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319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273" r:id="rId11"/>
    <p:sldId id="284" r:id="rId12"/>
    <p:sldId id="274" r:id="rId13"/>
    <p:sldId id="275" r:id="rId14"/>
    <p:sldId id="276" r:id="rId15"/>
    <p:sldId id="290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9" r:id="rId24"/>
    <p:sldId id="287" r:id="rId25"/>
    <p:sldId id="286" r:id="rId26"/>
    <p:sldId id="291" r:id="rId27"/>
    <p:sldId id="292" r:id="rId28"/>
    <p:sldId id="293" r:id="rId29"/>
    <p:sldId id="295" r:id="rId30"/>
    <p:sldId id="297" r:id="rId31"/>
    <p:sldId id="298" r:id="rId32"/>
    <p:sldId id="299" r:id="rId33"/>
    <p:sldId id="300" r:id="rId34"/>
    <p:sldId id="301" r:id="rId35"/>
    <p:sldId id="302" r:id="rId36"/>
    <p:sldId id="305" r:id="rId37"/>
    <p:sldId id="304" r:id="rId38"/>
    <p:sldId id="307" r:id="rId39"/>
    <p:sldId id="306" r:id="rId40"/>
    <p:sldId id="308" r:id="rId41"/>
    <p:sldId id="309" r:id="rId42"/>
    <p:sldId id="311" r:id="rId43"/>
    <p:sldId id="310" r:id="rId44"/>
    <p:sldId id="312" r:id="rId45"/>
    <p:sldId id="313" r:id="rId46"/>
    <p:sldId id="314" r:id="rId47"/>
    <p:sldId id="315" r:id="rId48"/>
    <p:sldId id="316" r:id="rId49"/>
    <p:sldId id="317" r:id="rId50"/>
    <p:sldId id="318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643"/>
  </p:normalViewPr>
  <p:slideViewPr>
    <p:cSldViewPr snapToGrid="0">
      <p:cViewPr varScale="1">
        <p:scale>
          <a:sx n="94" d="100"/>
          <a:sy n="94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85946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185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563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3272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15835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5417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5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2743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56529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7439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6995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891B5A1-4B8F-8143-9C64-0BEEE7341166}" type="datetimeFigureOut">
              <a:rPr lang="en-UA" smtClean="0"/>
              <a:t>28.02.2024</a:t>
            </a:fld>
            <a:endParaRPr lang="en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683D2AE-C446-E342-BF8C-678E4B6680A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1516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List_of_dialects_of_English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english-corpora.org/bnc/x1.asp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nglish-corpora.org/bnc/x1.asp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nglish-corpora.org/bnc/x1.asp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F548-F51C-802F-127F-83FEFC9C9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783080"/>
            <a:ext cx="8991600" cy="16459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Corpus annotation</a:t>
            </a:r>
            <a:endParaRPr lang="en-UA" sz="3200" u="sng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664B2A-D85B-5CD3-502A-BFB5074EC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3" y="3742942"/>
            <a:ext cx="6930069" cy="2096383"/>
          </a:xfrm>
        </p:spPr>
        <p:txBody>
          <a:bodyPr>
            <a:normAutofit/>
          </a:bodyPr>
          <a:lstStyle/>
          <a:p>
            <a:endParaRPr lang="uk-UA" dirty="0"/>
          </a:p>
          <a:p>
            <a:endParaRPr lang="uk-UA" dirty="0"/>
          </a:p>
          <a:p>
            <a:r>
              <a:rPr lang="en-GB" dirty="0"/>
              <a:t>https://</a:t>
            </a:r>
            <a:r>
              <a:rPr lang="en-GB" dirty="0" err="1"/>
              <a:t>www.english-corpora.org</a:t>
            </a:r>
            <a:r>
              <a:rPr lang="en-GB" dirty="0"/>
              <a:t>/</a:t>
            </a:r>
            <a:endParaRPr lang="en-UA" dirty="0"/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14261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6CE30-5359-D16E-F111-09DB021D9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33" y="400093"/>
            <a:ext cx="10338508" cy="59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2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2FB95-018E-239F-112F-B6E7F681E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62" y="311392"/>
            <a:ext cx="9961137" cy="62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CB138-361C-5CB0-3E30-5E25AE82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70" y="305930"/>
            <a:ext cx="9827260" cy="62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A4117-8A2B-8A0B-F341-3EF88892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99" y="908157"/>
            <a:ext cx="10631240" cy="41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5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A372F-858C-A6D6-77F4-B9FDFF15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361950"/>
            <a:ext cx="5098839" cy="2533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F4EB9E-188A-44CB-8963-4D4913D1C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1" y="1865080"/>
            <a:ext cx="8966200" cy="420552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78B90A-AB98-EF5A-A3F2-7E5328D9E866}"/>
              </a:ext>
            </a:extLst>
          </p:cNvPr>
          <p:cNvSpPr/>
          <p:nvPr/>
        </p:nvSpPr>
        <p:spPr>
          <a:xfrm>
            <a:off x="3759200" y="2197100"/>
            <a:ext cx="812800" cy="25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A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3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ADEA5B-CA71-5F93-692E-FC9E58360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3" y="347094"/>
            <a:ext cx="4262646" cy="2538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077DC-F92A-A62E-5BAE-05BF67D38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798" y="874819"/>
            <a:ext cx="8610299" cy="5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2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673EF-4BDD-D412-6177-0DFB6600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41" y="569755"/>
            <a:ext cx="9135637" cy="57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2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87702-44CC-F21A-5473-656E907A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81" y="307417"/>
            <a:ext cx="9973837" cy="62431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A6E9900-04CB-7D5D-55CC-5A5E200D8EE1}"/>
              </a:ext>
            </a:extLst>
          </p:cNvPr>
          <p:cNvSpPr/>
          <p:nvPr/>
        </p:nvSpPr>
        <p:spPr>
          <a:xfrm>
            <a:off x="1109081" y="1566892"/>
            <a:ext cx="825500" cy="495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6524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D707D-1166-3338-6A76-C9C83332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62" y="406399"/>
            <a:ext cx="9961137" cy="62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4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26302-8A22-4DE0-FFFB-9DD0CA94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2" y="520700"/>
            <a:ext cx="9592837" cy="60046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EB8C49-DAA5-96DB-0B7D-74B47081E25F}"/>
              </a:ext>
            </a:extLst>
          </p:cNvPr>
          <p:cNvSpPr/>
          <p:nvPr/>
        </p:nvSpPr>
        <p:spPr>
          <a:xfrm>
            <a:off x="889001" y="1828800"/>
            <a:ext cx="711200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02429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A96E-94ED-53F7-6731-DF7E53D9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40EE7-1785-2F37-6551-057BAA9A1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Corpus annotation</a:t>
            </a:r>
          </a:p>
          <a:p>
            <a:r>
              <a:rPr lang="en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A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tandards for corpus annotation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encoding of annotations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Evaluation of annotation</a:t>
            </a:r>
            <a:endParaRPr lang="en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EEBO Corpus</a:t>
            </a:r>
          </a:p>
          <a:p>
            <a:endParaRPr lang="en-UA" dirty="0"/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443853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C5FFC-5CB9-2905-3178-50AC4AA65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2" y="368299"/>
            <a:ext cx="9440437" cy="59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6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DC831-8277-1E9C-AC23-74F51861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2" y="510133"/>
            <a:ext cx="9326137" cy="583773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DE3CAF-1A64-36D5-BF41-82B843C8B42C}"/>
              </a:ext>
            </a:extLst>
          </p:cNvPr>
          <p:cNvSpPr/>
          <p:nvPr/>
        </p:nvSpPr>
        <p:spPr>
          <a:xfrm>
            <a:off x="4902200" y="546100"/>
            <a:ext cx="635000" cy="4191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60432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C5FD2-3CE6-3E70-7651-5F55C5344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62" y="446536"/>
            <a:ext cx="9529337" cy="59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5A44A-DF0F-5A12-0376-91C743196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514" y="621101"/>
            <a:ext cx="8797988" cy="56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4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6124-593C-2308-4590-0BAAF90A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175" y="930186"/>
            <a:ext cx="8586389" cy="812350"/>
          </a:xfrm>
        </p:spPr>
        <p:txBody>
          <a:bodyPr>
            <a:noAutofit/>
          </a:bodyPr>
          <a:lstStyle/>
          <a:p>
            <a:r>
              <a:rPr lang="en-GB" sz="1600" dirty="0">
                <a:hlinkClick r:id="rId2"/>
              </a:rPr>
              <a:t>https://en.wikipedia.org/wiki/List_of_dialects_of_English</a:t>
            </a:r>
            <a:r>
              <a:rPr lang="en-GB" sz="1600" dirty="0"/>
              <a:t> </a:t>
            </a:r>
            <a:endParaRPr lang="en-UA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39234-7DEC-5E4F-9A94-857F8521B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94" y="1742536"/>
            <a:ext cx="8946749" cy="46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7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94C73-D5EC-5D1A-641A-C8BE01D6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52" y="411977"/>
            <a:ext cx="9417847" cy="60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22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FA53-BAF6-4F05-D9F4-E026324D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National Corpus (BNC)</a:t>
            </a:r>
            <a:r>
              <a:rPr lang="en-GB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 </a:t>
            </a:r>
            <a:endParaRPr lang="en-UA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2A119-7F87-D1BF-87E3-778F2D89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DF33B-D367-6121-C9A0-A9D93E949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36" y="2244232"/>
            <a:ext cx="7729728" cy="35731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0F06C1-29B6-FDF0-DC89-08339E2B4F3A}"/>
              </a:ext>
            </a:extLst>
          </p:cNvPr>
          <p:cNvSpPr/>
          <p:nvPr/>
        </p:nvSpPr>
        <p:spPr>
          <a:xfrm>
            <a:off x="8380037" y="2546321"/>
            <a:ext cx="1334449" cy="3968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3890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1029-9A93-5671-5DDD-5C188BD4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National Corpus (BNC)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24F21-0A0B-9ED9-784C-276247776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6489" y="2368540"/>
            <a:ext cx="7879022" cy="3662790"/>
          </a:xfrm>
        </p:spPr>
      </p:pic>
    </p:spTree>
    <p:extLst>
      <p:ext uri="{BB962C8B-B14F-4D97-AF65-F5344CB8AC3E}">
        <p14:creationId xmlns:p14="http://schemas.microsoft.com/office/powerpoint/2010/main" val="1923329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AA84-E795-147F-831B-7B60F590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National Corpus (BNC)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0463BB-32B2-3A98-A640-E2E6703EA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1135" y="2585378"/>
            <a:ext cx="7729727" cy="3080688"/>
          </a:xfrm>
        </p:spPr>
      </p:pic>
    </p:spTree>
    <p:extLst>
      <p:ext uri="{BB962C8B-B14F-4D97-AF65-F5344CB8AC3E}">
        <p14:creationId xmlns:p14="http://schemas.microsoft.com/office/powerpoint/2010/main" val="2391409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5CFE1-541C-56ED-39FB-45548C8A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295" y="1166643"/>
            <a:ext cx="3119409" cy="1830397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1E2CF13-4F6A-E7F5-9C79-0CB86AD3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9" y="1134884"/>
            <a:ext cx="3119407" cy="1830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98330-B9A9-D13B-F335-B25E3E7EF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615" y="1166643"/>
            <a:ext cx="3119408" cy="1438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52FE4-7A12-D4B7-C468-CDF81B4AC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42" y="2795088"/>
            <a:ext cx="3670558" cy="2153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5E80C-67D7-8ACF-08E9-5E140414E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087" y="2865508"/>
            <a:ext cx="3107278" cy="1823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0442E-C29A-6D08-ADF4-3A10966DD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027" y="2707789"/>
            <a:ext cx="3819334" cy="2241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563B8E-6D13-4CB5-02F9-1FEC9A4FC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65" y="4418824"/>
            <a:ext cx="3917684" cy="2153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5EF61-B582-FF20-08F5-A9F18F899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577" y="4450584"/>
            <a:ext cx="3329427" cy="183039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71129CBF-DE09-A182-38EF-2A478553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13243"/>
            <a:ext cx="7729728" cy="570810"/>
          </a:xfrm>
        </p:spPr>
        <p:txBody>
          <a:bodyPr>
            <a:normAutofit fontScale="90000"/>
          </a:bodyPr>
          <a:lstStyle/>
          <a:p>
            <a:r>
              <a:rPr lang="en-UA" dirty="0"/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2071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CED22-5D94-C604-BFF7-D572A7EB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Corpus annotation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6EBA-267E-E068-2119-3D180E019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practice of adding interpretative linguistic information to a corpus</a:t>
            </a:r>
            <a:r>
              <a:rPr lang="en-UA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addition of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tags</a:t>
            </a:r>
            <a:r>
              <a:rPr lang="en-UA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part-of-speech tagging (POS tagging or </a:t>
            </a:r>
            <a:r>
              <a:rPr lang="en-GB" b="0" i="0" u="none" strike="noStrike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tagging or POST), also called grammatical tagging is </a:t>
            </a:r>
            <a:r>
              <a:rPr lang="en-GB" b="0" i="0" u="none" strike="noStrike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marking up a word in a text (corpus) as corresponding to a particular part of speech, based on both its definition and its context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resent</a:t>
            </a:r>
            <a:endParaRPr lang="en-GB" sz="1800" kern="0" dirty="0">
              <a:solidFill>
                <a:srgbClr val="20212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_NN1 (singular common noun)</a:t>
            </a:r>
            <a:b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_VVB (base form of a lexical verb)</a:t>
            </a:r>
            <a:b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_JJ (general adjective)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194816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0E1E-048A-67A1-569A-678AECD0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585724" cy="743338"/>
          </a:xfrm>
        </p:spPr>
        <p:txBody>
          <a:bodyPr>
            <a:normAutofit fontScale="90000"/>
          </a:bodyPr>
          <a:lstStyle/>
          <a:p>
            <a:r>
              <a:rPr lang="en-UA" dirty="0"/>
              <a:t>Sections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B39A3-94DC-7AFF-581E-6C2F066D9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479" y="1985252"/>
            <a:ext cx="4481521" cy="39080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891CD-8444-AD8C-B6FF-F96AC45C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756" y="2090473"/>
            <a:ext cx="3579195" cy="41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51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D43A-75C8-BF1F-1178-A8008713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Розмовний </a:t>
            </a:r>
            <a:r>
              <a:rPr lang="en-US" dirty="0"/>
              <a:t>vs </a:t>
            </a:r>
            <a:r>
              <a:rPr lang="uk-UA" dirty="0"/>
              <a:t>художня література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83A176-92B7-AB1C-D17B-18AF228A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623" y="2877514"/>
            <a:ext cx="9654333" cy="1750152"/>
          </a:xfrm>
        </p:spPr>
      </p:pic>
    </p:spTree>
    <p:extLst>
      <p:ext uri="{BB962C8B-B14F-4D97-AF65-F5344CB8AC3E}">
        <p14:creationId xmlns:p14="http://schemas.microsoft.com/office/powerpoint/2010/main" val="472196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07FE-4CFD-6704-CCBA-151CEE72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696332"/>
          </a:xfrm>
        </p:spPr>
        <p:txBody>
          <a:bodyPr>
            <a:normAutofit fontScale="90000"/>
          </a:bodyPr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2B94C3-D2D7-7F37-B509-2C2DB4DAD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815" y="1700555"/>
            <a:ext cx="3202276" cy="29392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FC250-719F-FD6C-1B2C-657B4F6D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53" y="4698114"/>
            <a:ext cx="10254018" cy="9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30DE-CEA2-0998-9C64-3045E56B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533966" cy="415534"/>
          </a:xfrm>
        </p:spPr>
        <p:txBody>
          <a:bodyPr>
            <a:normAutofit fontScale="90000"/>
          </a:bodyPr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4EBE1-D91E-FE06-BEAA-89A3394CC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008" y="1380226"/>
            <a:ext cx="3533258" cy="32435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A2E7F-BE6A-8282-E5DE-0A80FF6C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07" y="4794487"/>
            <a:ext cx="9440535" cy="8299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D88C3A5-8895-6B8B-4261-43B0E01815B1}"/>
              </a:ext>
            </a:extLst>
          </p:cNvPr>
          <p:cNvSpPr/>
          <p:nvPr/>
        </p:nvSpPr>
        <p:spPr>
          <a:xfrm>
            <a:off x="1577007" y="3982453"/>
            <a:ext cx="1286509" cy="2887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86485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16F0-27A4-69A2-6905-CD60A91F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924266"/>
          </a:xfrm>
        </p:spPr>
        <p:txBody>
          <a:bodyPr/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D25FEB-5497-A483-24DB-4B5C6BE1B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125" y="2433888"/>
            <a:ext cx="3379057" cy="310197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A6B5E6-C3A4-B8DF-0EA7-0151DB1A10B1}"/>
              </a:ext>
            </a:extLst>
          </p:cNvPr>
          <p:cNvSpPr/>
          <p:nvPr/>
        </p:nvSpPr>
        <p:spPr>
          <a:xfrm>
            <a:off x="4274125" y="4824663"/>
            <a:ext cx="1392749" cy="3609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60202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F8DA-5647-B85D-8950-E46FABC1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659571"/>
          </a:xfrm>
        </p:spPr>
        <p:txBody>
          <a:bodyPr>
            <a:normAutofit fontScale="90000"/>
          </a:bodyPr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3C9DE-BA96-82D1-7395-65158B04D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136" y="1816768"/>
            <a:ext cx="7729728" cy="4027254"/>
          </a:xfrm>
        </p:spPr>
      </p:pic>
    </p:spTree>
    <p:extLst>
      <p:ext uri="{BB962C8B-B14F-4D97-AF65-F5344CB8AC3E}">
        <p14:creationId xmlns:p14="http://schemas.microsoft.com/office/powerpoint/2010/main" val="2129210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7D74-23D3-52C2-0183-7A6A7EDD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3"/>
            <a:ext cx="7670853" cy="647540"/>
          </a:xfrm>
        </p:spPr>
        <p:txBody>
          <a:bodyPr>
            <a:normAutofit fontScale="90000"/>
          </a:bodyPr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2170FF-0882-20F8-793D-077BD8D3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484" y="1788554"/>
            <a:ext cx="4522045" cy="4252765"/>
          </a:xfrm>
        </p:spPr>
      </p:pic>
    </p:spTree>
    <p:extLst>
      <p:ext uri="{BB962C8B-B14F-4D97-AF65-F5344CB8AC3E}">
        <p14:creationId xmlns:p14="http://schemas.microsoft.com/office/powerpoint/2010/main" val="816655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2079F-18E0-7B3E-5DD6-8B9C26D1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79887"/>
          </a:xfrm>
        </p:spPr>
        <p:txBody>
          <a:bodyPr/>
          <a:lstStyle/>
          <a:p>
            <a:r>
              <a:rPr lang="uk-UA" dirty="0"/>
              <a:t>Журнали </a:t>
            </a:r>
            <a:r>
              <a:rPr lang="en-US" dirty="0"/>
              <a:t>vs </a:t>
            </a:r>
            <a:r>
              <a:rPr lang="uk-UA" dirty="0"/>
              <a:t>Газети</a:t>
            </a:r>
            <a:endParaRPr lang="en-U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E0321D-47AF-4290-10A3-C567ABBD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136" y="1918876"/>
            <a:ext cx="7729728" cy="4027253"/>
          </a:xfrm>
        </p:spPr>
      </p:pic>
    </p:spTree>
    <p:extLst>
      <p:ext uri="{BB962C8B-B14F-4D97-AF65-F5344CB8AC3E}">
        <p14:creationId xmlns:p14="http://schemas.microsoft.com/office/powerpoint/2010/main" val="1362538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CDB6-08DD-C785-449B-90FBD055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european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4E3B73-F891-0161-3F60-6858D30DA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453" y="2337636"/>
            <a:ext cx="4127094" cy="3677020"/>
          </a:xfrm>
        </p:spPr>
      </p:pic>
    </p:spTree>
    <p:extLst>
      <p:ext uri="{BB962C8B-B14F-4D97-AF65-F5344CB8AC3E}">
        <p14:creationId xmlns:p14="http://schemas.microsoft.com/office/powerpoint/2010/main" val="135648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DD4F8-E644-C558-2E66-F5C6B98DD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792" y="833688"/>
            <a:ext cx="9758449" cy="5804099"/>
          </a:xfrm>
        </p:spPr>
      </p:pic>
    </p:spTree>
    <p:extLst>
      <p:ext uri="{BB962C8B-B14F-4D97-AF65-F5344CB8AC3E}">
        <p14:creationId xmlns:p14="http://schemas.microsoft.com/office/powerpoint/2010/main" val="359282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1B0B-C18C-6B41-6C30-F88E3604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other types of annotation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0292-CB8B-9EAC-28A4-52AE9BBD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phonetic annotation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semantic annotation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noun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cricket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pragmatic annotation</a:t>
            </a:r>
            <a:r>
              <a:rPr lang="en-US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discourse annotation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horses in: I'll saddle </a:t>
            </a:r>
            <a:r>
              <a:rPr lang="en-UA" sz="1800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horses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 bring </a:t>
            </a:r>
            <a:r>
              <a:rPr lang="en-UA" sz="1800" u="sng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round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stylistic annotation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lexical annotation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lying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has the lemma LIE.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42534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3C4D-3C74-2694-3263-0A219CF2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CHArt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EBBF7-3672-57C2-D1B4-EFF04B86F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521" y="2426114"/>
            <a:ext cx="4578957" cy="3467194"/>
          </a:xfrm>
        </p:spPr>
      </p:pic>
    </p:spTree>
    <p:extLst>
      <p:ext uri="{BB962C8B-B14F-4D97-AF65-F5344CB8AC3E}">
        <p14:creationId xmlns:p14="http://schemas.microsoft.com/office/powerpoint/2010/main" val="414738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8069-52AB-21AD-BD78-0EA796A2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CHArT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934849-591E-7709-F4E2-DCD69F2D8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550" y="2358189"/>
            <a:ext cx="8902082" cy="3646546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B66E8D8-4DDE-2CFE-9E6C-127C144264C6}"/>
              </a:ext>
            </a:extLst>
          </p:cNvPr>
          <p:cNvSpPr/>
          <p:nvPr/>
        </p:nvSpPr>
        <p:spPr>
          <a:xfrm>
            <a:off x="3850105" y="2322095"/>
            <a:ext cx="697832" cy="3368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659557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271A2-4303-A62A-E2BF-120587CE9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566" y="3034301"/>
            <a:ext cx="9189672" cy="20309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E84FC-8938-B953-8F38-313057F1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77" y="636671"/>
            <a:ext cx="4207852" cy="17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8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874E8-826B-4338-9708-9FBF4A2A5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438" y="3428706"/>
            <a:ext cx="7731125" cy="1521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F2780-C011-C11C-8B64-B5B3D535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16" y="503655"/>
            <a:ext cx="62738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8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46C1-662D-CF02-EA81-84EDAF75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394127" cy="625889"/>
          </a:xfrm>
        </p:spPr>
        <p:txBody>
          <a:bodyPr>
            <a:normAutofit fontScale="90000"/>
          </a:bodyPr>
          <a:lstStyle/>
          <a:p>
            <a:r>
              <a:rPr lang="en-UA" dirty="0"/>
              <a:t>COLLocates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0108D-BB27-34F3-EB94-B532B8304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551" y="1697539"/>
            <a:ext cx="3730523" cy="21399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BC045-598C-3613-90EC-F81C534D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98" y="3927187"/>
            <a:ext cx="10135315" cy="97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9F576-6576-E28E-E5D4-DED116084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97539"/>
            <a:ext cx="3905837" cy="2229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3EB84B-DB3C-AA3A-7E58-DC4341562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298" y="5206254"/>
            <a:ext cx="10135314" cy="7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72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87CC28-A7BD-0E93-48D8-ABCE652A9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3" y="706521"/>
            <a:ext cx="3062372" cy="1627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AADCC-505E-9929-0E57-AD49652FE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863" y="1643416"/>
            <a:ext cx="8893594" cy="43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43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8DA9F-0C81-2BD2-782F-175C4CBCD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021" y="496804"/>
            <a:ext cx="2690876" cy="29137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D3AFD-555F-D016-1286-916FAE8D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48" y="1514901"/>
            <a:ext cx="8903660" cy="48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9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AE51-0F9C-3D56-4435-DA25043D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Compare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2FC0E-6100-7016-AD5D-336B64782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276" y="2638425"/>
            <a:ext cx="4827448" cy="3101975"/>
          </a:xfrm>
        </p:spPr>
      </p:pic>
    </p:spTree>
    <p:extLst>
      <p:ext uri="{BB962C8B-B14F-4D97-AF65-F5344CB8AC3E}">
        <p14:creationId xmlns:p14="http://schemas.microsoft.com/office/powerpoint/2010/main" val="2663000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680B-5305-731A-C9B1-C46964BD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586632" cy="671603"/>
          </a:xfrm>
        </p:spPr>
        <p:txBody>
          <a:bodyPr>
            <a:normAutofit fontScale="90000"/>
          </a:bodyPr>
          <a:lstStyle/>
          <a:p>
            <a:r>
              <a:rPr lang="en-UA" dirty="0"/>
              <a:t>Compare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DC879-EA54-8087-150B-9A47A0365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904" y="1636295"/>
            <a:ext cx="8725095" cy="4808759"/>
          </a:xfrm>
        </p:spPr>
      </p:pic>
    </p:spTree>
    <p:extLst>
      <p:ext uri="{BB962C8B-B14F-4D97-AF65-F5344CB8AC3E}">
        <p14:creationId xmlns:p14="http://schemas.microsoft.com/office/powerpoint/2010/main" val="20463315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85CB-D93D-8039-2EE6-5CC9C515D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808282"/>
            <a:ext cx="7729728" cy="731760"/>
          </a:xfrm>
        </p:spPr>
        <p:txBody>
          <a:bodyPr>
            <a:normAutofit fontScale="90000"/>
          </a:bodyPr>
          <a:lstStyle/>
          <a:p>
            <a:r>
              <a:rPr lang="en-UA" dirty="0"/>
              <a:t>Kwic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C5D0F7-63F3-C1B8-A9A6-10C122C2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9090" y="2117558"/>
            <a:ext cx="4420094" cy="3101975"/>
          </a:xfrm>
        </p:spPr>
      </p:pic>
    </p:spTree>
    <p:extLst>
      <p:ext uri="{BB962C8B-B14F-4D97-AF65-F5344CB8AC3E}">
        <p14:creationId xmlns:p14="http://schemas.microsoft.com/office/powerpoint/2010/main" val="352045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9A17-E24E-C93B-FC15-DB2C0FD0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annotate?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9506-25CC-5EEC-FBC6-6679D3ED1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Manual examination of a corpus 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Automatic analysis of a corpus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Re-usability of annotations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Multi-functionality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071707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9940-1B67-90D1-3316-B260056AF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/>
              <a:t>Kwic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45286-8212-1F18-FC6D-B9A8F55DC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136" y="2265446"/>
            <a:ext cx="7729728" cy="3978442"/>
          </a:xfrm>
        </p:spPr>
      </p:pic>
    </p:spTree>
    <p:extLst>
      <p:ext uri="{BB962C8B-B14F-4D97-AF65-F5344CB8AC3E}">
        <p14:creationId xmlns:p14="http://schemas.microsoft.com/office/powerpoint/2010/main" val="333552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868E-F350-6CD3-EFD6-9C335F50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A" sz="2400" kern="0" dirty="0">
                <a:latin typeface="Times New Roman" panose="02020603050405020304" pitchFamily="18" charset="0"/>
              </a:rPr>
              <a:t>S</a:t>
            </a:r>
            <a:r>
              <a:rPr lang="en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tandards for corpus annotation</a:t>
            </a:r>
            <a:endParaRPr lang="en-UA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4D55B-E5FF-760E-76CB-5CEA5DC4D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Annotations should be separable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Detailed and explicit documentation should be provided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annotation practices should be linguistically consensual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Annotation practices should respect emergent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facto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standards</a:t>
            </a:r>
          </a:p>
          <a:p>
            <a:pPr lvl="1"/>
            <a:r>
              <a:rPr lang="en-UA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EAGLES</a:t>
            </a:r>
            <a:r>
              <a:rPr lang="en-UA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A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106694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CA91-B24B-83C0-7434-E9DF2A95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817613"/>
          </a:xfrm>
        </p:spPr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encoding of annotations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E9DC6-BD2C-9010-54FA-728F20394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921790"/>
            <a:ext cx="7729728" cy="3818237"/>
          </a:xfrm>
        </p:spPr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actual symbolic representations used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do we need an annotation manual?</a:t>
            </a:r>
            <a:endParaRPr lang="en-UA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Geoffrey Sampson (</a:t>
            </a:r>
            <a:r>
              <a:rPr lang="en-UA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1995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- explained in detail the parsing scheme of the SUSANNE corpus</a:t>
            </a:r>
          </a:p>
          <a:p>
            <a:pPr lvl="1"/>
            <a:r>
              <a:rPr lang="en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a list of annotation devices</a:t>
            </a:r>
          </a:p>
          <a:p>
            <a:pPr lvl="1"/>
            <a:r>
              <a:rPr lang="en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 a specification of annotation practices</a:t>
            </a:r>
          </a:p>
          <a:p>
            <a:pPr marL="228600" lvl="1" indent="0">
              <a:buNone/>
            </a:pPr>
            <a:endParaRPr lang="en-UA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lvl="1" indent="0">
              <a:buNone/>
            </a:pP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NN1 singular common noun (e.g.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book, girl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NN2 plural common noun (e.g.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books, girls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NP1 singular proper noun (e.g.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Susan, Cairo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A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6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2408-CFD2-AEC1-FDF1-98FA16A4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724623"/>
          </a:xfrm>
        </p:spPr>
        <p:txBody>
          <a:bodyPr/>
          <a:lstStyle/>
          <a:p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specification of annotation practices 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73866-0ECE-9209-8647-EF4176A77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44298"/>
            <a:ext cx="7729728" cy="3895729"/>
          </a:xfrm>
        </p:spPr>
        <p:txBody>
          <a:bodyPr/>
          <a:lstStyle/>
          <a:p>
            <a:pPr marL="342900" lvl="0" indent="-342900">
              <a:buFont typeface="+mj-lt"/>
              <a:buAutoNum type="alphaLcPeriod"/>
              <a:tabLst>
                <a:tab pos="457200" algn="l"/>
              </a:tabLst>
            </a:pP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segmentation: assignment of POS tags assumes a prior segmentation of the corpus into words. This may involve 'grey areas' such as how to deal with hyphenated words, acronyms, enclitic forms such as the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n't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  <a:tabLst>
                <a:tab pos="457200" algn="l"/>
              </a:tabLst>
            </a:pP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embedding: in parsing, some units, such as words and phrases, may be included in other units, such as clauses and sentences; certain embeddings, however, may be disallowed. </a:t>
            </a:r>
            <a:r>
              <a:rPr lang="en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grammar of the parsing scheme has to be supplied. Even POS tagging has to involve some embedding when we come to segment examples such as 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New York-Los Angeles flight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LcPeriod"/>
              <a:tabLst>
                <a:tab pos="457200" algn="l"/>
              </a:tabLst>
            </a:pP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rules or guidelines for assigning particular annotation devices to particular stretches of text.</a:t>
            </a:r>
            <a:endParaRPr lang="en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21526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3BB5-D363-CFD3-768D-42FE4477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817613"/>
          </a:xfrm>
        </p:spPr>
        <p:txBody>
          <a:bodyPr/>
          <a:lstStyle/>
          <a:p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Evaluation of annotation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4063-70BE-0B80-7152-1399F5817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014780"/>
            <a:ext cx="7729728" cy="3725247"/>
          </a:xfrm>
        </p:spPr>
        <p:txBody>
          <a:bodyPr/>
          <a:lstStyle/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linguistic </a:t>
            </a:r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realism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of the categories</a:t>
            </a:r>
          </a:p>
          <a:p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Accuracy 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refers to the percentage of words (i.e. word tokens) in a corpus which are correctly tagged</a:t>
            </a:r>
            <a:endParaRPr lang="en-UA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A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Recall </a:t>
            </a:r>
            <a:r>
              <a:rPr lang="en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extent to which all correct annotations are found in the output of the tagger.</a:t>
            </a:r>
            <a:br>
              <a:rPr lang="en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A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Precision </a:t>
            </a:r>
            <a:r>
              <a:rPr lang="en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extent to which incorrect annotations are rejected from the output. </a:t>
            </a:r>
          </a:p>
          <a:p>
            <a:pPr marL="228600" lvl="1" indent="0">
              <a:buNone/>
            </a:pP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tagging is often followed by a </a:t>
            </a:r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post-editing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stage</a:t>
            </a:r>
            <a:endParaRPr lang="en-UA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inter-rater agreement</a:t>
            </a:r>
          </a:p>
          <a:p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more sophisticated measure of inter-rater consistency is the so-called </a:t>
            </a:r>
            <a:r>
              <a:rPr lang="en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kappa coefficient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en-UA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03406-701D-068D-9C3B-3721B0A1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064" y="5401002"/>
            <a:ext cx="1574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573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_also" id="{49C5A027-B57C-9749-B694-B0706A61D4CF}" vid="{17AB39B2-0F4A-9643-80A0-36E0D0717D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589</Words>
  <Application>Microsoft Macintosh PowerPoint</Application>
  <PresentationFormat>Widescreen</PresentationFormat>
  <Paragraphs>76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Corbel</vt:lpstr>
      <vt:lpstr>Gill Sans MT</vt:lpstr>
      <vt:lpstr>Open Sans</vt:lpstr>
      <vt:lpstr>Times New Roman</vt:lpstr>
      <vt:lpstr>Parcel</vt:lpstr>
      <vt:lpstr>Corpus annotation</vt:lpstr>
      <vt:lpstr>Outline</vt:lpstr>
      <vt:lpstr>Corpus annotation</vt:lpstr>
      <vt:lpstr>other types of annotation</vt:lpstr>
      <vt:lpstr>Why annotate?</vt:lpstr>
      <vt:lpstr>Standards for corpus annotation</vt:lpstr>
      <vt:lpstr>The encoding of annotations</vt:lpstr>
      <vt:lpstr>A specification of annotation practices </vt:lpstr>
      <vt:lpstr>Evaluation of annotation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https://en.wikipedia.org/wiki/List_of_dialects_of_English </vt:lpstr>
      <vt:lpstr>PowerPoint Presentation</vt:lpstr>
      <vt:lpstr>British National Corpus (BNC) </vt:lpstr>
      <vt:lpstr>British National Corpus (BNC)</vt:lpstr>
      <vt:lpstr>British National Corpus (BNC)</vt:lpstr>
      <vt:lpstr>lIst</vt:lpstr>
      <vt:lpstr>Sections</vt:lpstr>
      <vt:lpstr>Розмовний vs художня література</vt:lpstr>
      <vt:lpstr>Журнали vs Газети</vt:lpstr>
      <vt:lpstr>Журнали vs Газети</vt:lpstr>
      <vt:lpstr>Журнали vs Газети</vt:lpstr>
      <vt:lpstr>Журнали vs Газети</vt:lpstr>
      <vt:lpstr>Журнали vs Газети</vt:lpstr>
      <vt:lpstr>Журнали vs Газети</vt:lpstr>
      <vt:lpstr>european</vt:lpstr>
      <vt:lpstr>PowerPoint Presentation</vt:lpstr>
      <vt:lpstr>CHArt</vt:lpstr>
      <vt:lpstr>CHArT</vt:lpstr>
      <vt:lpstr>PowerPoint Presentation</vt:lpstr>
      <vt:lpstr>PowerPoint Presentation</vt:lpstr>
      <vt:lpstr>COLLocates</vt:lpstr>
      <vt:lpstr>PowerPoint Presentation</vt:lpstr>
      <vt:lpstr>PowerPoint Presentation</vt:lpstr>
      <vt:lpstr>Compare</vt:lpstr>
      <vt:lpstr>Compare</vt:lpstr>
      <vt:lpstr>Kwic</vt:lpstr>
      <vt:lpstr>Kwic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and.olenka@gmail.com</dc:creator>
  <cp:lastModifiedBy>and.olenka@gmail.com</cp:lastModifiedBy>
  <cp:revision>48</cp:revision>
  <dcterms:created xsi:type="dcterms:W3CDTF">2023-02-16T07:21:35Z</dcterms:created>
  <dcterms:modified xsi:type="dcterms:W3CDTF">2024-02-28T12:52:28Z</dcterms:modified>
</cp:coreProperties>
</file>