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29"/>
    <p:restoredTop sz="95982"/>
  </p:normalViewPr>
  <p:slideViewPr>
    <p:cSldViewPr snapToGrid="0">
      <p:cViewPr varScale="1">
        <p:scale>
          <a:sx n="100" d="100"/>
          <a:sy n="100" d="100"/>
        </p:scale>
        <p:origin x="18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2/18/24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2/18/24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2/18/24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2/18/24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2/18/24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2/18/24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2/18/24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orpus.uib.no/icame/manuals/LONDLUND/INDEX.HTM" TargetMode="External"/><Relationship Id="rId2" Type="http://schemas.openxmlformats.org/officeDocument/2006/relationships/hyperlink" Target="https://www.lancaster.ac.uk/fass/projects/corpus/cbls/corpora.asp#_Toc922989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llinsdictionary.com/dictionary/english" TargetMode="External"/><Relationship Id="rId5" Type="http://schemas.openxmlformats.org/officeDocument/2006/relationships/hyperlink" Target="https://www.birmingham.ac.uk/research/activity/corpus/index.aspx" TargetMode="External"/><Relationship Id="rId4" Type="http://schemas.openxmlformats.org/officeDocument/2006/relationships/hyperlink" Target="https://www.lancaster.ac.uk/fass/projects/corpus/cbls/corpora.asp#_Toc9229889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ish-corpora.org/eebo/" TargetMode="External"/><Relationship Id="rId2" Type="http://schemas.openxmlformats.org/officeDocument/2006/relationships/hyperlink" Target="http://korpus.uib.no/icame/clari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f.uio.no/ilos/english/services/knowledge-resources/omc/enpc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stor.org/stable/3588404?seq=2" TargetMode="External"/><Relationship Id="rId2" Type="http://schemas.openxmlformats.org/officeDocument/2006/relationships/hyperlink" Target="https://childes.talkbank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e-corpora.uzh.ch/en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.es/backbone/tutorials/transcriptor/transcription.html" TargetMode="External"/><Relationship Id="rId2" Type="http://schemas.openxmlformats.org/officeDocument/2006/relationships/hyperlink" Target="https://public.websites.umich.edu/~ebreck/code/sscrib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ketchengine.eu/brown-corpu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hildes.talkbank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E8E6A-7FF3-4F50-09B6-BA0B685F2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A" dirty="0"/>
              <a:t>Corpus Linguistics. Intro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7FCA12-DE31-E068-ED70-54263ABCBC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846922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EC6C-9682-0843-AAC1-A0396F616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843788"/>
          </a:xfrm>
        </p:spPr>
        <p:txBody>
          <a:bodyPr/>
          <a:lstStyle/>
          <a:p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4980D-B160-12DC-E75C-5FC0BF879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072640"/>
            <a:ext cx="7729728" cy="3667387"/>
          </a:xfrm>
        </p:spPr>
        <p:txBody>
          <a:bodyPr>
            <a:normAutofit/>
          </a:bodyPr>
          <a:lstStyle/>
          <a:p>
            <a:r>
              <a:rPr lang="en-C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a corpus is thought to be representative of the language variety it is supposed to represent if the findings based on its contents can be generalized to the said language variety</a:t>
            </a:r>
            <a:r>
              <a:rPr lang="en-CA" dirty="0">
                <a:effectLst/>
              </a:rPr>
              <a:t> (</a:t>
            </a:r>
            <a:r>
              <a:rPr lang="en-C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Leech 1991) </a:t>
            </a:r>
          </a:p>
          <a:p>
            <a:r>
              <a:rPr lang="en-C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Burnard (2005</a:t>
            </a:r>
            <a:r>
              <a:rPr lang="en-CA" sz="1800" dirty="0"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en-C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metadata should be accepted as an umbrella term, including four main categories</a:t>
            </a:r>
            <a:r>
              <a:rPr lang="en-CA" sz="1800" dirty="0"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571500" lvl="1" indent="-342900">
              <a:buFont typeface="Symbol" pitchFamily="2" charset="2"/>
              <a:buChar char=""/>
            </a:pPr>
            <a:r>
              <a:rPr lang="en-CA" dirty="0">
                <a:effectLst/>
                <a:latin typeface="PalatinoLinotype,Bold"/>
                <a:ea typeface="Times New Roman" panose="02020603050405020304" pitchFamily="18" charset="0"/>
              </a:rPr>
              <a:t>Analytic metadata </a:t>
            </a:r>
            <a:endParaRPr lang="en-C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lvl="1" indent="-342900">
              <a:buFont typeface="Symbol" pitchFamily="2" charset="2"/>
              <a:buChar char=""/>
            </a:pPr>
            <a:r>
              <a:rPr lang="en-CA" dirty="0">
                <a:effectLst/>
                <a:latin typeface="PalatinoLinotype,Bold"/>
                <a:ea typeface="Times New Roman" panose="02020603050405020304" pitchFamily="18" charset="0"/>
              </a:rPr>
              <a:t>Descriptive metadata</a:t>
            </a:r>
            <a:r>
              <a:rPr lang="en-CA" dirty="0">
                <a:effectLst/>
                <a:latin typeface="PalatinoLinotype"/>
                <a:ea typeface="Times New Roman" panose="02020603050405020304" pitchFamily="18" charset="0"/>
              </a:rPr>
              <a:t>. </a:t>
            </a:r>
            <a:endParaRPr lang="en-C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lvl="1" indent="-342900">
              <a:buFont typeface="Symbol" pitchFamily="2" charset="2"/>
              <a:buChar char=""/>
            </a:pPr>
            <a:r>
              <a:rPr lang="en-CA" dirty="0">
                <a:effectLst/>
                <a:latin typeface="PalatinoLinotype,Bold"/>
                <a:ea typeface="Times New Roman" panose="02020603050405020304" pitchFamily="18" charset="0"/>
              </a:rPr>
              <a:t>Administrative metadata</a:t>
            </a:r>
            <a:endParaRPr lang="en-C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lvl="1" indent="-342900">
              <a:buFont typeface="Symbol" pitchFamily="2" charset="2"/>
              <a:buChar char=""/>
            </a:pPr>
            <a:r>
              <a:rPr lang="en-CA" dirty="0">
                <a:effectLst/>
                <a:latin typeface="PalatinoLinotype,Bold"/>
                <a:ea typeface="Times New Roman" panose="02020603050405020304" pitchFamily="18" charset="0"/>
              </a:rPr>
              <a:t>Editorial metadata</a:t>
            </a:r>
            <a:endParaRPr lang="en-C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445779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29083-772A-7E58-87FF-D39BA8E1E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00D9B-5EAA-9276-49ED-080B49EC5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Brown Corpus, was created by W. Nelson Francis and Henry Kucera in the early 60s</a:t>
            </a:r>
            <a:r>
              <a:rPr lang="en-AU" dirty="0">
                <a:effectLst/>
              </a:rPr>
              <a:t> </a:t>
            </a:r>
          </a:p>
          <a:p>
            <a:r>
              <a:rPr lang="en-AU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was not capable of explaining the theories of language</a:t>
            </a:r>
            <a:r>
              <a:rPr lang="en-AU" dirty="0">
                <a:effectLst/>
              </a:rPr>
              <a:t> </a:t>
            </a:r>
            <a:endParaRPr lang="en-AU" dirty="0"/>
          </a:p>
          <a:p>
            <a:r>
              <a:rPr lang="en-AU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Corpus linguists were seen as </a:t>
            </a:r>
            <a:r>
              <a:rPr lang="en-AU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descriptivists</a:t>
            </a:r>
            <a:r>
              <a:rPr lang="en-AU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who aimed to count and categorize constrictions observed in a corpus</a:t>
            </a:r>
            <a:r>
              <a:rPr lang="en-AU" dirty="0">
                <a:effectLst/>
              </a:rPr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3600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4B868-F304-7F77-A03C-9F4251CE3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1800" dirty="0">
                <a:effectLst/>
                <a:highlight>
                  <a:srgbClr val="FFFF00"/>
                </a:highlight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Chomsky - three types of adequacies in describing grammar and evaluating language theories</a:t>
            </a:r>
            <a:r>
              <a:rPr lang="en-AU" dirty="0">
                <a:effectLst/>
                <a:highlight>
                  <a:srgbClr val="FFFF00"/>
                </a:highlight>
              </a:rPr>
              <a:t> </a:t>
            </a:r>
            <a:endParaRPr lang="en-AU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93A3C-B3AE-8A34-17FD-E849D01A0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Symbol" pitchFamily="2" charset="2"/>
              <a:buChar char=""/>
            </a:pPr>
            <a:endParaRPr lang="en-UA" sz="1800" dirty="0">
              <a:effectLst/>
              <a:latin typeface="PalatinoLinotype,Bold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A" sz="1800" dirty="0">
                <a:effectLst/>
                <a:latin typeface="PalatinoLinotype,Bold"/>
                <a:ea typeface="Times New Roman" panose="02020603050405020304" pitchFamily="18" charset="0"/>
              </a:rPr>
              <a:t>Observational Adequacy</a:t>
            </a:r>
          </a:p>
          <a:p>
            <a:pPr marL="571500" lvl="1" indent="-342900">
              <a:buFont typeface="Symbol" pitchFamily="2" charset="2"/>
              <a:buChar char=""/>
            </a:pPr>
            <a:r>
              <a:rPr lang="en-UA" dirty="0">
                <a:effectLst/>
                <a:latin typeface="PalatinoLinotype,Italic"/>
                <a:ea typeface="Times New Roman" panose="02020603050405020304" pitchFamily="18" charset="0"/>
              </a:rPr>
              <a:t>He studied for the exam </a:t>
            </a:r>
            <a:endParaRPr lang="en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r>
              <a:rPr lang="en-UA" dirty="0">
                <a:effectLst/>
                <a:latin typeface="PalatinoLinotype,Italic"/>
                <a:ea typeface="Times New Roman" panose="02020603050405020304" pitchFamily="18" charset="0"/>
              </a:rPr>
              <a:t>*studied for the exam </a:t>
            </a:r>
            <a:endParaRPr lang="en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A" sz="1800" dirty="0">
                <a:effectLst/>
                <a:latin typeface="PalatinoLinotype,Bold"/>
                <a:ea typeface="Times New Roman" panose="02020603050405020304" pitchFamily="18" charset="0"/>
              </a:rPr>
              <a:t>Descriptive Adequacy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UA" sz="1800" dirty="0">
                <a:effectLst/>
                <a:latin typeface="PalatinoLinotype,Bold"/>
                <a:ea typeface="Times New Roman" panose="02020603050405020304" pitchFamily="18" charset="0"/>
              </a:rPr>
              <a:t>Explanatory Adequacy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178165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92913-DE5E-2A0F-F228-4941CA63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/>
              <a:t>MEYER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F6F1B-8090-27E4-0479-5B7406C55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corpora are much better suited to functional analyses of language: analyses that are focused not simply on providing a formal description of language but on describing the use of language as a communicative tool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345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DA975-E2AF-6616-994B-B2B8A6678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54DCB-57D8-8723-BA5D-A5902A972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A" sz="1800" dirty="0">
                <a:effectLst/>
                <a:latin typeface="PalatinoLinotype,Bold"/>
                <a:ea typeface="Times New Roman" panose="02020603050405020304" pitchFamily="18" charset="0"/>
              </a:rPr>
              <a:t>Grammatical Studies </a:t>
            </a:r>
          </a:p>
          <a:p>
            <a:r>
              <a:rPr lang="en-GB" sz="1800" dirty="0">
                <a:effectLst/>
                <a:latin typeface="PalatinoLinotype,Bold"/>
                <a:ea typeface="Times New Roman" panose="02020603050405020304" pitchFamily="18" charset="0"/>
                <a:hlinkClick r:id="rId2"/>
              </a:rPr>
              <a:t>https://www.lancaster.ac.uk/fass/projects/corpus/cbls/corpora.asp#_Toc92298908</a:t>
            </a:r>
            <a:r>
              <a:rPr lang="en-UA" dirty="0">
                <a:latin typeface="PalatinoLinotype,Bold"/>
                <a:ea typeface="Times New Roman" panose="02020603050405020304" pitchFamily="18" charset="0"/>
              </a:rPr>
              <a:t> </a:t>
            </a:r>
          </a:p>
          <a:p>
            <a:r>
              <a:rPr lang="en-GB" sz="1800" dirty="0">
                <a:effectLst/>
                <a:latin typeface="PalatinoLinotype,Bold"/>
                <a:ea typeface="Times New Roman" panose="02020603050405020304" pitchFamily="18" charset="0"/>
                <a:hlinkClick r:id="rId3"/>
              </a:rPr>
              <a:t>http://korpus.uib.no/icame/manuals/LONDLUND/INDEX.HTM</a:t>
            </a:r>
            <a:r>
              <a:rPr lang="en-UA" sz="1800" dirty="0">
                <a:effectLst/>
                <a:latin typeface="PalatinoLinotype,Bold"/>
                <a:ea typeface="Times New Roman" panose="02020603050405020304" pitchFamily="18" charset="0"/>
              </a:rPr>
              <a:t> </a:t>
            </a:r>
          </a:p>
          <a:p>
            <a:r>
              <a:rPr lang="en-UA" sz="1800" dirty="0">
                <a:effectLst/>
                <a:latin typeface="PalatinoLinotype,Bold"/>
                <a:ea typeface="Times New Roman" panose="02020603050405020304" pitchFamily="18" charset="0"/>
              </a:rPr>
              <a:t>Reference Grammars </a:t>
            </a:r>
          </a:p>
          <a:p>
            <a:pPr lvl="1"/>
            <a:r>
              <a:rPr lang="uk-UA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Longman</a:t>
            </a:r>
            <a:r>
              <a:rPr lang="uk-UA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Grammar</a:t>
            </a:r>
            <a:r>
              <a:rPr lang="uk-UA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uk-UA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Spoken</a:t>
            </a:r>
            <a:r>
              <a:rPr lang="uk-UA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uk-UA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Written</a:t>
            </a:r>
            <a:r>
              <a:rPr lang="uk-UA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English</a:t>
            </a:r>
            <a:r>
              <a:rPr lang="uk-UA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(1999) </a:t>
            </a:r>
            <a:r>
              <a:rPr lang="uk-UA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uk-UA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Biber</a:t>
            </a:r>
            <a:r>
              <a:rPr lang="uk-UA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uk-UA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uk-UA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>
              <a:effectLst/>
              <a:latin typeface="PalatinoLinotyp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dirty="0">
                <a:latin typeface="PalatinoLinotype,Bold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https://www.lancaster.ac.uk/fass/projects/corpus/cbls/corpora.asp#_Toc92298892</a:t>
            </a:r>
            <a:r>
              <a:rPr lang="en-GB" dirty="0">
                <a:latin typeface="PalatinoLinotype,Bol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A" sz="1800" dirty="0">
                <a:effectLst/>
                <a:latin typeface="PalatinoLinotype,Bold"/>
                <a:ea typeface="Times New Roman" panose="02020603050405020304" pitchFamily="18" charset="0"/>
              </a:rPr>
              <a:t>Lexicography </a:t>
            </a:r>
          </a:p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https://www.birmingham.ac.uk/research/activity/corpus/index.aspx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https://www.collinsdictionary.com/dictionary/english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642050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182A-6E47-68E2-CC00-355F39702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8DD94-661E-E189-AFB7-B8E604AE7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A" sz="1800" dirty="0">
                <a:effectLst/>
                <a:latin typeface="PalatinoLinotype,Bold"/>
                <a:ea typeface="Times New Roman" panose="02020603050405020304" pitchFamily="18" charset="0"/>
              </a:rPr>
              <a:t>Language Variation 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dirty="0">
                <a:hlinkClick r:id="rId2"/>
              </a:rPr>
              <a:t>http://korpus.uib.no/icame/clarin/</a:t>
            </a:r>
            <a:endParaRPr lang="en-GB" dirty="0"/>
          </a:p>
          <a:p>
            <a:r>
              <a:rPr lang="en-UA" sz="1800" dirty="0">
                <a:effectLst/>
                <a:latin typeface="PalatinoLinotype,Bold"/>
                <a:ea typeface="Times New Roman" panose="02020603050405020304" pitchFamily="18" charset="0"/>
              </a:rPr>
              <a:t>Historical Linguistics 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dirty="0">
                <a:hlinkClick r:id="rId3"/>
              </a:rPr>
              <a:t>https://www.english-corpora.org/eebo/</a:t>
            </a:r>
            <a:r>
              <a:rPr lang="en-GB" dirty="0"/>
              <a:t> </a:t>
            </a:r>
          </a:p>
          <a:p>
            <a:r>
              <a:rPr lang="en-UA" sz="1800" dirty="0">
                <a:effectLst/>
                <a:latin typeface="PalatinoLinotype,Bold"/>
                <a:ea typeface="Times New Roman" panose="02020603050405020304" pitchFamily="18" charset="0"/>
              </a:rPr>
              <a:t>Contrastive Analysis and Translation Theory 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dirty="0">
                <a:hlinkClick r:id="rId4"/>
              </a:rPr>
              <a:t>https://www.hf.uio.no/ilos/english/services/knowledge-resources/omc/enpc/</a:t>
            </a:r>
            <a:r>
              <a:rPr lang="en-GB" dirty="0"/>
              <a:t> 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4070265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4000C-461C-435C-D08C-7DF64E176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4EA6C-D201-0492-2AC4-C82CE7ECD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A" sz="1800" dirty="0">
                <a:effectLst/>
                <a:latin typeface="PalatinoLinotype,Bold"/>
                <a:ea typeface="Times New Roman" panose="02020603050405020304" pitchFamily="18" charset="0"/>
              </a:rPr>
              <a:t>Language Acquisition 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dirty="0">
                <a:hlinkClick r:id="rId2"/>
              </a:rPr>
              <a:t>https://childes.talkbank.org</a:t>
            </a:r>
            <a:r>
              <a:rPr lang="en-GB" dirty="0"/>
              <a:t> </a:t>
            </a:r>
          </a:p>
          <a:p>
            <a:r>
              <a:rPr lang="en-UA" sz="1800" dirty="0">
                <a:effectLst/>
                <a:latin typeface="PalatinoLinotype,Bold"/>
                <a:ea typeface="Times New Roman" panose="02020603050405020304" pitchFamily="18" charset="0"/>
              </a:rPr>
              <a:t>Learner Corpora 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dirty="0">
                <a:hlinkClick r:id="rId3"/>
              </a:rPr>
              <a:t>https://www.jstor.org/stable/3588404?seq=2</a:t>
            </a:r>
            <a:r>
              <a:rPr lang="en-GB" dirty="0"/>
              <a:t> </a:t>
            </a:r>
          </a:p>
          <a:p>
            <a:r>
              <a:rPr lang="en-UA" sz="1800" dirty="0">
                <a:effectLst/>
                <a:latin typeface="PalatinoLinotype,Bold"/>
                <a:ea typeface="Times New Roman" panose="02020603050405020304" pitchFamily="18" charset="0"/>
              </a:rPr>
              <a:t>Language Pedagogy 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865270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ED29E-E18A-54D7-1515-F017AE9C9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F061B-71E4-C036-B564-DA5BE35CB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1800" dirty="0">
                <a:effectLst/>
                <a:latin typeface="PalatinoLinotype,Bold"/>
                <a:ea typeface="Calibri" panose="020F0502020204030204" pitchFamily="34" charset="0"/>
                <a:cs typeface="Times New Roman" panose="02020603050405020304" pitchFamily="18" charset="0"/>
              </a:rPr>
              <a:t>A specialized corpus </a:t>
            </a:r>
            <a:r>
              <a:rPr lang="en-C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is a corpus type represented by a collection of texts compiled from a particular genre (newspaper articles, agreement letters, academic articles, lectures, essays, etc.). </a:t>
            </a:r>
          </a:p>
          <a:p>
            <a:r>
              <a:rPr lang="en-C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Specialized corpora should serve the needs of a researcher who plans to study a specific genre in their study. </a:t>
            </a:r>
          </a:p>
          <a:p>
            <a:r>
              <a:rPr lang="en-C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In addition to the genre-based specification, a researcher may restrict the corpus to a time frame, a social setting, or a given topic.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1284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676AA-740A-8DCA-C674-08EC30CA8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sz="1800" b="1" dirty="0">
                <a:effectLst/>
                <a:latin typeface="PalatinoLinotype,Bold"/>
                <a:ea typeface="Times New Roman" panose="02020603050405020304" pitchFamily="18" charset="0"/>
              </a:rPr>
              <a:t>Types of Corpora </a:t>
            </a: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B6E8E-1FAC-C92B-CEE2-BF6F6A326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sz="1800" dirty="0">
                <a:effectLst/>
                <a:latin typeface="PalatinoLinotype,Bold"/>
                <a:ea typeface="Calibri" panose="020F0502020204030204" pitchFamily="34" charset="0"/>
                <a:cs typeface="Times New Roman" panose="02020603050405020304" pitchFamily="18" charset="0"/>
              </a:rPr>
              <a:t>A specialized corpus</a:t>
            </a:r>
            <a:r>
              <a:rPr lang="en-CA" dirty="0">
                <a:latin typeface="PalatinoLinotype,Bold"/>
                <a:ea typeface="Calibri" panose="020F0502020204030204" pitchFamily="34" charset="0"/>
                <a:cs typeface="Times New Roman" panose="02020603050405020304" pitchFamily="18" charset="0"/>
              </a:rPr>
              <a:t>: T</a:t>
            </a:r>
            <a:r>
              <a:rPr lang="en-C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he Air Traffic Control Speech Corpus and the Corpus of Early Modern English</a:t>
            </a:r>
            <a:r>
              <a:rPr lang="en-CA" dirty="0">
                <a:effectLst/>
              </a:rPr>
              <a:t> </a:t>
            </a:r>
          </a:p>
          <a:p>
            <a:r>
              <a:rPr lang="en-CA" sz="1800" dirty="0">
                <a:effectLst/>
                <a:latin typeface="PalatinoLinotype,Bold"/>
                <a:ea typeface="Calibri" panose="020F0502020204030204" pitchFamily="34" charset="0"/>
                <a:cs typeface="Times New Roman" panose="02020603050405020304" pitchFamily="18" charset="0"/>
              </a:rPr>
              <a:t>A general corpus</a:t>
            </a:r>
            <a:r>
              <a:rPr lang="en-CA" sz="1800" dirty="0">
                <a:latin typeface="PalatinoLinotype,Bold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C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The Corpus of American Contemporary English</a:t>
            </a:r>
            <a:r>
              <a:rPr lang="en-CA" dirty="0">
                <a:effectLst/>
              </a:rPr>
              <a:t> </a:t>
            </a:r>
            <a:endParaRPr lang="en-CA" dirty="0"/>
          </a:p>
          <a:p>
            <a:r>
              <a:rPr lang="en-CA" sz="1800" dirty="0">
                <a:effectLst/>
                <a:latin typeface="PalatinoLinotype,Bold"/>
                <a:ea typeface="Calibri" panose="020F0502020204030204" pitchFamily="34" charset="0"/>
                <a:cs typeface="Times New Roman" panose="02020603050405020304" pitchFamily="18" charset="0"/>
              </a:rPr>
              <a:t>Comparable corpora</a:t>
            </a:r>
            <a:r>
              <a:rPr lang="en-CA" dirty="0">
                <a:latin typeface="PalatinoLinotype,Bold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C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International Corpus of English</a:t>
            </a:r>
            <a:r>
              <a:rPr lang="en-CA" dirty="0"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CA" dirty="0"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https://www.ice-corpora.uzh.ch/en.html</a:t>
            </a:r>
            <a:r>
              <a:rPr lang="en-CA" dirty="0"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CA" sz="1800" dirty="0">
                <a:effectLst/>
                <a:latin typeface="PalatinoLinotype,Bold"/>
                <a:ea typeface="Calibri" panose="020F0502020204030204" pitchFamily="34" charset="0"/>
                <a:cs typeface="Times New Roman" panose="02020603050405020304" pitchFamily="18" charset="0"/>
              </a:rPr>
              <a:t>Parallel corpora</a:t>
            </a:r>
            <a:r>
              <a:rPr lang="en-CA" dirty="0">
                <a:latin typeface="PalatinoLinotype,Bold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C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investigate differences between languages. For instance, English</a:t>
            </a:r>
            <a:r>
              <a:rPr lang="en-CA" dirty="0">
                <a:effectLst/>
              </a:rPr>
              <a:t> </a:t>
            </a:r>
            <a:r>
              <a:rPr lang="en-CA" dirty="0">
                <a:latin typeface="PalatinoLinotype,Bold"/>
                <a:cs typeface="Times New Roman" panose="02020603050405020304" pitchFamily="18" charset="0"/>
              </a:rPr>
              <a:t> </a:t>
            </a:r>
          </a:p>
          <a:p>
            <a:r>
              <a:rPr lang="en-CA" sz="1800" dirty="0">
                <a:effectLst/>
                <a:latin typeface="PalatinoLinotype,Bold"/>
                <a:ea typeface="Calibri" panose="020F0502020204030204" pitchFamily="34" charset="0"/>
                <a:cs typeface="Times New Roman" panose="02020603050405020304" pitchFamily="18" charset="0"/>
              </a:rPr>
              <a:t>A learner corpus </a:t>
            </a:r>
          </a:p>
          <a:p>
            <a:r>
              <a:rPr lang="en-CA" sz="1800" dirty="0">
                <a:effectLst/>
                <a:latin typeface="PalatinoLinotype,Bold"/>
                <a:ea typeface="Calibri" panose="020F0502020204030204" pitchFamily="34" charset="0"/>
                <a:cs typeface="Times New Roman" panose="02020603050405020304" pitchFamily="18" charset="0"/>
              </a:rPr>
              <a:t>A historical or diachronic corpus </a:t>
            </a:r>
          </a:p>
          <a:p>
            <a:r>
              <a:rPr lang="en-CA" sz="1800" dirty="0">
                <a:effectLst/>
                <a:latin typeface="PalatinoLinotype,Bold"/>
                <a:ea typeface="Calibri" panose="020F0502020204030204" pitchFamily="34" charset="0"/>
                <a:cs typeface="Times New Roman" panose="02020603050405020304" pitchFamily="18" charset="0"/>
              </a:rPr>
              <a:t>A monitor corpus</a:t>
            </a:r>
            <a:r>
              <a:rPr lang="en-CA" dirty="0">
                <a:effectLst/>
              </a:rPr>
              <a:t> </a:t>
            </a:r>
          </a:p>
          <a:p>
            <a:r>
              <a:rPr lang="en-CA" sz="1800" dirty="0">
                <a:effectLst/>
                <a:latin typeface="PalatinoLinotype,Bold"/>
                <a:ea typeface="Calibri" panose="020F0502020204030204" pitchFamily="34" charset="0"/>
                <a:cs typeface="Times New Roman" panose="02020603050405020304" pitchFamily="18" charset="0"/>
              </a:rPr>
              <a:t>Balanced or representative corpus  </a:t>
            </a:r>
          </a:p>
          <a:p>
            <a:endParaRPr lang="en-US" dirty="0">
              <a:effectLst/>
              <a:latin typeface="PalatinoLinotype,Bold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PalatinoLinotype,Bol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905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AB8E6-241D-974A-2E1D-84FD0CC07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sz="1800" b="1" dirty="0">
                <a:effectLst/>
                <a:latin typeface="PalatinoLinotype,Bold"/>
                <a:ea typeface="Times New Roman" panose="02020603050405020304" pitchFamily="18" charset="0"/>
              </a:rPr>
              <a:t>Collecting and Computerizing Data </a:t>
            </a: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4D844-8734-181B-805E-4A47B5752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A" dirty="0">
                <a:latin typeface="PalatinoLinotype"/>
                <a:ea typeface="Times New Roman" panose="02020603050405020304" pitchFamily="18" charset="0"/>
              </a:rPr>
              <a:t>T</a:t>
            </a:r>
            <a:r>
              <a:rPr lang="en-UA" sz="1800" dirty="0">
                <a:effectLst/>
                <a:latin typeface="PalatinoLinotype"/>
                <a:ea typeface="Times New Roman" panose="02020603050405020304" pitchFamily="18" charset="0"/>
              </a:rPr>
              <a:t>he researcher needs to plan exactly what will be included in the corpus carefully. </a:t>
            </a:r>
          </a:p>
          <a:p>
            <a:r>
              <a:rPr lang="en-UA" dirty="0">
                <a:latin typeface="PalatinoLinotype"/>
                <a:ea typeface="Times New Roman" panose="02020603050405020304" pitchFamily="18" charset="0"/>
              </a:rPr>
              <a:t>R</a:t>
            </a:r>
            <a:r>
              <a:rPr lang="en-UA" sz="1800" dirty="0">
                <a:effectLst/>
                <a:latin typeface="PalatinoLinotype"/>
                <a:ea typeface="Times New Roman" panose="02020603050405020304" pitchFamily="18" charset="0"/>
              </a:rPr>
              <a:t>esearchers should choose the kinds and amounts of texts and from whom they will collect data according to the criteria set before compiling corpora. </a:t>
            </a:r>
          </a:p>
          <a:p>
            <a:r>
              <a:rPr lang="en-UA" dirty="0">
                <a:latin typeface="PalatinoLinotype"/>
                <a:ea typeface="Times New Roman" panose="02020603050405020304" pitchFamily="18" charset="0"/>
              </a:rPr>
              <a:t>T</a:t>
            </a:r>
            <a:r>
              <a:rPr lang="en-UA" sz="1800" dirty="0">
                <a:effectLst/>
                <a:latin typeface="PalatinoLinotype"/>
                <a:ea typeface="Times New Roman" panose="02020603050405020304" pitchFamily="18" charset="0"/>
              </a:rPr>
              <a:t>he researcher should also be ready for changes during the course of data collection since the process of text compilation may not be as smooth as expected. </a:t>
            </a:r>
          </a:p>
          <a:p>
            <a:r>
              <a:rPr lang="en-UA" dirty="0">
                <a:latin typeface="PalatinoLinotype"/>
                <a:ea typeface="Times New Roman" panose="02020603050405020304" pitchFamily="18" charset="0"/>
              </a:rPr>
              <a:t>T</a:t>
            </a:r>
            <a:r>
              <a:rPr lang="en-UA" sz="1800" dirty="0">
                <a:effectLst/>
                <a:latin typeface="PalatinoLinotype"/>
                <a:ea typeface="Times New Roman" panose="02020603050405020304" pitchFamily="18" charset="0"/>
              </a:rPr>
              <a:t>he data collection process changes must be accepted as natural and inevitable. </a:t>
            </a:r>
          </a:p>
          <a:p>
            <a:r>
              <a:rPr lang="en-UA" sz="1800" dirty="0">
                <a:effectLst/>
                <a:latin typeface="PalatinoLinotype"/>
                <a:ea typeface="Times New Roman" panose="02020603050405020304" pitchFamily="18" charset="0"/>
              </a:rPr>
              <a:t>The researcher needs to be flexible in terms of restructuring the corpus creation process. 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475450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3CEA8-6A1F-7516-0A18-56CB2997B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en-UA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E27D7-D9B0-D2A9-84D7-00915CEAC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905000"/>
            <a:ext cx="7729728" cy="3835027"/>
          </a:xfrm>
        </p:spPr>
        <p:txBody>
          <a:bodyPr>
            <a:normAutofit/>
          </a:bodyPr>
          <a:lstStyle/>
          <a:p>
            <a:r>
              <a:rPr 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Corpus linguistics</a:t>
            </a:r>
          </a:p>
          <a:p>
            <a:r>
              <a:rPr 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Corpus linguistics</a:t>
            </a:r>
          </a:p>
          <a:p>
            <a:r>
              <a:rPr 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 of corpus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Corpus metadata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Corpora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Types of Corpora 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corpus based approach</a:t>
            </a:r>
          </a:p>
          <a:p>
            <a:r>
              <a:rPr 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Corpus driven approach</a:t>
            </a:r>
          </a:p>
          <a:p>
            <a:r>
              <a:rPr lang="en-UA" sz="1800" dirty="0">
                <a:effectLst/>
                <a:latin typeface="PalatinoLinotype,Bold"/>
                <a:ea typeface="Times New Roman" panose="02020603050405020304" pitchFamily="18" charset="0"/>
              </a:rPr>
              <a:t>Collecting and Computerizing Data 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361607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D78B8-A948-ABFA-04B2-1B46CA0C1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corpus based approach</a:t>
            </a: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23CA7-D45A-C8CC-13C1-F33BF3BF6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A" dirty="0"/>
          </a:p>
          <a:p>
            <a:r>
              <a:rPr lang="en-UA" dirty="0"/>
              <a:t>Assuming that what we see in a corpus is largely grammatical and/or acceptable, the corpus provides evidence of what speakers believe to be acceptable utterances in their language free o</a:t>
            </a:r>
            <a:r>
              <a:rPr lang="en-US" dirty="0"/>
              <a:t>f </a:t>
            </a:r>
            <a:r>
              <a:rPr lang="en-UA" dirty="0"/>
              <a:t>the over judjement of others.</a:t>
            </a:r>
          </a:p>
          <a:p>
            <a:r>
              <a:rPr lang="en-UA" dirty="0"/>
              <a:t>Draws upon authentic or real texts.</a:t>
            </a:r>
          </a:p>
          <a:p>
            <a:r>
              <a:rPr lang="en-UA" dirty="0"/>
              <a:t>Corpus can find differences that intuition alone cannot perceive</a:t>
            </a:r>
          </a:p>
          <a:p>
            <a:r>
              <a:rPr lang="en-UA" dirty="0"/>
              <a:t>Corpus can yield reliable quantitative data. </a:t>
            </a:r>
          </a:p>
        </p:txBody>
      </p:sp>
    </p:spTree>
    <p:extLst>
      <p:ext uri="{BB962C8B-B14F-4D97-AF65-F5344CB8AC3E}">
        <p14:creationId xmlns:p14="http://schemas.microsoft.com/office/powerpoint/2010/main" val="3703674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DE45F-FCC2-C607-8885-502954B49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Corpus linguistics</a:t>
            </a:r>
            <a:endParaRPr lang="en-UA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7E51F-4D53-8916-8278-F39E139DC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A" dirty="0"/>
          </a:p>
          <a:p>
            <a:r>
              <a:rPr lang="en-UA" dirty="0"/>
              <a:t>A methodology or a theory?</a:t>
            </a:r>
          </a:p>
          <a:p>
            <a:endParaRPr lang="en-UA" dirty="0"/>
          </a:p>
          <a:p>
            <a:r>
              <a:rPr lang="en-UA" dirty="0"/>
              <a:t>Corpus linguistics should be considered as a methodology with a eide range of applications across many areas and theories of linguistics. </a:t>
            </a:r>
          </a:p>
        </p:txBody>
      </p:sp>
    </p:spTree>
    <p:extLst>
      <p:ext uri="{BB962C8B-B14F-4D97-AF65-F5344CB8AC3E}">
        <p14:creationId xmlns:p14="http://schemas.microsoft.com/office/powerpoint/2010/main" val="3603175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40541-D544-B24C-E5A7-9A54094E9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/>
              <a:t>Corpus-based VS Corpus-Driven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6FFB8-7FAB-F45D-E5E9-D4B99A6A1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GB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Tognini</a:t>
            </a: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-Benelli</a:t>
            </a:r>
            <a:r>
              <a:rPr lang="en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(2001): 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corpus-based approach (CBA) and 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corpus-driven approach (CDA)</a:t>
            </a:r>
            <a:r>
              <a:rPr lang="en-UA" dirty="0">
                <a:effectLst/>
              </a:rPr>
              <a:t> </a:t>
            </a:r>
          </a:p>
          <a:p>
            <a:pPr marL="0" indent="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GB" sz="18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some cases, the concepts of corpus-based and corpus-driven approaches are often</a:t>
            </a:r>
            <a:endParaRPr lang="en-UA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misused (Kang &amp; Luo, 2020; Liu, 2020) or being mixed (Wang &amp; Wei, 2020).</a:t>
            </a:r>
            <a:endParaRPr lang="en-UA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Since the emergence of controversial issues stemmed from the binary division between</a:t>
            </a:r>
            <a:endParaRPr lang="en-UA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corpus-based and corpus-driven approaches, linguists began to make efforts to contribute to</a:t>
            </a:r>
            <a:endParaRPr lang="en-UA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clarifying the two opposite viewpoints in corpus linguistics. 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857277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60626-B743-5B8D-04B7-005ABB2A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97359-4C1A-7D71-E931-2482ADB7C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‘Corpus-based’ refers to “a methodology that avails itself of the corpus mainly to expound, test or exemplify theories and descriptions</a:t>
            </a:r>
            <a:r>
              <a:rPr lang="en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were formulated before large corpora became available to inform language study”</a:t>
            </a:r>
            <a:r>
              <a:rPr lang="en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Tognini-Bonelli</a:t>
            </a: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2001, p. 65). </a:t>
            </a:r>
          </a:p>
          <a:p>
            <a:pPr marL="0" indent="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GB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GB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a corpus-driven approach, “the commitment of</a:t>
            </a:r>
            <a:r>
              <a:rPr lang="en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linguist is to the integrity of the data as a whole, and descriptions aim to be comprehensive</a:t>
            </a:r>
            <a:r>
              <a:rPr lang="en-UA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respect to corpus evidence” (</a:t>
            </a:r>
            <a:r>
              <a:rPr lang="en-GB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Tognini-Bonelli</a:t>
            </a: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2001, p. 84).</a:t>
            </a:r>
            <a:endParaRPr lang="en-UA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898835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7A6AB-4E99-15A3-13D8-9CF652CC1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similarity between CBA and CDA </a:t>
            </a:r>
            <a:endParaRPr lang="en-U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F26C1-6BC4-5E3B-6861-C370E01D5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use of corpus as the primary tool to collect</a:t>
            </a:r>
            <a:r>
              <a:rPr lang="en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 analyse data</a:t>
            </a:r>
            <a:r>
              <a:rPr lang="en-UA" dirty="0">
                <a:effectLst/>
              </a:rPr>
              <a:t> 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They “make extensive use of computers for analysis”</a:t>
            </a:r>
            <a:r>
              <a:rPr lang="en-UA" dirty="0">
                <a:effectLst/>
              </a:rPr>
              <a:t> </a:t>
            </a:r>
            <a:endParaRPr lang="en-UA" dirty="0"/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CBA and CDA cases, a significant amount</a:t>
            </a:r>
            <a:r>
              <a:rPr lang="en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data in real situations, effective searching tools, and accurate statistics by analysing engines</a:t>
            </a:r>
            <a:r>
              <a:rPr lang="en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assist a research work on a more solid foundation and eliminate bias as much as possible.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A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806054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5013B-052E-ADAD-8A24-1E0F3E668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2954" y="1160586"/>
            <a:ext cx="8307910" cy="4579442"/>
          </a:xfrm>
        </p:spPr>
        <p:txBody>
          <a:bodyPr>
            <a:norm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GB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GB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orpus-based linguistics </a:t>
            </a: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 top-down approach, which</a:t>
            </a:r>
            <a:r>
              <a:rPr lang="en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involves the use of data in corpus to refute, exemplify, or validate a theory</a:t>
            </a:r>
            <a:r>
              <a:rPr lang="en-UA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A" dirty="0">
              <a:effectLst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GB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orpus-driven linguistics is a bottom-up approach that “allows us to capture patterns in</a:t>
            </a:r>
            <a:r>
              <a:rPr lang="en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language from a neutral and unbiased perspective”. </a:t>
            </a: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Through this approach, researchers form and present the hypotheses by observing data from</a:t>
            </a:r>
            <a:r>
              <a:rPr lang="en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corpus</a:t>
            </a:r>
            <a:r>
              <a:rPr lang="en-UA" sz="18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GB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orpus-based approach assumes the validity of linguistic forms and</a:t>
            </a:r>
            <a:r>
              <a:rPr lang="en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structures derived from linguistic theory, conducts studies based on an existing</a:t>
            </a:r>
            <a:r>
              <a:rPr lang="en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theory or hypothesis and proves the theory or hypothesis correct or incorrect by extracting and</a:t>
            </a:r>
            <a:r>
              <a:rPr lang="en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analysing data from a corpus</a:t>
            </a:r>
            <a:r>
              <a:rPr lang="en-UA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GB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orpus-driven approach rejects the use of any theory or paradigm from corpus linguistics. </a:t>
            </a:r>
            <a:r>
              <a:rPr lang="en-GB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hose who are in favour of CDA argued that the</a:t>
            </a:r>
            <a:r>
              <a:rPr lang="en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data should be “approached with no prior assumptions” 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693553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E722A-BE98-9E52-0CF4-6FB6C95F0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36321-485D-75F5-D65F-B1058C2CF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GB" sz="18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</a:t>
            </a:r>
            <a:r>
              <a:rPr lang="en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case of CBA, researchers believe that the corpus should be representative and balanced</a:t>
            </a:r>
            <a:r>
              <a:rPr lang="en-UA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CDA places high importance on the size of the corpus and believes that the corpus</a:t>
            </a:r>
            <a:r>
              <a:rPr lang="en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should be large and become balanced when the largeness is adequate.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GB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KWIC – key word in context </a:t>
            </a:r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A" sz="1800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758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DDE972-77C6-D54F-3DE0-7C8542F17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952" y="1067308"/>
            <a:ext cx="9511116" cy="4471846"/>
          </a:xfrm>
        </p:spPr>
      </p:pic>
    </p:spTree>
    <p:extLst>
      <p:ext uri="{BB962C8B-B14F-4D97-AF65-F5344CB8AC3E}">
        <p14:creationId xmlns:p14="http://schemas.microsoft.com/office/powerpoint/2010/main" val="3139990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DF7F6-0720-827F-9A88-B2A890CD5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F39DF2-9889-E659-46D8-EA2BA028C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4592" y="2360292"/>
            <a:ext cx="7731125" cy="87987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2D6DD3-D73D-FBDD-B9DD-E05515135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591" y="3240162"/>
            <a:ext cx="7731126" cy="206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89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21066-DFB1-22AE-F533-F202DF6C4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sz="1800" dirty="0">
                <a:effectLst/>
                <a:latin typeface="PalatinoLinotype,Bold"/>
                <a:ea typeface="Times New Roman" panose="02020603050405020304" pitchFamily="18" charset="0"/>
              </a:rPr>
              <a:t>Computerizing Data </a:t>
            </a: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D412A-EF84-B6F8-CA11-2DDF17FA3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A" sz="1800" dirty="0">
                <a:effectLst/>
                <a:latin typeface="PalatinoLinotype"/>
                <a:ea typeface="Times New Roman" panose="02020603050405020304" pitchFamily="18" charset="0"/>
              </a:rPr>
              <a:t>While computerizing data, researchers should bear some criteria in mind. </a:t>
            </a:r>
            <a:endParaRPr lang="uk-UA" sz="1800" dirty="0">
              <a:effectLst/>
              <a:latin typeface="PalatinoLinotype"/>
              <a:ea typeface="Times New Roman" panose="02020603050405020304" pitchFamily="18" charset="0"/>
            </a:endParaRPr>
          </a:p>
          <a:p>
            <a:r>
              <a:rPr lang="en-UA" sz="1800" dirty="0">
                <a:effectLst/>
                <a:latin typeface="PalatinoLinotype"/>
                <a:ea typeface="Times New Roman" panose="02020603050405020304" pitchFamily="18" charset="0"/>
              </a:rPr>
              <a:t>They should keep the speech transcriptions and the written data in ASCII (text) format as it is the standard format used in corpus linguistics. </a:t>
            </a:r>
          </a:p>
          <a:p>
            <a:r>
              <a:rPr lang="en-US" sz="1800" dirty="0">
                <a:effectLst/>
                <a:latin typeface="PalatinoLinotype"/>
                <a:ea typeface="Times New Roman" panose="02020603050405020304" pitchFamily="18" charset="0"/>
              </a:rPr>
              <a:t>R</a:t>
            </a:r>
            <a:r>
              <a:rPr lang="en-UA" sz="1800" dirty="0">
                <a:effectLst/>
                <a:latin typeface="PalatinoLinotype"/>
                <a:ea typeface="Times New Roman" panose="02020603050405020304" pitchFamily="18" charset="0"/>
              </a:rPr>
              <a:t>esearchers can use ASCII files in parsers, concordance programs, and taggers. </a:t>
            </a:r>
          </a:p>
          <a:p>
            <a:r>
              <a:rPr lang="en-UA" sz="1800" dirty="0">
                <a:effectLst/>
                <a:latin typeface="PalatinoLinotype"/>
                <a:ea typeface="Times New Roman" panose="02020603050405020304" pitchFamily="18" charset="0"/>
              </a:rPr>
              <a:t>Similar to ASCII files, researchers have been using Text Encoding Initiative (TEI) as this system developed a formalism used for identifying the specific character set used in a given electronic format. 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4182682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1B55-31AB-3DB3-7EC5-11F52064A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/>
              <a:t>Corpus Linguistics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A9CED-A0C5-9762-2CFE-BF6913D68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PalatinoLinotype"/>
              </a:rPr>
              <a:t>“[c]</a:t>
            </a:r>
            <a:r>
              <a:rPr lang="en-GB" sz="1800" dirty="0" err="1">
                <a:effectLst/>
                <a:latin typeface="PalatinoLinotype"/>
              </a:rPr>
              <a:t>orpus</a:t>
            </a:r>
            <a:r>
              <a:rPr lang="en-GB" sz="1800" dirty="0">
                <a:effectLst/>
                <a:latin typeface="PalatinoLinotype"/>
              </a:rPr>
              <a:t> linguistics is the term used for compiling collections of texts and using them to probe language use” (</a:t>
            </a:r>
            <a:r>
              <a:rPr lang="en-GB" sz="1800" dirty="0" err="1">
                <a:effectLst/>
                <a:latin typeface="PalatinoLinotype"/>
              </a:rPr>
              <a:t>Finegan</a:t>
            </a:r>
            <a:r>
              <a:rPr lang="en-GB" sz="1800" dirty="0">
                <a:effectLst/>
                <a:latin typeface="PalatinoLinotype"/>
              </a:rPr>
              <a:t> (2008) </a:t>
            </a:r>
            <a:endParaRPr lang="en-GB" dirty="0"/>
          </a:p>
          <a:p>
            <a:r>
              <a:rPr lang="en-GB" sz="1800" dirty="0">
                <a:effectLst/>
                <a:latin typeface="PalatinoLinotype"/>
              </a:rPr>
              <a:t>corpus linguistics deals with collecting language samples in a principled way and using the data to explore whether we can validate a linguistic theory or hypothesis or not. </a:t>
            </a:r>
            <a:endParaRPr lang="en-GB" dirty="0"/>
          </a:p>
          <a:p>
            <a:r>
              <a:rPr lang="en-GB" sz="1800" dirty="0">
                <a:effectLst/>
                <a:latin typeface="PalatinoLinotype"/>
              </a:rPr>
              <a:t>Corpus linguistics might also be the source of the hypotheses about language. </a:t>
            </a:r>
            <a:endParaRPr lang="en-GB" dirty="0"/>
          </a:p>
          <a:p>
            <a:endParaRPr lang="en-GB" dirty="0"/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305127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860B-7B8C-D758-BEA3-95133928C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522464" cy="622808"/>
          </a:xfrm>
        </p:spPr>
        <p:txBody>
          <a:bodyPr>
            <a:normAutofit fontScale="90000"/>
          </a:bodyPr>
          <a:lstStyle/>
          <a:p>
            <a:r>
              <a:rPr lang="en-GB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ASCII stands for the "</a:t>
            </a:r>
            <a:r>
              <a:rPr lang="en-GB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American Standard Code for Information Interchange</a:t>
            </a:r>
            <a:r>
              <a:rPr lang="en-GB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"</a:t>
            </a:r>
            <a:endParaRPr lang="en-U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4567D8-B9AC-CE1F-C5E5-E85471FC3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7864" y="1919571"/>
            <a:ext cx="5839536" cy="3858929"/>
          </a:xfrm>
        </p:spPr>
      </p:pic>
    </p:spTree>
    <p:extLst>
      <p:ext uri="{BB962C8B-B14F-4D97-AF65-F5344CB8AC3E}">
        <p14:creationId xmlns:p14="http://schemas.microsoft.com/office/powerpoint/2010/main" val="1514253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C2F0F-A7C6-EC7E-F727-419EDBB8F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" y="2729992"/>
            <a:ext cx="3189732" cy="699008"/>
          </a:xfrm>
        </p:spPr>
        <p:txBody>
          <a:bodyPr>
            <a:normAutofit fontScale="90000"/>
          </a:bodyPr>
          <a:lstStyle/>
          <a:p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ASCII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files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parsers</a:t>
            </a:r>
            <a:endParaRPr lang="en-U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B5FB8B-7D62-2033-62DB-1C43A655D1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1140" y="213327"/>
            <a:ext cx="5412025" cy="6206134"/>
          </a:xfrm>
        </p:spPr>
      </p:pic>
    </p:spTree>
    <p:extLst>
      <p:ext uri="{BB962C8B-B14F-4D97-AF65-F5344CB8AC3E}">
        <p14:creationId xmlns:p14="http://schemas.microsoft.com/office/powerpoint/2010/main" val="17300461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D99C-6CBA-36CB-3AC5-71ADF7D48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/>
              <a:t>TEI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60C0A5-13A1-6C4C-8C74-1FE9426FCB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6500" y="1801978"/>
            <a:ext cx="5056007" cy="4975112"/>
          </a:xfrm>
        </p:spPr>
      </p:pic>
    </p:spTree>
    <p:extLst>
      <p:ext uri="{BB962C8B-B14F-4D97-AF65-F5344CB8AC3E}">
        <p14:creationId xmlns:p14="http://schemas.microsoft.com/office/powerpoint/2010/main" val="538857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4D64E-F81E-31BA-EE5E-10C6EA4A5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695079"/>
          </a:xfrm>
        </p:spPr>
        <p:txBody>
          <a:bodyPr/>
          <a:lstStyle/>
          <a:p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transcriptors</a:t>
            </a: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930A4-3984-C765-910E-EAC1945D1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866900"/>
            <a:ext cx="7729728" cy="3873127"/>
          </a:xfrm>
        </p:spPr>
        <p:txBody>
          <a:bodyPr/>
          <a:lstStyle/>
          <a:p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Sound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Scriber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https://public.websites.umich.edu/~ebreck/code/sscriber/</a:t>
            </a:r>
            <a:r>
              <a:rPr lang="en-US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VoiceWalker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2.0, </a:t>
            </a:r>
            <a:endParaRPr lang="en-US" sz="1800" dirty="0">
              <a:effectLst/>
              <a:latin typeface="PalatinoLinotyp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Backbone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Transcriptor</a:t>
            </a:r>
            <a:endParaRPr lang="en-US" sz="1800" dirty="0">
              <a:effectLst/>
              <a:latin typeface="PalatinoLinotyp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hlinkClick r:id="rId3"/>
              </a:rPr>
              <a:t>https://www.um.es/backbone/tutorials/transcriptor/transcription.html</a:t>
            </a:r>
            <a:r>
              <a:rPr lang="en-GB" dirty="0"/>
              <a:t> </a:t>
            </a: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9B3252-7AC5-E859-7798-388B300F7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900" y="3409705"/>
            <a:ext cx="4888734" cy="330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776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75B79-02AC-6398-EE34-B8AB53E54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Backbone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Transcriptor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2B725-9786-879C-BE83-A02D2C5D9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A" sz="1800" dirty="0">
                <a:effectLst/>
                <a:latin typeface="PalatinoLinotype,Bold"/>
                <a:ea typeface="Times New Roman" panose="02020603050405020304" pitchFamily="18" charset="0"/>
              </a:rPr>
              <a:t>&lt;unclear/&gt; </a:t>
            </a:r>
            <a:r>
              <a:rPr lang="en-UA" sz="1800" dirty="0">
                <a:effectLst/>
                <a:latin typeface="PalatinoLinotype"/>
                <a:ea typeface="Times New Roman" panose="02020603050405020304" pitchFamily="18" charset="0"/>
              </a:rPr>
              <a:t>indicates that the researcher could not recognize what had been uttered. 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A" sz="1800" dirty="0">
                <a:effectLst/>
                <a:latin typeface="PalatinoLinotype,Bold"/>
                <a:ea typeface="Times New Roman" panose="02020603050405020304" pitchFamily="18" charset="0"/>
              </a:rPr>
              <a:t>&lt;unclear&gt;word&lt;/unclear&gt; </a:t>
            </a:r>
            <a:r>
              <a:rPr lang="en-UA" sz="1800" dirty="0">
                <a:effectLst/>
                <a:latin typeface="PalatinoLinotype"/>
                <a:ea typeface="Times New Roman" panose="02020603050405020304" pitchFamily="18" charset="0"/>
              </a:rPr>
              <a:t>indicates that the researcher could not ex- actly recognize the recording but has a guess about it. 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A" sz="1800" dirty="0">
                <a:effectLst/>
                <a:latin typeface="PalatinoLinotype,Bold"/>
                <a:ea typeface="Times New Roman" panose="02020603050405020304" pitchFamily="18" charset="0"/>
              </a:rPr>
              <a:t>&lt;trunc&gt;word&lt;/trunc&gt; </a:t>
            </a:r>
            <a:r>
              <a:rPr lang="en-UA" sz="1800" dirty="0">
                <a:effectLst/>
                <a:latin typeface="PalatinoLinotype"/>
                <a:ea typeface="Times New Roman" panose="02020603050405020304" pitchFamily="18" charset="0"/>
              </a:rPr>
              <a:t>indicates that a word has been truncated. </a:t>
            </a:r>
            <a:r>
              <a:rPr lang="en-UA" sz="1800" dirty="0">
                <a:effectLst/>
                <a:latin typeface="PalatinoLinotype,Bold"/>
                <a:ea typeface="Times New Roman" panose="02020603050405020304" pitchFamily="18" charset="0"/>
              </a:rPr>
              <a:t>&lt;foreign&gt;word&lt;/foreign&gt; </a:t>
            </a:r>
            <a:r>
              <a:rPr lang="en-UA" sz="1800" dirty="0">
                <a:effectLst/>
                <a:latin typeface="PalatinoLinotype"/>
                <a:ea typeface="Times New Roman" panose="02020603050405020304" pitchFamily="18" charset="0"/>
              </a:rPr>
              <a:t>indicates that the speaker uses a foreign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word</a:t>
            </a:r>
            <a:r>
              <a:rPr lang="en-UA" sz="1800" dirty="0"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A" sz="1800" dirty="0">
                <a:effectLst/>
                <a:latin typeface="PalatinoLinotype,Bold"/>
                <a:ea typeface="Times New Roman" panose="02020603050405020304" pitchFamily="18" charset="0"/>
              </a:rPr>
              <a:t># </a:t>
            </a:r>
            <a:r>
              <a:rPr lang="en-UA" sz="1800" dirty="0">
                <a:effectLst/>
                <a:latin typeface="PalatinoLinotype"/>
                <a:ea typeface="Times New Roman" panose="02020603050405020304" pitchFamily="18" charset="0"/>
              </a:rPr>
              <a:t>shows the section boundaries. 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A" sz="1800" dirty="0">
                <a:effectLst/>
                <a:latin typeface="PalatinoLinotype,Bold"/>
                <a:ea typeface="Times New Roman" panose="02020603050405020304" pitchFamily="18" charset="0"/>
              </a:rPr>
              <a:t>&lt;break/&gt; </a:t>
            </a:r>
            <a:r>
              <a:rPr lang="en-UA" sz="1800" dirty="0">
                <a:effectLst/>
                <a:latin typeface="PalatinoLinotype"/>
                <a:ea typeface="Times New Roman" panose="02020603050405020304" pitchFamily="18" charset="0"/>
              </a:rPr>
              <a:t>indicates that the speaker stops syntactic structure and starts a new utterance. 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788649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F12AE-76CD-3396-45A6-0FE8B90D1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851408"/>
          </a:xfrm>
        </p:spPr>
        <p:txBody>
          <a:bodyPr/>
          <a:lstStyle/>
          <a:p>
            <a:r>
              <a:rPr lang="en-UA" sz="1800" dirty="0">
                <a:effectLst/>
                <a:latin typeface="PalatinoLinotype,Bold"/>
                <a:ea typeface="Times New Roman" panose="02020603050405020304" pitchFamily="18" charset="0"/>
              </a:rPr>
              <a:t>Annotating Corpora </a:t>
            </a: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D4DD8-82C6-44EC-860C-775C69BD2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Most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corpora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Standard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Generalized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Markup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Language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(SGML),</a:t>
            </a:r>
            <a:endParaRPr lang="en-US" sz="1800" dirty="0">
              <a:effectLst/>
              <a:latin typeface="PalatinoLinotyp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Encoding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Initiative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(TEI), </a:t>
            </a:r>
            <a:endParaRPr lang="en-US" sz="1800" dirty="0">
              <a:effectLst/>
              <a:latin typeface="PalatinoLinotyp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Extensible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Markup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Language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(XML) </a:t>
            </a:r>
            <a:endParaRPr lang="en-US" sz="1800" dirty="0">
              <a:effectLst/>
              <a:latin typeface="PalatinoLinotyp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PalatinoLinotyp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unified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structural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markup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963403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B214B-B5D9-4449-D3FC-5DB9FD3AD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Corpus Linguistics</a:t>
            </a: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8704A-6282-D08E-A6D9-B2FA96EAB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UA" dirty="0"/>
              <a:t>re-Chomskyan period – Boas (1940) – shoeboxes </a:t>
            </a:r>
          </a:p>
          <a:p>
            <a:r>
              <a:rPr lang="en-UA" dirty="0"/>
              <a:t>1950s – critisized </a:t>
            </a:r>
          </a:p>
          <a:p>
            <a:r>
              <a:rPr lang="en-GB" dirty="0"/>
              <a:t>D</a:t>
            </a:r>
            <a:r>
              <a:rPr lang="en-UA" dirty="0"/>
              <a:t>evelopments in technology – massive corpora</a:t>
            </a:r>
          </a:p>
          <a:p>
            <a:r>
              <a:rPr lang="en-UA" dirty="0"/>
              <a:t>The Brown Corpus (1960) - </a:t>
            </a:r>
            <a:r>
              <a:rPr lang="en-GB" dirty="0">
                <a:hlinkClick r:id="rId2"/>
              </a:rPr>
              <a:t>https://www.sketchengine.eu/brown-corpus/</a:t>
            </a:r>
            <a:r>
              <a:rPr lang="en-GB" dirty="0"/>
              <a:t> 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903581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979E-CE41-1E12-FB61-287C17566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sz="1800" dirty="0">
                <a:effectLst/>
                <a:latin typeface="PalatinoLinotype,Bold"/>
                <a:ea typeface="Times New Roman" panose="02020603050405020304" pitchFamily="18" charset="0"/>
              </a:rPr>
              <a:t>What is a Corpus? </a:t>
            </a:r>
            <a:endParaRPr lang="en-U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7D3ADD-1D3B-C91B-605C-BB70C236C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82" y="2844801"/>
            <a:ext cx="10297436" cy="215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01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3A882-8107-56B8-F406-7F54171B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Sinclair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(2004) </a:t>
            </a: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A635C-35A9-97D9-5B91-AEB0C8088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“[...] a collection of pieces of language text in electronic form, selected according to external criteria to represent, as far as possible, a language or language variety as a source of data for linguistic research” (p. 19).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327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616AF-83E5-F7F3-D9AD-9E762C420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FAA57-E8B5-CFEF-1C0E-11F71ED38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1800" dirty="0">
              <a:effectLst/>
              <a:latin typeface="PalatinoLinotyp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should represent the whole with a limited number of texts </a:t>
            </a:r>
          </a:p>
          <a:p>
            <a:r>
              <a:rPr lang="en-GB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should be created by considering a specific idea</a:t>
            </a:r>
            <a:r>
              <a:rPr lang="en-GB" dirty="0">
                <a:effectLst/>
              </a:rPr>
              <a:t> </a:t>
            </a:r>
            <a:endParaRPr lang="en-GB" dirty="0">
              <a:latin typeface="PalatinoLinotype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needs to be in electronic format</a:t>
            </a:r>
          </a:p>
          <a:p>
            <a:r>
              <a:rPr lang="en-GB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should serve as a linguistic study</a:t>
            </a:r>
            <a:r>
              <a:rPr lang="en-GB" dirty="0">
                <a:effectLst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633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AF3B0-63E5-95CC-AC60-930A852A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0BFDE-26E9-4B47-80B5-0C6E3A8BA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CHILDES</a:t>
            </a:r>
            <a:r>
              <a:rPr lang="ru-RU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https://childes.talkbank.org</a:t>
            </a:r>
            <a:r>
              <a:rPr lang="en-US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A" dirty="0">
                <a:effectLst/>
              </a:rPr>
              <a:t> </a:t>
            </a:r>
          </a:p>
          <a:p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corpus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itself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without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metadata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useless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researcher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able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know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uk-UA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corpus</a:t>
            </a:r>
            <a:r>
              <a:rPr lang="en-UA" dirty="0">
                <a:effectLst/>
              </a:rPr>
              <a:t> 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643059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2946A-8B96-DF0D-BF54-9158A5501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/>
              <a:t>metadata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61433-9CC8-3CDD-BA28-5DFDF1440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noProof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the data about data (McEnery et al.), which means the information given about the texts in a corpus</a:t>
            </a:r>
            <a:r>
              <a:rPr lang="en-US" noProof="1">
                <a:effectLst/>
              </a:rPr>
              <a:t> </a:t>
            </a:r>
          </a:p>
          <a:p>
            <a:r>
              <a:rPr lang="en-US" sz="1800" noProof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interlocutors’ demographic information in a spoken corpus, </a:t>
            </a:r>
          </a:p>
          <a:p>
            <a:r>
              <a:rPr lang="en-US" noProof="1"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noProof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uthor’s information, </a:t>
            </a:r>
          </a:p>
          <a:p>
            <a:r>
              <a:rPr lang="en-US" sz="1800" noProof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date of publication,</a:t>
            </a:r>
          </a:p>
          <a:p>
            <a:r>
              <a:rPr lang="en-US" sz="1800" noProof="1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 title of a writing</a:t>
            </a:r>
          </a:p>
          <a:p>
            <a:r>
              <a:rPr lang="en-US" sz="1800" dirty="0">
                <a:effectLst/>
                <a:latin typeface="PalatinoLinotype"/>
                <a:ea typeface="Calibri" panose="020F0502020204030204" pitchFamily="34" charset="0"/>
                <a:cs typeface="Times New Roman" panose="02020603050405020304" pitchFamily="18" charset="0"/>
              </a:rPr>
              <a:t>information about the definition of the symbols used while tagging the text, types of files</a:t>
            </a:r>
            <a:r>
              <a:rPr lang="en-US" dirty="0">
                <a:effectLst/>
              </a:rPr>
              <a:t> 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25027859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2837</TotalTime>
  <Words>1757</Words>
  <Application>Microsoft Macintosh PowerPoint</Application>
  <PresentationFormat>Widescreen</PresentationFormat>
  <Paragraphs>156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Gill Sans MT</vt:lpstr>
      <vt:lpstr>Google Sans</vt:lpstr>
      <vt:lpstr>PalatinoLinotype</vt:lpstr>
      <vt:lpstr>PalatinoLinotype,Bold</vt:lpstr>
      <vt:lpstr>PalatinoLinotype,Italic</vt:lpstr>
      <vt:lpstr>Symbol</vt:lpstr>
      <vt:lpstr>Times New Roman</vt:lpstr>
      <vt:lpstr>Parcel</vt:lpstr>
      <vt:lpstr>Corpus Linguistics. Intro</vt:lpstr>
      <vt:lpstr>Outline</vt:lpstr>
      <vt:lpstr>Corpus Linguistics </vt:lpstr>
      <vt:lpstr>History of Corpus Linguistics</vt:lpstr>
      <vt:lpstr>What is a Corpus? </vt:lpstr>
      <vt:lpstr>Sinclair (2004) </vt:lpstr>
      <vt:lpstr>PowerPoint Presentation</vt:lpstr>
      <vt:lpstr>PowerPoint Presentation</vt:lpstr>
      <vt:lpstr>metadata</vt:lpstr>
      <vt:lpstr>PowerPoint Presentation</vt:lpstr>
      <vt:lpstr>PowerPoint Presentation</vt:lpstr>
      <vt:lpstr>Chomsky - three types of adequacies in describing grammar and evaluating language theories </vt:lpstr>
      <vt:lpstr>MEYER </vt:lpstr>
      <vt:lpstr>PowerPoint Presentation</vt:lpstr>
      <vt:lpstr>PowerPoint Presentation</vt:lpstr>
      <vt:lpstr>PowerPoint Presentation</vt:lpstr>
      <vt:lpstr>PowerPoint Presentation</vt:lpstr>
      <vt:lpstr>Types of Corpora </vt:lpstr>
      <vt:lpstr>Collecting and Computerizing Data </vt:lpstr>
      <vt:lpstr>The corpus based approach</vt:lpstr>
      <vt:lpstr>Corpus linguistics</vt:lpstr>
      <vt:lpstr>Corpus-based VS Corpus-Driven approach</vt:lpstr>
      <vt:lpstr>PowerPoint Presentation</vt:lpstr>
      <vt:lpstr>The similarity between CBA and CDA </vt:lpstr>
      <vt:lpstr>PowerPoint Presentation</vt:lpstr>
      <vt:lpstr>PowerPoint Presentation</vt:lpstr>
      <vt:lpstr>PowerPoint Presentation</vt:lpstr>
      <vt:lpstr>PowerPoint Presentation</vt:lpstr>
      <vt:lpstr>Computerizing Data </vt:lpstr>
      <vt:lpstr>ASCII stands for the "American Standard Code for Information Interchange"</vt:lpstr>
      <vt:lpstr>ASCII files in parsers</vt:lpstr>
      <vt:lpstr>TEI</vt:lpstr>
      <vt:lpstr>transcriptors</vt:lpstr>
      <vt:lpstr>Backbone Transcriptor </vt:lpstr>
      <vt:lpstr>Annotating Corpora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Linguistics. Intro</dc:title>
  <dc:creator>and.olenka@gmail.com</dc:creator>
  <cp:lastModifiedBy>and.olenka@gmail.com</cp:lastModifiedBy>
  <cp:revision>23</cp:revision>
  <dcterms:created xsi:type="dcterms:W3CDTF">2024-02-04T18:35:45Z</dcterms:created>
  <dcterms:modified xsi:type="dcterms:W3CDTF">2024-02-19T12:45:06Z</dcterms:modified>
</cp:coreProperties>
</file>