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6" r:id="rId28"/>
    <p:sldId id="287" r:id="rId29"/>
    <p:sldId id="290" r:id="rId30"/>
    <p:sldId id="291" r:id="rId31"/>
    <p:sldId id="292" r:id="rId3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336AC3-214F-4FCE-9E49-54BBE771E5D0}" type="datetimeFigureOut">
              <a:rPr lang="uk-UA" smtClean="0"/>
              <a:pPr/>
              <a:t>18.10.23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F1CCA53-7E89-4CFE-AC46-B757C0325D6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Генеративна</a:t>
            </a:r>
            <a:r>
              <a:rPr lang="ru-RU" dirty="0"/>
              <a:t> </a:t>
            </a:r>
            <a:r>
              <a:rPr lang="ru-RU" dirty="0" err="1"/>
              <a:t>граматика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uk-UA" dirty="0"/>
              <a:t>Поява генеративної граматики</a:t>
            </a:r>
          </a:p>
          <a:p>
            <a:pPr marL="514350" indent="-514350">
              <a:buAutoNum type="arabicPeriod"/>
            </a:pPr>
            <a:r>
              <a:rPr lang="uk-UA" dirty="0"/>
              <a:t>Гіпотеза про вроджену мовну здатність</a:t>
            </a:r>
          </a:p>
          <a:p>
            <a:pPr marL="514350" indent="-514350">
              <a:buAutoNum type="arabicPeriod"/>
            </a:pPr>
            <a:r>
              <a:rPr lang="uk-UA" dirty="0"/>
              <a:t>Ранні версії генеративної граматики</a:t>
            </a:r>
          </a:p>
          <a:p>
            <a:pPr marL="514350" indent="-514350">
              <a:buAutoNum type="arabicPeriod"/>
            </a:pPr>
            <a:r>
              <a:rPr lang="uk-UA" dirty="0"/>
              <a:t>Останні версії генеративної граматики </a:t>
            </a:r>
          </a:p>
          <a:p>
            <a:pPr marL="514350" indent="-514350"/>
            <a:r>
              <a:rPr lang="ru-RU" dirty="0"/>
              <a:t>5.	</a:t>
            </a:r>
            <a:r>
              <a:rPr lang="ru-RU" dirty="0" err="1"/>
              <a:t>Основн</a:t>
            </a:r>
            <a:r>
              <a:rPr lang="uk-UA" dirty="0"/>
              <a:t>і типи груп у генеративній граматиці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</a:t>
            </a:r>
            <a:r>
              <a:rPr lang="uk-UA" dirty="0"/>
              <a:t>дулі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/>
              <a:t>Х-штрих</a:t>
            </a:r>
            <a:r>
              <a:rPr lang="uk-UA" dirty="0"/>
              <a:t> теорія – визначає загальну структуру мовних конструкцій </a:t>
            </a:r>
          </a:p>
          <a:p>
            <a:r>
              <a:rPr lang="uk-UA" dirty="0"/>
              <a:t>Теорія обмеження – </a:t>
            </a:r>
            <a:r>
              <a:rPr lang="uk-UA" dirty="0" err="1"/>
              <a:t>обмеження</a:t>
            </a:r>
            <a:r>
              <a:rPr lang="uk-UA" dirty="0"/>
              <a:t> на пересування </a:t>
            </a:r>
          </a:p>
          <a:p>
            <a:r>
              <a:rPr lang="uk-UA" dirty="0"/>
              <a:t>Теорія управління – як встановлюються ієрархічні відносини між елементами структури</a:t>
            </a:r>
          </a:p>
          <a:p>
            <a:r>
              <a:rPr lang="uk-UA" dirty="0"/>
              <a:t>Теорія відмінків – вивчає формальні властивості іменних груп</a:t>
            </a:r>
          </a:p>
          <a:p>
            <a:r>
              <a:rPr lang="uk-UA" dirty="0" err="1"/>
              <a:t>Тета-теорія</a:t>
            </a:r>
            <a:r>
              <a:rPr lang="uk-UA" dirty="0"/>
              <a:t> – відношення між предикатом та аргументами </a:t>
            </a:r>
          </a:p>
          <a:p>
            <a:r>
              <a:rPr lang="uk-UA" dirty="0"/>
              <a:t>Теорія зв'язування – описує зв’язок між займенниками та тими словами, до яких в</a:t>
            </a:r>
            <a:r>
              <a:rPr lang="ru-RU" dirty="0"/>
              <a:t>о</a:t>
            </a:r>
            <a:r>
              <a:rPr lang="uk-UA" dirty="0" err="1"/>
              <a:t>ни</a:t>
            </a:r>
            <a:r>
              <a:rPr lang="uk-UA" dirty="0"/>
              <a:t> відсилають 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Теорія принципів і параметрів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Пояснюють засвоєння мови дітьми: універсальні принципи і параметри закладені в голові з самого початку, проте параметри не є встановленими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М. </a:t>
            </a:r>
            <a:r>
              <a:rPr lang="uk-UA" dirty="0" err="1"/>
              <a:t>Бейкер</a:t>
            </a:r>
            <a:r>
              <a:rPr lang="uk-UA" dirty="0"/>
              <a:t> </a:t>
            </a:r>
            <a:r>
              <a:rPr lang="uk-UA" dirty="0" err="1"/>
              <a:t>“Атоми</a:t>
            </a:r>
            <a:r>
              <a:rPr lang="uk-UA" dirty="0"/>
              <a:t> </a:t>
            </a:r>
            <a:r>
              <a:rPr lang="uk-UA" dirty="0" err="1"/>
              <a:t>мови”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1. Параметр розташування вершини – </a:t>
            </a:r>
            <a:r>
              <a:rPr lang="uk-UA" dirty="0" err="1"/>
              <a:t>“головного”</a:t>
            </a:r>
            <a:r>
              <a:rPr lang="uk-UA" dirty="0"/>
              <a:t> елемента конструкції (дієслова)</a:t>
            </a:r>
          </a:p>
          <a:p>
            <a:r>
              <a:rPr lang="en-US" i="1" dirty="0"/>
              <a:t>Give me	 the book 	that is on the table</a:t>
            </a:r>
          </a:p>
          <a:p>
            <a:r>
              <a:rPr lang="uk-UA" dirty="0"/>
              <a:t>Дай мені АРТ книга що є на АРТ стіл</a:t>
            </a:r>
          </a:p>
          <a:p>
            <a:r>
              <a:rPr lang="en-US" i="1" dirty="0" err="1"/>
              <a:t>Teburu</a:t>
            </a:r>
            <a:r>
              <a:rPr lang="en-US" i="1" dirty="0"/>
              <a:t>-no </a:t>
            </a:r>
            <a:r>
              <a:rPr lang="en-US" i="1" dirty="0" err="1"/>
              <a:t>ue-ni</a:t>
            </a:r>
            <a:r>
              <a:rPr lang="en-US" i="1" dirty="0"/>
              <a:t> </a:t>
            </a:r>
            <a:r>
              <a:rPr lang="uk-UA" i="1" dirty="0"/>
              <a:t>	</a:t>
            </a:r>
            <a:r>
              <a:rPr lang="en-US" i="1" dirty="0" err="1"/>
              <a:t>aru</a:t>
            </a:r>
            <a:r>
              <a:rPr lang="uk-UA" i="1" dirty="0"/>
              <a:t>			</a:t>
            </a:r>
            <a:r>
              <a:rPr lang="en-US" i="1" dirty="0"/>
              <a:t> </a:t>
            </a:r>
            <a:r>
              <a:rPr lang="en-US" i="1" dirty="0" err="1"/>
              <a:t>hon</a:t>
            </a:r>
            <a:r>
              <a:rPr lang="en-US" i="1" dirty="0"/>
              <a:t>-o </a:t>
            </a:r>
            <a:endParaRPr lang="uk-UA" i="1" dirty="0"/>
          </a:p>
          <a:p>
            <a:r>
              <a:rPr lang="ru-RU" dirty="0"/>
              <a:t>Ст</a:t>
            </a:r>
            <a:r>
              <a:rPr lang="uk-UA" dirty="0"/>
              <a:t>іл РОД.   На. ЛОК що знаходиться книга ЗНАХ</a:t>
            </a:r>
          </a:p>
          <a:p>
            <a:r>
              <a:rPr lang="en-US" i="1" dirty="0" err="1"/>
              <a:t>kure</a:t>
            </a:r>
            <a:r>
              <a:rPr lang="en-US" i="1" dirty="0"/>
              <a:t>!</a:t>
            </a:r>
            <a:endParaRPr lang="uk-UA" i="1" dirty="0"/>
          </a:p>
          <a:p>
            <a:r>
              <a:rPr lang="uk-UA" dirty="0"/>
              <a:t>дай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Параметр </a:t>
            </a:r>
            <a:r>
              <a:rPr lang="uk-UA" dirty="0"/>
              <a:t>дієслівної </a:t>
            </a:r>
            <a:r>
              <a:rPr lang="uk-UA" dirty="0" err="1"/>
              <a:t>сериалізації</a:t>
            </a:r>
            <a:r>
              <a:rPr lang="uk-UA" dirty="0"/>
              <a:t> (дієслівна група) </a:t>
            </a:r>
          </a:p>
          <a:p>
            <a:r>
              <a:rPr lang="uk-UA" dirty="0"/>
              <a:t>3. Параметр винесення теми </a:t>
            </a:r>
          </a:p>
          <a:p>
            <a:r>
              <a:rPr lang="uk-UA" dirty="0"/>
              <a:t>Риба: лосось дуже смачний (</a:t>
            </a:r>
            <a:r>
              <a:rPr lang="uk-UA" dirty="0" err="1"/>
              <a:t>чокто</a:t>
            </a:r>
            <a:r>
              <a:rPr lang="uk-UA" dirty="0"/>
              <a:t>, японська)</a:t>
            </a:r>
          </a:p>
          <a:p>
            <a:r>
              <a:rPr lang="uk-UA" dirty="0"/>
              <a:t>Параметр нульового підмета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Параметр нульового підмета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Р. </a:t>
            </a:r>
            <a:r>
              <a:rPr lang="uk-UA" dirty="0" err="1"/>
              <a:t>Кейн</a:t>
            </a:r>
            <a:r>
              <a:rPr lang="uk-UA" dirty="0"/>
              <a:t>, Л. </a:t>
            </a:r>
            <a:r>
              <a:rPr lang="uk-UA" dirty="0" err="1"/>
              <a:t>Ріцці</a:t>
            </a:r>
            <a:r>
              <a:rPr lang="uk-UA" dirty="0"/>
              <a:t> </a:t>
            </a:r>
          </a:p>
          <a:p>
            <a:r>
              <a:rPr lang="uk-UA" dirty="0" err="1"/>
              <a:t>Іт</a:t>
            </a:r>
            <a:r>
              <a:rPr lang="uk-UA" dirty="0"/>
              <a:t>.</a:t>
            </a:r>
            <a:r>
              <a:rPr lang="en-US" dirty="0" err="1"/>
              <a:t>Verra</a:t>
            </a:r>
            <a:r>
              <a:rPr lang="en-US" dirty="0"/>
              <a:t> Gianni</a:t>
            </a:r>
          </a:p>
          <a:p>
            <a:r>
              <a:rPr lang="uk-UA" dirty="0" err="1"/>
              <a:t>Франц</a:t>
            </a:r>
            <a:r>
              <a:rPr lang="uk-UA" dirty="0"/>
              <a:t>.</a:t>
            </a:r>
            <a:r>
              <a:rPr lang="en-US" dirty="0"/>
              <a:t>*</a:t>
            </a:r>
            <a:r>
              <a:rPr lang="en-US" dirty="0" err="1"/>
              <a:t>Arrivera</a:t>
            </a:r>
            <a:r>
              <a:rPr lang="en-US" dirty="0"/>
              <a:t> Jean</a:t>
            </a:r>
            <a:endParaRPr lang="uk-UA" dirty="0"/>
          </a:p>
          <a:p>
            <a:endParaRPr lang="uk-UA" dirty="0"/>
          </a:p>
          <a:p>
            <a:r>
              <a:rPr lang="uk-UA" dirty="0" err="1"/>
              <a:t>Іт</a:t>
            </a:r>
            <a:r>
              <a:rPr lang="uk-UA" dirty="0"/>
              <a:t>. </a:t>
            </a:r>
            <a:r>
              <a:rPr lang="en-US" dirty="0" err="1"/>
              <a:t>Verra</a:t>
            </a:r>
            <a:r>
              <a:rPr lang="en-US" dirty="0"/>
              <a:t>.</a:t>
            </a:r>
          </a:p>
          <a:p>
            <a:r>
              <a:rPr lang="uk-UA" dirty="0" err="1"/>
              <a:t>Франц</a:t>
            </a:r>
            <a:r>
              <a:rPr lang="uk-UA" dirty="0"/>
              <a:t>. </a:t>
            </a:r>
            <a:r>
              <a:rPr lang="en-US" dirty="0"/>
              <a:t>Il </a:t>
            </a:r>
            <a:r>
              <a:rPr lang="en-US" dirty="0" err="1"/>
              <a:t>arrivera</a:t>
            </a:r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Arrivera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Останн</a:t>
            </a:r>
            <a:r>
              <a:rPr lang="uk-UA" dirty="0"/>
              <a:t>і версії генеративної граматики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Мінімалізм (</a:t>
            </a:r>
            <a:r>
              <a:rPr lang="en-US" dirty="0"/>
              <a:t>Minimalism)</a:t>
            </a:r>
            <a:r>
              <a:rPr lang="uk-UA" dirty="0"/>
              <a:t>: </a:t>
            </a:r>
            <a:r>
              <a:rPr lang="en-US" dirty="0"/>
              <a:t>Chomsky 1993; 1995; Collins 1997; Martin 2000</a:t>
            </a:r>
          </a:p>
          <a:p>
            <a:r>
              <a:rPr lang="ru-RU" dirty="0" err="1"/>
              <a:t>Теор</a:t>
            </a:r>
            <a:r>
              <a:rPr lang="uk-UA" dirty="0" err="1"/>
              <a:t>ія</a:t>
            </a:r>
            <a:r>
              <a:rPr lang="uk-UA" dirty="0"/>
              <a:t> фаз </a:t>
            </a:r>
            <a:r>
              <a:rPr lang="en-US" dirty="0"/>
              <a:t>(Phase Theory): Chomsky 2001, 2008)</a:t>
            </a:r>
          </a:p>
          <a:p>
            <a:r>
              <a:rPr lang="ru-RU" dirty="0"/>
              <a:t>«</a:t>
            </a:r>
            <a:r>
              <a:rPr lang="ru-RU" dirty="0" err="1"/>
              <a:t>оптимальний</a:t>
            </a:r>
            <a:r>
              <a:rPr lang="ru-RU" dirty="0"/>
              <a:t> дизайн»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типи груп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Іменна група (</a:t>
            </a:r>
            <a:r>
              <a:rPr lang="en-US" dirty="0"/>
              <a:t>NP)</a:t>
            </a:r>
          </a:p>
          <a:p>
            <a:r>
              <a:rPr lang="uk-UA" dirty="0"/>
              <a:t>Дієслівна група (</a:t>
            </a:r>
            <a:r>
              <a:rPr lang="en-US" dirty="0"/>
              <a:t>VP)</a:t>
            </a:r>
          </a:p>
          <a:p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прикметника</a:t>
            </a:r>
            <a:r>
              <a:rPr lang="ru-RU" dirty="0"/>
              <a:t> </a:t>
            </a:r>
            <a:r>
              <a:rPr lang="uk-UA" dirty="0"/>
              <a:t>(</a:t>
            </a:r>
            <a:r>
              <a:rPr lang="en-US" dirty="0"/>
              <a:t>AP)</a:t>
            </a:r>
          </a:p>
          <a:p>
            <a:r>
              <a:rPr lang="ru-RU" dirty="0" err="1"/>
              <a:t>Прийменникова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(</a:t>
            </a:r>
            <a:r>
              <a:rPr lang="en-US" dirty="0"/>
              <a:t>PP)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пецификатор вершина комплемен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848326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Вершина (ядро) - </a:t>
            </a:r>
            <a:r>
              <a:rPr lang="en-US" dirty="0"/>
              <a:t>head</a:t>
            </a:r>
            <a:endParaRPr lang="uk-UA" dirty="0"/>
          </a:p>
          <a:p>
            <a:r>
              <a:rPr lang="uk-UA" dirty="0"/>
              <a:t>Комплемент </a:t>
            </a:r>
            <a:r>
              <a:rPr lang="en-US" dirty="0"/>
              <a:t>- complement</a:t>
            </a:r>
            <a:endParaRPr lang="uk-UA" dirty="0"/>
          </a:p>
          <a:p>
            <a:r>
              <a:rPr lang="uk-UA" dirty="0"/>
              <a:t>Специфікатор</a:t>
            </a:r>
            <a:r>
              <a:rPr lang="en-US" dirty="0"/>
              <a:t> – </a:t>
            </a:r>
            <a:r>
              <a:rPr lang="en-US" dirty="0" err="1"/>
              <a:t>specifier</a:t>
            </a:r>
            <a:r>
              <a:rPr lang="en-US" dirty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артинки по запросу спецификатор NP 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3" y="1857364"/>
            <a:ext cx="4747877" cy="3000396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AE88C07-8790-1A91-951D-9CEEA6CE5546}"/>
              </a:ext>
            </a:extLst>
          </p:cNvPr>
          <p:cNvSpPr/>
          <p:nvPr/>
        </p:nvSpPr>
        <p:spPr>
          <a:xfrm>
            <a:off x="1979712" y="4365104"/>
            <a:ext cx="936104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цей</a:t>
            </a:r>
            <a:endParaRPr lang="en-U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B3CCB5-4D06-3A31-A204-07212CE2C3E1}"/>
              </a:ext>
            </a:extLst>
          </p:cNvPr>
          <p:cNvSpPr/>
          <p:nvPr/>
        </p:nvSpPr>
        <p:spPr>
          <a:xfrm>
            <a:off x="3275857" y="4366552"/>
            <a:ext cx="178901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радісний</a:t>
            </a:r>
            <a:endParaRPr lang="en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73F03B-3930-ADCF-74E9-BFCCB1272233}"/>
              </a:ext>
            </a:extLst>
          </p:cNvPr>
          <p:cNvSpPr/>
          <p:nvPr/>
        </p:nvSpPr>
        <p:spPr>
          <a:xfrm>
            <a:off x="5217272" y="4365104"/>
            <a:ext cx="1611798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хлопчик</a:t>
            </a:r>
            <a:endParaRPr lang="en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1957 – Н. </a:t>
            </a:r>
            <a:r>
              <a:rPr lang="ru-RU" dirty="0" err="1"/>
              <a:t>Хомський</a:t>
            </a:r>
            <a:r>
              <a:rPr lang="ru-RU" dirty="0"/>
              <a:t> «</a:t>
            </a:r>
            <a:r>
              <a:rPr lang="ru-RU" dirty="0" err="1"/>
              <a:t>Синтаксичн</a:t>
            </a:r>
            <a:r>
              <a:rPr lang="uk-UA" dirty="0"/>
              <a:t>і структури</a:t>
            </a:r>
            <a:r>
              <a:rPr lang="ru-RU" dirty="0"/>
              <a:t>»</a:t>
            </a:r>
          </a:p>
          <a:p>
            <a:r>
              <a:rPr lang="ru-RU" dirty="0" err="1"/>
              <a:t>Завдання</a:t>
            </a:r>
            <a:r>
              <a:rPr lang="ru-RU" dirty="0"/>
              <a:t>: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як </a:t>
            </a:r>
            <a:r>
              <a:rPr lang="uk-UA" dirty="0"/>
              <a:t>природного об'єкта, виявлення законів, що лежать в її основі </a:t>
            </a:r>
          </a:p>
          <a:p>
            <a:r>
              <a:rPr lang="uk-UA" dirty="0"/>
              <a:t>В основі мови лежать загальні непорушні закони, а граматичні відмінності між мовами – результат зміни декількох параметрів (глибинні закони)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и по запросу спецификатор NP 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7750707" cy="428628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94E94C-F6EC-5D04-1B65-B234C2E94852}"/>
              </a:ext>
            </a:extLst>
          </p:cNvPr>
          <p:cNvSpPr/>
          <p:nvPr/>
        </p:nvSpPr>
        <p:spPr>
          <a:xfrm>
            <a:off x="539552" y="4509120"/>
            <a:ext cx="86409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цей</a:t>
            </a:r>
            <a:endParaRPr lang="en-U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74A0D6-E9E8-C2AB-F92E-45D5AF3C93D6}"/>
              </a:ext>
            </a:extLst>
          </p:cNvPr>
          <p:cNvSpPr/>
          <p:nvPr/>
        </p:nvSpPr>
        <p:spPr>
          <a:xfrm>
            <a:off x="1573982" y="4509120"/>
            <a:ext cx="1413841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радісний</a:t>
            </a:r>
            <a:endParaRPr lang="en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5C70E3-2E34-3340-52F1-F365DCA1E364}"/>
              </a:ext>
            </a:extLst>
          </p:cNvPr>
          <p:cNvSpPr/>
          <p:nvPr/>
        </p:nvSpPr>
        <p:spPr>
          <a:xfrm>
            <a:off x="3059832" y="4509120"/>
            <a:ext cx="1152128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хлопчик</a:t>
            </a:r>
            <a:endParaRPr lang="en-U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888153-4ECC-1435-125A-684DD78DA57C}"/>
              </a:ext>
            </a:extLst>
          </p:cNvPr>
          <p:cNvSpPr/>
          <p:nvPr/>
        </p:nvSpPr>
        <p:spPr>
          <a:xfrm>
            <a:off x="4638772" y="4525888"/>
            <a:ext cx="86409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їсть</a:t>
            </a:r>
            <a:endParaRPr lang="en-U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232E0-DF27-C213-973D-AC81F8B23E01}"/>
              </a:ext>
            </a:extLst>
          </p:cNvPr>
          <p:cNvSpPr/>
          <p:nvPr/>
        </p:nvSpPr>
        <p:spPr>
          <a:xfrm>
            <a:off x="6660232" y="5254352"/>
            <a:ext cx="148701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морозиво</a:t>
            </a:r>
            <a:endParaRPr lang="en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Семантичний</a:t>
            </a:r>
            <a:r>
              <a:rPr lang="ru-RU" dirty="0"/>
              <a:t> </a:t>
            </a:r>
            <a:r>
              <a:rPr lang="ru-RU" dirty="0" err="1"/>
              <a:t>критерій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 like water, it’s refreshing</a:t>
            </a:r>
          </a:p>
          <a:p>
            <a:endParaRPr lang="en-US" dirty="0"/>
          </a:p>
          <a:p>
            <a:r>
              <a:rPr lang="en-US" dirty="0"/>
              <a:t>You should  water the flowers twice a week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Способи</a:t>
            </a:r>
            <a:r>
              <a:rPr lang="ru-RU" dirty="0"/>
              <a:t> под</a:t>
            </a:r>
            <a:r>
              <a:rPr lang="uk-UA" dirty="0" err="1"/>
              <a:t>ілу</a:t>
            </a:r>
            <a:r>
              <a:rPr lang="uk-UA" dirty="0"/>
              <a:t> слів на класи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Морфологічний</a:t>
            </a:r>
          </a:p>
          <a:p>
            <a:r>
              <a:rPr lang="uk-UA" dirty="0"/>
              <a:t>Семантичний</a:t>
            </a:r>
          </a:p>
          <a:p>
            <a:r>
              <a:rPr lang="uk-UA" dirty="0"/>
              <a:t>Синтаксичний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Групи у мові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Тест: не усі групи можна замінити займенниками, проте займенник можна поставити на місце групи</a:t>
            </a:r>
          </a:p>
          <a:p>
            <a:r>
              <a:rPr lang="uk-UA" dirty="0"/>
              <a:t>Якщо порядок слів у реченні можна замінити так, що окремий його відрізок переміститься вправо або вліво - група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Клефт</a:t>
            </a:r>
            <a:endParaRPr lang="en-US" dirty="0"/>
          </a:p>
          <a:p>
            <a:r>
              <a:rPr lang="en-US" dirty="0"/>
              <a:t>He broke a new helicopter</a:t>
            </a:r>
          </a:p>
          <a:p>
            <a:r>
              <a:rPr lang="en-US" dirty="0"/>
              <a:t>It was [a new helicopter] that he broke</a:t>
            </a:r>
            <a:endParaRPr lang="ru-RU" dirty="0"/>
          </a:p>
          <a:p>
            <a:pPr>
              <a:buNone/>
            </a:pPr>
            <a:r>
              <a:rPr lang="uk-UA" dirty="0"/>
              <a:t>П</a:t>
            </a:r>
            <a:r>
              <a:rPr lang="en-US" dirty="0"/>
              <a:t>c</a:t>
            </a:r>
            <a:r>
              <a:rPr lang="uk-UA" dirty="0" err="1"/>
              <a:t>евдоклефт</a:t>
            </a:r>
            <a:r>
              <a:rPr lang="uk-UA" dirty="0"/>
              <a:t> </a:t>
            </a:r>
          </a:p>
          <a:p>
            <a:r>
              <a:rPr lang="en-US" dirty="0"/>
              <a:t>I like rice and beans</a:t>
            </a:r>
          </a:p>
          <a:p>
            <a:r>
              <a:rPr lang="en-US" dirty="0"/>
              <a:t>What I like is rice and beans</a:t>
            </a:r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 на </a:t>
            </a:r>
            <a:r>
              <a:rPr lang="ru-RU" dirty="0" err="1"/>
              <a:t>сурядність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uk-UA" dirty="0" err="1"/>
              <a:t>Міша</a:t>
            </a:r>
            <a:r>
              <a:rPr lang="en-US" dirty="0"/>
              <a:t>]</a:t>
            </a:r>
            <a:r>
              <a:rPr lang="uk-UA" dirty="0"/>
              <a:t> і </a:t>
            </a:r>
            <a:r>
              <a:rPr lang="en-US" dirty="0"/>
              <a:t>[</a:t>
            </a:r>
            <a:r>
              <a:rPr lang="uk-UA" dirty="0"/>
              <a:t>дідусь з сивою бородою</a:t>
            </a:r>
            <a:r>
              <a:rPr lang="en-US" dirty="0"/>
              <a:t>]</a:t>
            </a:r>
            <a:r>
              <a:rPr lang="uk-UA" dirty="0"/>
              <a:t> вийшли з дому</a:t>
            </a:r>
            <a:endParaRPr lang="en-US" dirty="0"/>
          </a:p>
          <a:p>
            <a:r>
              <a:rPr lang="en-US" dirty="0"/>
              <a:t>John’s oldest and Mary’s youngest son went to school</a:t>
            </a:r>
          </a:p>
          <a:p>
            <a:r>
              <a:rPr lang="en-US" dirty="0"/>
              <a:t> (e- empty)</a:t>
            </a:r>
          </a:p>
          <a:p>
            <a:r>
              <a:rPr lang="en-US" dirty="0"/>
              <a:t>[John’s oldest </a:t>
            </a:r>
            <a:r>
              <a:rPr lang="en-US" i="1" dirty="0"/>
              <a:t>e</a:t>
            </a:r>
            <a:r>
              <a:rPr lang="en-US" dirty="0"/>
              <a:t>] and [Mary’s youngest son]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ÐµÐ¾ÑÐ¸Ñ Ñ ÑÑÑÐ¸Ñ Ð³ÐµÐ½ÐµÑÐ°ÑÐ¸Ð²Ð½Ð°Ñ Ð³ÑÐ°Ð¼Ð¼Ð°ÑÐ¸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5715040" cy="4794285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AE82963-F7FC-3400-6036-4B10380CA53C}"/>
              </a:ext>
            </a:extLst>
          </p:cNvPr>
          <p:cNvSpPr/>
          <p:nvPr/>
        </p:nvSpPr>
        <p:spPr>
          <a:xfrm>
            <a:off x="2000232" y="3411304"/>
            <a:ext cx="141964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»Ред </a:t>
            </a:r>
            <a:r>
              <a:rPr lang="uk-UA" dirty="0" err="1"/>
              <a:t>Сокс</a:t>
            </a:r>
            <a:r>
              <a:rPr lang="uk-UA" dirty="0"/>
              <a:t>»</a:t>
            </a:r>
            <a:endParaRPr lang="en-U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A06AFF-0F73-1652-38B7-8C8574D20498}"/>
              </a:ext>
            </a:extLst>
          </p:cNvPr>
          <p:cNvSpPr/>
          <p:nvPr/>
        </p:nvSpPr>
        <p:spPr>
          <a:xfrm>
            <a:off x="3833394" y="4191707"/>
            <a:ext cx="118264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будуть</a:t>
            </a:r>
            <a:endParaRPr lang="en-U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1423D2-1AD0-FF27-3966-8E85858E513E}"/>
              </a:ext>
            </a:extLst>
          </p:cNvPr>
          <p:cNvSpPr/>
          <p:nvPr/>
        </p:nvSpPr>
        <p:spPr>
          <a:xfrm>
            <a:off x="3701370" y="5285248"/>
            <a:ext cx="144669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вигравати</a:t>
            </a:r>
            <a:endParaRPr lang="en-U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B58583-1F5C-A8EE-9440-8C43A7C8B2CD}"/>
              </a:ext>
            </a:extLst>
          </p:cNvPr>
          <p:cNvSpPr/>
          <p:nvPr/>
        </p:nvSpPr>
        <p:spPr>
          <a:xfrm>
            <a:off x="4572000" y="6036466"/>
            <a:ext cx="3143272" cy="4888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першість країни з бейсболу</a:t>
            </a:r>
            <a:endParaRPr lang="en-U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2F7E71-D61B-87E8-9507-D83EDE6CDD9A}"/>
              </a:ext>
            </a:extLst>
          </p:cNvPr>
          <p:cNvSpPr/>
          <p:nvPr/>
        </p:nvSpPr>
        <p:spPr>
          <a:xfrm>
            <a:off x="6732240" y="5392057"/>
            <a:ext cx="84357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скоро</a:t>
            </a:r>
            <a:endParaRPr lang="en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Ці </a:t>
            </a:r>
            <a:r>
              <a:rPr lang="uk-UA" dirty="0">
                <a:solidFill>
                  <a:srgbClr val="FF0000"/>
                </a:solidFill>
              </a:rPr>
              <a:t>дурні</a:t>
            </a:r>
            <a:r>
              <a:rPr lang="uk-UA" dirty="0"/>
              <a:t> помічники директора (</a:t>
            </a:r>
            <a:r>
              <a:rPr lang="uk-UA" dirty="0" err="1"/>
              <a:t>ад</a:t>
            </a:r>
            <a:r>
              <a:rPr lang="en-US" dirty="0"/>
              <a:t>’</a:t>
            </a:r>
            <a:r>
              <a:rPr lang="ru-RU" dirty="0" err="1"/>
              <a:t>юнкт</a:t>
            </a:r>
            <a:r>
              <a:rPr lang="ru-RU" dirty="0"/>
              <a:t>)</a:t>
            </a:r>
            <a:endParaRPr lang="uk-U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</a:t>
            </a:r>
            <a:r>
              <a:rPr lang="en-US" dirty="0"/>
              <a:t>’</a:t>
            </a:r>
            <a:r>
              <a:rPr lang="ru-RU" dirty="0" err="1"/>
              <a:t>юнкт</a:t>
            </a:r>
            <a:r>
              <a:rPr lang="ru-RU" dirty="0"/>
              <a:t>, </a:t>
            </a:r>
            <a:r>
              <a:rPr lang="ru-RU" dirty="0" err="1"/>
              <a:t>специф</a:t>
            </a:r>
            <a:r>
              <a:rPr lang="uk-UA" dirty="0" err="1"/>
              <a:t>ікатор</a:t>
            </a:r>
            <a:r>
              <a:rPr lang="uk-UA" dirty="0"/>
              <a:t>, комплемент?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А. ніколи не буває обов'язковим </a:t>
            </a:r>
          </a:p>
          <a:p>
            <a:r>
              <a:rPr lang="uk-UA" dirty="0" err="1"/>
              <a:t>К-ть</a:t>
            </a:r>
            <a:r>
              <a:rPr lang="uk-UA" dirty="0"/>
              <a:t> А. необмежена</a:t>
            </a:r>
          </a:p>
          <a:p>
            <a:r>
              <a:rPr lang="uk-UA" dirty="0"/>
              <a:t>Коли вершина поєднується з комплементом, утворюється вузол Х</a:t>
            </a:r>
            <a:r>
              <a:rPr lang="en-US" dirty="0"/>
              <a:t>’</a:t>
            </a:r>
            <a:r>
              <a:rPr lang="ru-RU" dirty="0"/>
              <a:t>, коли спец. – ХР. А. не </a:t>
            </a:r>
            <a:r>
              <a:rPr lang="ru-RU" dirty="0" err="1"/>
              <a:t>зм</a:t>
            </a:r>
            <a:r>
              <a:rPr lang="uk-UA" dirty="0" err="1"/>
              <a:t>інює</a:t>
            </a:r>
            <a:r>
              <a:rPr lang="uk-UA" dirty="0"/>
              <a:t> тип тієї групи, до якої від приєднується</a:t>
            </a:r>
          </a:p>
          <a:p>
            <a:pPr lvl="1"/>
            <a:r>
              <a:rPr lang="uk-UA" dirty="0"/>
              <a:t>Маша їла смачну манну кашу на даху у п'ятницю.</a:t>
            </a:r>
          </a:p>
          <a:p>
            <a:pPr lvl="1">
              <a:buNone/>
            </a:pPr>
            <a:endParaRPr lang="uk-UA" dirty="0"/>
          </a:p>
          <a:p>
            <a:pPr lvl="1">
              <a:buNone/>
            </a:pPr>
            <a:r>
              <a:rPr lang="uk-UA" dirty="0"/>
              <a:t>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241" y="1571612"/>
            <a:ext cx="677123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Вершки та коріння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Тексти – вершки мови</a:t>
            </a:r>
          </a:p>
          <a:p>
            <a:r>
              <a:rPr lang="uk-UA" dirty="0"/>
              <a:t>Коріння – те, що відбувається в голові у людини до моменту появи тексту </a:t>
            </a:r>
          </a:p>
          <a:p>
            <a:r>
              <a:rPr lang="uk-UA" dirty="0"/>
              <a:t>Закони росту – як з </a:t>
            </a:r>
            <a:r>
              <a:rPr lang="uk-UA" dirty="0" err="1"/>
              <a:t>“коріння”</a:t>
            </a:r>
            <a:r>
              <a:rPr lang="uk-UA" dirty="0"/>
              <a:t> з'являються </a:t>
            </a:r>
            <a:r>
              <a:rPr lang="uk-UA" dirty="0" err="1"/>
              <a:t>“вершки”</a:t>
            </a:r>
            <a:r>
              <a:rPr lang="uk-UA" dirty="0"/>
              <a:t> і чому вони утворюються саме таким чином</a:t>
            </a:r>
          </a:p>
          <a:p>
            <a:r>
              <a:rPr lang="uk-UA" dirty="0"/>
              <a:t>Структура речення – відображається у вигляді схем (дерев)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56107"/>
            <a:ext cx="7894018" cy="453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831832"/>
            <a:ext cx="8766438" cy="53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Гіпотеза вродженої мовної здатності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Здатність до мови є вродженою</a:t>
            </a:r>
          </a:p>
          <a:p>
            <a:r>
              <a:rPr lang="uk-UA" dirty="0"/>
              <a:t>Засвоєння мови залежить від особливого </a:t>
            </a:r>
            <a:r>
              <a:rPr lang="uk-UA" dirty="0" err="1"/>
              <a:t>“програмного</a:t>
            </a:r>
            <a:r>
              <a:rPr lang="uk-UA" dirty="0"/>
              <a:t> </a:t>
            </a:r>
            <a:r>
              <a:rPr lang="uk-UA" dirty="0" err="1"/>
              <a:t>забезпечення”</a:t>
            </a:r>
            <a:r>
              <a:rPr lang="uk-UA" dirty="0"/>
              <a:t>, що є у нас в голові (генетично) </a:t>
            </a:r>
          </a:p>
          <a:p>
            <a:r>
              <a:rPr lang="uk-UA" dirty="0"/>
              <a:t>Засвоєння мови (</a:t>
            </a:r>
            <a:r>
              <a:rPr lang="en-US" dirty="0"/>
              <a:t>language acquisition) </a:t>
            </a:r>
          </a:p>
          <a:p>
            <a:r>
              <a:rPr lang="ru-RU" dirty="0" err="1"/>
              <a:t>Ун</a:t>
            </a:r>
            <a:r>
              <a:rPr lang="uk-UA" dirty="0" err="1"/>
              <a:t>іверсальна</a:t>
            </a:r>
            <a:r>
              <a:rPr lang="uk-UA" dirty="0"/>
              <a:t> граматика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Поведінка мови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colorless green ideas sleep furiously</a:t>
            </a:r>
          </a:p>
          <a:p>
            <a:r>
              <a:rPr lang="uk-UA" dirty="0"/>
              <a:t>*Я гарно знаю українська мова</a:t>
            </a:r>
          </a:p>
          <a:p>
            <a:r>
              <a:rPr lang="uk-UA" dirty="0"/>
              <a:t>*Я погодував коня корову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Ранні версії генеративної граматики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Стандартна теорія (</a:t>
            </a:r>
            <a:r>
              <a:rPr lang="en-US" dirty="0"/>
              <a:t>Standard Theory 1957, 1965)</a:t>
            </a:r>
          </a:p>
          <a:p>
            <a:r>
              <a:rPr lang="uk-UA" dirty="0"/>
              <a:t>Кожне речення має глибинну та поверхневу структуру</a:t>
            </a:r>
          </a:p>
          <a:p>
            <a:r>
              <a:rPr lang="en-US" dirty="0"/>
              <a:t>A cat ate a mouse</a:t>
            </a:r>
          </a:p>
          <a:p>
            <a:r>
              <a:rPr lang="en-US" dirty="0"/>
              <a:t>A cat didn’t eat a mouse </a:t>
            </a:r>
          </a:p>
          <a:p>
            <a:r>
              <a:rPr lang="en-US" dirty="0"/>
              <a:t>A mouse was eaten by a cat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Недоліки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Списки трансформацій не могли розповісти про будови мови в цілому, про універсальну граматику</a:t>
            </a:r>
          </a:p>
          <a:p>
            <a:r>
              <a:rPr lang="uk-UA" dirty="0"/>
              <a:t>Трансформаціям </a:t>
            </a:r>
            <a:r>
              <a:rPr lang="uk-UA" dirty="0" err="1"/>
              <a:t>“дозволялося”</a:t>
            </a:r>
            <a:r>
              <a:rPr lang="uk-UA" dirty="0"/>
              <a:t> породжувати доволі багато неправильних речень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Розширена стандартна теорія (</a:t>
            </a:r>
            <a:r>
              <a:rPr lang="en-US" dirty="0"/>
              <a:t>Extended Standard Theory)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+ Правила семантичної інтерпретації  </a:t>
            </a:r>
            <a:endParaRPr lang="en-US" dirty="0"/>
          </a:p>
          <a:p>
            <a:r>
              <a:rPr lang="ru-RU" dirty="0" err="1"/>
              <a:t>Проте</a:t>
            </a:r>
            <a:r>
              <a:rPr lang="ru-RU" dirty="0"/>
              <a:t> мо</a:t>
            </a:r>
            <a:r>
              <a:rPr lang="uk-UA" dirty="0" err="1"/>
              <a:t>ва</a:t>
            </a:r>
            <a:r>
              <a:rPr lang="uk-UA" dirty="0"/>
              <a:t> розглядалася сама по собі</a:t>
            </a:r>
          </a:p>
          <a:p>
            <a:r>
              <a:rPr lang="uk-UA" dirty="0"/>
              <a:t>Дж. Р. </a:t>
            </a:r>
            <a:r>
              <a:rPr lang="uk-UA" dirty="0" err="1"/>
              <a:t>Росс</a:t>
            </a:r>
            <a:r>
              <a:rPr lang="uk-UA" dirty="0"/>
              <a:t> (1967) обмеження на змінні у синтаксисі </a:t>
            </a:r>
          </a:p>
          <a:p>
            <a:r>
              <a:rPr lang="uk-UA" dirty="0"/>
              <a:t>Трансформації неможливо застосовувати в певних </a:t>
            </a:r>
            <a:r>
              <a:rPr lang="uk-UA" dirty="0" err="1"/>
              <a:t>“геометрично</a:t>
            </a:r>
            <a:r>
              <a:rPr lang="uk-UA" dirty="0"/>
              <a:t> </a:t>
            </a:r>
            <a:r>
              <a:rPr lang="uk-UA" dirty="0" err="1"/>
              <a:t>однотипних”</a:t>
            </a:r>
            <a:r>
              <a:rPr lang="uk-UA" dirty="0"/>
              <a:t>  структурах</a:t>
            </a:r>
          </a:p>
          <a:p>
            <a:r>
              <a:rPr lang="uk-UA" dirty="0"/>
              <a:t>Вася нагодував коня і корову</a:t>
            </a:r>
          </a:p>
          <a:p>
            <a:r>
              <a:rPr lang="uk-UA" dirty="0"/>
              <a:t>*Кого нагодував Вася і корову? (обмеження функції сурядності)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Теорія управління і зв'язування </a:t>
            </a:r>
            <a:r>
              <a:rPr lang="en-US" dirty="0"/>
              <a:t>(Government and Binding Theory)</a:t>
            </a:r>
            <a:r>
              <a:rPr lang="uk-UA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Chomsky 1981, 1986; Baker 1988; </a:t>
            </a:r>
            <a:r>
              <a:rPr lang="en-US" dirty="0" err="1"/>
              <a:t>Rizzi</a:t>
            </a:r>
            <a:r>
              <a:rPr lang="en-US" dirty="0"/>
              <a:t> 1982; </a:t>
            </a:r>
            <a:r>
              <a:rPr lang="en-US" dirty="0" err="1"/>
              <a:t>Kayne</a:t>
            </a:r>
            <a:r>
              <a:rPr lang="en-US" dirty="0"/>
              <a:t> 1984, etc.</a:t>
            </a:r>
          </a:p>
          <a:p>
            <a:r>
              <a:rPr lang="uk-UA" dirty="0"/>
              <a:t>Обмеження, що мають універсальний характер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2122</TotalTime>
  <Words>831</Words>
  <Application>Microsoft Macintosh PowerPoint</Application>
  <PresentationFormat>On-screen Show (4:3)</PresentationFormat>
  <Paragraphs>127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Georgia</vt:lpstr>
      <vt:lpstr>Trebuchet MS</vt:lpstr>
      <vt:lpstr>Wingdings 2</vt:lpstr>
      <vt:lpstr>Городская</vt:lpstr>
      <vt:lpstr>Генеративна граматика</vt:lpstr>
      <vt:lpstr>PowerPoint Presentation</vt:lpstr>
      <vt:lpstr>Вершки та коріння</vt:lpstr>
      <vt:lpstr>Гіпотеза вродженої мовної здатності </vt:lpstr>
      <vt:lpstr>Поведінка мови</vt:lpstr>
      <vt:lpstr>Ранні версії генеративної граматики</vt:lpstr>
      <vt:lpstr>Недоліки</vt:lpstr>
      <vt:lpstr>Розширена стандартна теорія (Extended Standard Theory)</vt:lpstr>
      <vt:lpstr>Теорія управління і зв'язування (Government and Binding Theory) </vt:lpstr>
      <vt:lpstr>Модулі</vt:lpstr>
      <vt:lpstr>Теорія принципів і параметрів</vt:lpstr>
      <vt:lpstr>М. Бейкер “Атоми мови”</vt:lpstr>
      <vt:lpstr>PowerPoint Presentation</vt:lpstr>
      <vt:lpstr>Параметр нульового підмета </vt:lpstr>
      <vt:lpstr>Останні версії генеративної граматики</vt:lpstr>
      <vt:lpstr>Основні типи груп</vt:lpstr>
      <vt:lpstr>PowerPoint Presentation</vt:lpstr>
      <vt:lpstr>PowerPoint Presentation</vt:lpstr>
      <vt:lpstr>PowerPoint Presentation</vt:lpstr>
      <vt:lpstr>PowerPoint Presentation</vt:lpstr>
      <vt:lpstr>Семантичний критерій</vt:lpstr>
      <vt:lpstr>Способи поділу слів на класи</vt:lpstr>
      <vt:lpstr>Групи у мові</vt:lpstr>
      <vt:lpstr>PowerPoint Presentation</vt:lpstr>
      <vt:lpstr>Тест на сурядність</vt:lpstr>
      <vt:lpstr>PowerPoint Presentation</vt:lpstr>
      <vt:lpstr>PowerPoint Presentation</vt:lpstr>
      <vt:lpstr>Ад’юнкт, специфікатор, комплемент?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Генеративна граматика</dc:title>
  <dc:creator>OLENA</dc:creator>
  <cp:lastModifiedBy>and.olenka@gmail.com</cp:lastModifiedBy>
  <cp:revision>18</cp:revision>
  <dcterms:created xsi:type="dcterms:W3CDTF">2018-03-01T08:49:59Z</dcterms:created>
  <dcterms:modified xsi:type="dcterms:W3CDTF">2023-10-18T11:32:18Z</dcterms:modified>
</cp:coreProperties>
</file>