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0"/>
    <p:restoredTop sz="96029"/>
  </p:normalViewPr>
  <p:slideViewPr>
    <p:cSldViewPr snapToGrid="0">
      <p:cViewPr varScale="1">
        <p:scale>
          <a:sx n="110" d="100"/>
          <a:sy n="110" d="100"/>
        </p:scale>
        <p:origin x="192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10/4/23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10/4/23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10/4/23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9F56B-E558-1097-5019-5146FAFD64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1800" b="1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ЛОНДОНСЬКА ЛІНГВІСТИЧНА ШКОЛА</a:t>
            </a:r>
            <a:r>
              <a:rPr lang="en-UA" dirty="0">
                <a:effectLst/>
              </a:rPr>
              <a:t> </a:t>
            </a:r>
            <a:endParaRPr lang="en-U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ED15D-3204-13A9-1960-8725140FED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175726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101C5-E96A-3290-35E3-62C11C3C7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B2703-F63B-802A-6618-41F8BEC08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омпонентний аналіз не може забезпечити досягнення кінцевої мети.</a:t>
            </a:r>
            <a:r>
              <a:rPr lang="en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Протиставили </a:t>
            </a:r>
            <a:r>
              <a:rPr lang="uk-U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к.а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– функціональний аналіз</a:t>
            </a: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інцевою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метою функціонального аналізу є створення функціональної граматики</a:t>
            </a:r>
            <a:r>
              <a:rPr lang="en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825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DAFF0-B03F-C559-B3FB-03599133E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загальні принципи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FB874-462A-083D-8F33-9DB784B3F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18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лінгвістичне дослідження повинне починатися з аналізу немовної системи, а з широкого соціального процесу; </a:t>
            </a: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б) даний соціальний процес вдосконалюється в ситуаціях, тобто кожне </a:t>
            </a:r>
            <a:r>
              <a:rPr lang="uk-UA" sz="18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мовне</a:t>
            </a:r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висловлювання </a:t>
            </a:r>
            <a:r>
              <a:rPr lang="uk-UA" sz="18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детермінується</a:t>
            </a:r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як своїм </a:t>
            </a:r>
            <a:r>
              <a:rPr lang="uk-UA" sz="18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мовним</a:t>
            </a:r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контекстом, так і за своїм ситуаційним контекстом; </a:t>
            </a: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в) значення розуміється (на відміну від </a:t>
            </a:r>
            <a:r>
              <a:rPr lang="uk-UA" sz="18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менталістичних</a:t>
            </a:r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трактувань) як комплекс відношень в контексті ситуацій. 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3091853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8FEC6-A1DE-2D83-251D-5655B95FB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Мова стосується:</a:t>
            </a:r>
            <a:r>
              <a:rPr lang="en-UA" dirty="0">
                <a:effectLst/>
              </a:rPr>
              <a:t> 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53FEF-40DF-70A0-1EC0-9E5040DDB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z="1800" dirty="0">
              <a:solidFill>
                <a:srgbClr val="2021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8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як спонукання і внутрішній стимул в природі людини (природний дар);</a:t>
            </a: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б) як традиційна система або звичка (мова як певна система); </a:t>
            </a: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в) як сукупність незліченної множини індивідуальних висловлювань (</a:t>
            </a:r>
            <a:r>
              <a:rPr lang="uk-UA" sz="18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мовних</a:t>
            </a:r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актів). </a:t>
            </a:r>
          </a:p>
          <a:p>
            <a:endParaRPr lang="uk-UA" dirty="0">
              <a:solidFill>
                <a:srgbClr val="202124"/>
              </a:solidFill>
              <a:latin typeface="Times New Roman" panose="02020603050405020304" pitchFamily="18" charset="0"/>
            </a:endParaRPr>
          </a:p>
          <a:p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4020677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6416E-8127-FFA2-2623-950887277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9BA56-6279-8CF3-7F54-6F2BC1466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Розмежовуються парадигматичні і синтагматичні відносини, що утворюють відповідні системи і структури. </a:t>
            </a: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Постає необхідність вертикальної, об'ємної і багатомірної побудови систем (парадигматичних класів) і, горизонтальної, лінійної та одномірної побудови структур (синтагматичних рядів)</a:t>
            </a:r>
            <a:r>
              <a:rPr lang="uk-UA" sz="1800" dirty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Центральним для лінгвістики є вивчення значення.</a:t>
            </a: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 тієї чи іншої лінгвістичної форми може бути розкрито лише основі аналізу її вживання</a:t>
            </a:r>
            <a:r>
              <a:rPr lang="uk-UA" sz="1800" dirty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40953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42B17-98CB-2A42-0B66-D95D918A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значення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62297-1278-AF60-EE13-285484640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багаторівневе утворення, що </a:t>
            </a:r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розуміється</a:t>
            </a:r>
            <a:r>
              <a:rPr lang="en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 русі в аналізі від верхнього (</a:t>
            </a:r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просодичного</a:t>
            </a:r>
            <a:r>
              <a:rPr lang="en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рівня вниз</a:t>
            </a:r>
            <a:r>
              <a:rPr lang="en-UA" dirty="0">
                <a:effectLst/>
              </a:rPr>
              <a:t> </a:t>
            </a:r>
            <a:endParaRPr lang="uk-UA" dirty="0">
              <a:effectLst/>
            </a:endParaRPr>
          </a:p>
          <a:p>
            <a:r>
              <a:rPr lang="en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18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ирізняють</a:t>
            </a:r>
            <a:r>
              <a:rPr lang="en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фонологічні, лексичні та інші модифікації значення</a:t>
            </a:r>
            <a:r>
              <a:rPr lang="en-UA" dirty="0">
                <a:effectLst/>
              </a:rPr>
              <a:t> </a:t>
            </a:r>
            <a:endParaRPr lang="uk-UA" dirty="0">
              <a:effectLst/>
            </a:endParaRP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 тієї чи іншої форми визначається через її контекст чи </a:t>
            </a:r>
            <a:r>
              <a:rPr lang="uk-UA" sz="18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контекстуалізацію</a:t>
            </a:r>
            <a:r>
              <a:rPr lang="en-UA" dirty="0">
                <a:effectLst/>
              </a:rPr>
              <a:t> </a:t>
            </a:r>
            <a:endParaRPr lang="uk-UA" dirty="0"/>
          </a:p>
          <a:p>
            <a:r>
              <a:rPr lang="uk-UA" sz="18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Контекстуалізація</a:t>
            </a:r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лексичному рівні – це типове лексичне оточення (</a:t>
            </a:r>
            <a:r>
              <a:rPr lang="uk-UA" sz="18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колокація</a:t>
            </a:r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 </a:t>
            </a:r>
          </a:p>
          <a:p>
            <a:r>
              <a:rPr lang="uk-UA" dirty="0" err="1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uk-UA" sz="18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онтекстуалізація</a:t>
            </a:r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граматичному рівні – набір пов'язаних із цією формою граматичних категорій (</a:t>
            </a:r>
            <a:r>
              <a:rPr lang="uk-UA" sz="18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колігація</a:t>
            </a:r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A" dirty="0">
                <a:effectLst/>
              </a:rPr>
              <a:t> 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2030370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249A9-6EE9-B8F6-58B6-1EB69A55D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фонетика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8A816-5736-62CD-1B8E-655161D79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uk-UA" sz="18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росодема</a:t>
            </a:r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особлива ​​одиниця, що накладається на фонему або групу фонем.</a:t>
            </a:r>
          </a:p>
          <a:p>
            <a:r>
              <a:rPr lang="en-US" dirty="0">
                <a:solidFill>
                  <a:srgbClr val="202124"/>
                </a:solidFill>
                <a:latin typeface="Times New Roman" panose="02020603050405020304" pitchFamily="18" charset="0"/>
              </a:rPr>
              <a:t>Desert – desert </a:t>
            </a:r>
          </a:p>
          <a:p>
            <a:endParaRPr lang="en-U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AFDADA-6FAE-F1CE-04E7-9C23EAA630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136" y="3971548"/>
            <a:ext cx="7515039" cy="95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496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C4364-FCB7-099C-682E-A478068A3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М.А.К.Хелл</a:t>
            </a:r>
            <a:r>
              <a:rPr lang="uk-UA" sz="1800" dirty="0" err="1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18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дей</a:t>
            </a:r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394B8-3A35-C045-EFF0-6C6922126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«тема-рематичний блок»</a:t>
            </a:r>
            <a:endParaRPr lang="uk-UA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“інформаційний блок”</a:t>
            </a:r>
            <a:r>
              <a:rPr lang="en-UA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ивчення мови передбачає аналіз двох аспектів: мова як система та як процес </a:t>
            </a:r>
            <a:endParaRPr lang="uk-UA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 парадигматичний нелінійний потенціал значення</a:t>
            </a:r>
            <a:r>
              <a:rPr lang="en-UA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en-UA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ототожнюється з текстом, який розуміють як мову в певному контексті, що розвивається в часі (лінійно або синтагматично)</a:t>
            </a:r>
            <a:r>
              <a:rPr lang="en-UA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023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AD46C-8A9A-0B1C-7994-1B5C31672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“An Introduction to Functional Grammar”</a:t>
            </a:r>
            <a:r>
              <a:rPr lang="en-UA" dirty="0">
                <a:effectLst/>
              </a:rPr>
              <a:t> 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C14E3-E3F9-D135-1335-1B76059A1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Два </a:t>
            </a:r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аспекти вивчення текту: </a:t>
            </a:r>
            <a:endParaRPr lang="uk-UA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як самостійний об’єкт </a:t>
            </a:r>
            <a:endParaRPr lang="uk-UA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як інструмент, як артефакт, або як зразок мовлення</a:t>
            </a:r>
            <a:r>
              <a:rPr lang="en-UA" dirty="0">
                <a:effectLst/>
              </a:rPr>
              <a:t> </a:t>
            </a:r>
            <a:endParaRPr lang="uk-UA" dirty="0">
              <a:effectLst/>
            </a:endParaRPr>
          </a:p>
          <a:p>
            <a:pPr marL="0" indent="0">
              <a:buNone/>
            </a:pP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Тематичний компонент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стосується лише клаузи, реалізуючись за допомогою послідовності елементів у реченні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нформаційний – усього </a:t>
            </a:r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дискурсу і по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’язаний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 інтонацією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1316522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EA94B-9C68-C4EB-F83B-9E6492A67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Тематичний рівень</a:t>
            </a:r>
            <a:r>
              <a:rPr lang="en-UA" dirty="0">
                <a:effectLst/>
              </a:rPr>
              <a:t> 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BA5D7-2847-893B-3D0C-D343B4676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розглядається у межах клаузи, виконуючи в ній роль повідомлення, та завжди знаходиться </a:t>
            </a:r>
            <a:r>
              <a:rPr lang="en-UA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ініціальній </a:t>
            </a:r>
            <a:r>
              <a:rPr lang="en-UA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позиції </a:t>
            </a:r>
            <a:endParaRPr lang="uk-UA" sz="1800" u="sng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</a:t>
            </a:r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 вибір не обов’язково залежить від того, що попередньо відбувалося </a:t>
            </a:r>
            <a:endParaRPr lang="uk-UA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ема є тим «елементом, який обирає мовець з метою обґрунтувати, що він має повідомити» </a:t>
            </a:r>
            <a:endParaRPr lang="uk-UA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ема функціонує задля організації та розгортання дискурсу» 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2997423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6E1D4-8A60-629E-0694-E22CF55F7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інформаційний рівень 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5B265-7771-6910-A157-C069D66C7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включає не лише мовця, але й слухач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endParaRPr lang="uk-UA" dirty="0">
              <a:effectLst/>
            </a:endParaRPr>
          </a:p>
          <a:p>
            <a:endParaRPr lang="en-UA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5BF168E-D019-EAED-3312-D0F58832FD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100" y="3429000"/>
            <a:ext cx="635635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364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98F05-FD9A-3934-E407-ED0EC08B4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План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201BC-6003-158D-9961-C627A023E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  <a:p>
            <a:r>
              <a:rPr lang="uk-UA" dirty="0"/>
              <a:t>1. Основні представники школи. </a:t>
            </a:r>
            <a:r>
              <a:rPr lang="uk-UA" dirty="0" err="1"/>
              <a:t>Дж.Фьорс</a:t>
            </a:r>
            <a:r>
              <a:rPr lang="uk-UA" dirty="0"/>
              <a:t>.</a:t>
            </a:r>
          </a:p>
          <a:p>
            <a:r>
              <a:rPr lang="uk-UA" dirty="0"/>
              <a:t>2. Основні положення концепції </a:t>
            </a:r>
          </a:p>
          <a:p>
            <a:r>
              <a:rPr lang="uk-UA" dirty="0"/>
              <a:t>3. Принципи аналізу мови</a:t>
            </a:r>
          </a:p>
          <a:p>
            <a:r>
              <a:rPr lang="uk-UA" dirty="0"/>
              <a:t>4. М. </a:t>
            </a:r>
            <a:r>
              <a:rPr lang="uk-UA" dirty="0" err="1"/>
              <a:t>Хеллідей</a:t>
            </a:r>
            <a:r>
              <a:rPr lang="uk-UA" dirty="0"/>
              <a:t>, нова лінгвістична традиція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3045292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6DAA8-4DE5-A14F-ACB1-BCB0562AA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D181B-93BF-240A-83AA-EA0A8F34E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en-UA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иокремлення фокусу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межах нової інформації, який сигналізує про кульмінацію її новизни (найбільш наголошений склад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речення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dirty="0">
              <a:effectLst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Найхарактернішою для фокусу є фінальна позиція в реченні при позначенні нового, в усіх інших випадках фокус є маркованим та експліцитно </a:t>
            </a:r>
            <a:r>
              <a:rPr lang="en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контрастним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Речення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своєму статусі повідомлення починається з виокремлення одного типу, тематичного, а закінчується виокремленням іншого типу, зумовленого фокусом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4224671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72025-81CA-7038-996C-E21D3423D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Представники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FE579-65B9-A619-6239-2B1B55BED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z="1800" dirty="0">
              <a:solidFill>
                <a:srgbClr val="2021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8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Дж</a:t>
            </a:r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Р. </a:t>
            </a:r>
            <a:r>
              <a:rPr lang="uk-UA" sz="18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Фьорс</a:t>
            </a:r>
            <a:r>
              <a:rPr lang="uk-UA" dirty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1800" dirty="0">
              <a:solidFill>
                <a:srgbClr val="2021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У. </a:t>
            </a:r>
            <a:r>
              <a:rPr lang="uk-UA" sz="18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Аллен</a:t>
            </a:r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Р. </a:t>
            </a:r>
            <a:r>
              <a:rPr lang="uk-UA" sz="18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Робінс</a:t>
            </a:r>
            <a:endParaRPr lang="uk-UA" sz="1800" dirty="0">
              <a:solidFill>
                <a:srgbClr val="2021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В.Хаас</a:t>
            </a:r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Ф. </a:t>
            </a:r>
            <a:r>
              <a:rPr lang="uk-UA" sz="18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Палмер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25542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00024-C06E-D005-2504-719AC0F7F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641527" cy="835533"/>
          </a:xfrm>
        </p:spPr>
        <p:txBody>
          <a:bodyPr>
            <a:normAutofit fontScale="90000"/>
          </a:bodyPr>
          <a:lstStyle/>
          <a:p>
            <a:b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ДЖОН РУПЕРТ Ф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ЬОРС</a:t>
            </a:r>
            <a:b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A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7DA5485-9DFE-3F90-7C79-71186F2F1B4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31136" y="1955801"/>
            <a:ext cx="2483739" cy="3557789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9FC090-B1C5-0259-423F-7B599AD91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900238"/>
            <a:ext cx="5493637" cy="3839788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Польові дослідження в Індії</a:t>
            </a: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Школа Фьорса складалася в процесі боротьби з лінгвістичною традицією, з обмеженим колом наукових інтересів, з молодограматичними концепціями мовотворення.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Фьорс допускав, що явища мов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можуть досліджуватися і в історичному плані,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він категорично заперечував думку О. Єсперсена про те, що мовознавство можна замінити історичною наукою. </a:t>
            </a:r>
          </a:p>
          <a:p>
            <a:r>
              <a:rPr lang="uk-UA" dirty="0"/>
              <a:t>«використання мови - це одна з форм людського життя</a:t>
            </a:r>
            <a:r>
              <a:rPr lang="en-US" dirty="0"/>
              <a:t>” </a:t>
            </a:r>
            <a:endParaRPr lang="en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3673250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89B2D-2339-634C-3F98-0E971B700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4DE01-9609-4FC8-BBFD-484692869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Ф. де Соссюр</a:t>
            </a:r>
            <a:endParaRPr lang="en-US" sz="1800" dirty="0">
              <a:solidFill>
                <a:srgbClr val="2021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Г.</a:t>
            </a:r>
            <a:r>
              <a:rPr lang="en-US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Суїт</a:t>
            </a:r>
            <a:endParaRPr lang="en-US" dirty="0">
              <a:solidFill>
                <a:srgbClr val="20212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Б. Малиновськ</a:t>
            </a:r>
            <a:r>
              <a:rPr lang="uk-UA" dirty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ий</a:t>
            </a:r>
          </a:p>
          <a:p>
            <a:pPr marL="0" indent="0">
              <a:buNone/>
            </a:pPr>
            <a:endParaRPr lang="uk-UA" dirty="0">
              <a:solidFill>
                <a:srgbClr val="20212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Основна ідея </a:t>
            </a:r>
            <a:r>
              <a:rPr lang="uk-UA" sz="18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Бронислава</a:t>
            </a:r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Каспера</a:t>
            </a:r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Малиновського полягала в тому, що головні стимули, потреби і бажання, які обумовлені соціальною і біологічною природою людини виражаються в культурі і мові, котрі по’вязані між собою як функціонально, так і генетично.</a:t>
            </a:r>
            <a:r>
              <a:rPr lang="en-UA" dirty="0">
                <a:effectLst/>
              </a:rPr>
              <a:t> 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989754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DEDE3-DFCB-11FB-DA89-31753F256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Лондонська школа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35867-D09B-8226-93F2-6EFECC79D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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 даність, а цілеспрямована діяльність</a:t>
            </a:r>
            <a:r>
              <a:rPr lang="en-UA" dirty="0">
                <a:effectLst/>
              </a:rPr>
              <a:t> </a:t>
            </a:r>
            <a:endParaRPr lang="uk-UA" dirty="0">
              <a:effectLst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 лінгвістики: досліджувати мов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ну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діяльність саме в аспекті цільового спрямування</a:t>
            </a:r>
            <a:r>
              <a:rPr lang="en-UA" dirty="0">
                <a:effectLst/>
              </a:rPr>
              <a:t> </a:t>
            </a:r>
            <a:endParaRPr lang="uk-UA" dirty="0">
              <a:effectLst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 науки про мов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 може вичерпуватися цим</a:t>
            </a:r>
            <a:r>
              <a:rPr lang="en-UA" dirty="0">
                <a:effectLst/>
              </a:rPr>
              <a:t> </a:t>
            </a:r>
            <a:endParaRPr lang="uk-UA" dirty="0">
              <a:effectLst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діяльність уключає в себе, окрім соціального аспекту, семантичний і соціологічний.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можна визначити фонетичну чи фонологічну систему будь-яко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мов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досліджуючи мов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ну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діяльність, зокрема мовлення окремого носія дан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ої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мов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3463791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06C1F-B1C7-6F32-B168-7B2FCE149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864108"/>
          </a:xfrm>
        </p:spPr>
        <p:txBody>
          <a:bodyPr/>
          <a:lstStyle/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 проблеми</a:t>
            </a:r>
            <a:r>
              <a:rPr lang="en-UA" dirty="0">
                <a:effectLst/>
              </a:rPr>
              <a:t> 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EF135-97EC-C1A2-B2BD-F6688A2CA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00275"/>
            <a:ext cx="7729728" cy="3539753"/>
          </a:xfrm>
        </p:spPr>
        <p:txBody>
          <a:bodyPr>
            <a:normAutofit lnSpcReduction="10000"/>
          </a:bodyPr>
          <a:lstStyle/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місце і функція мови в суспільстві; </a:t>
            </a: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функціональне розповсюдження мови; </a:t>
            </a:r>
            <a:endParaRPr lang="en-US" sz="1800" dirty="0">
              <a:solidFill>
                <a:srgbClr val="2021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взаємозв'язки мови та культури;</a:t>
            </a: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функціонування мови в різних ситуаціях (офіційне спілкування, релігійні церемонії</a:t>
            </a:r>
            <a:r>
              <a:rPr lang="en-US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взаємозв'язок мови і мовлення; </a:t>
            </a: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виділення </a:t>
            </a:r>
            <a:r>
              <a:rPr lang="uk-UA" sz="18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мовних</a:t>
            </a:r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рівнів і одиниць, просодичний аналіз, встановлення </a:t>
            </a:r>
            <a:r>
              <a:rPr lang="uk-UA" sz="18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мовних</a:t>
            </a:r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категорій, природа </a:t>
            </a:r>
            <a:r>
              <a:rPr lang="uk-UA" sz="18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мовного</a:t>
            </a:r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знаку; </a:t>
            </a: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види контексту, побудова системи лінгвістичного опису; </a:t>
            </a: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лінгвістичних термінів</a:t>
            </a:r>
            <a:r>
              <a:rPr lang="en-UA" dirty="0">
                <a:effectLst/>
              </a:rPr>
              <a:t> 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1768354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C83C1-A2CD-162C-A909-47611B2EF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61F17-313E-8AE4-7DB5-4A31EA3F5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Принципи: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аналізувати мовотвірні явища за ієрархією рівнів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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від найскладнішого (фрази, висловлення) до найпростішого (морфеми, фонеми), хоч вони не виключали можливості робити аналіз і у зворотному порядку.</a:t>
            </a:r>
            <a:r>
              <a:rPr lang="en-UA" dirty="0">
                <a:effectLst/>
              </a:rPr>
              <a:t> 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2784050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2D2C8-18C0-82CE-70F0-4D08B730F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3"/>
            <a:ext cx="7729728" cy="578358"/>
          </a:xfrm>
        </p:spPr>
        <p:txBody>
          <a:bodyPr>
            <a:normAutofit fontScale="90000"/>
          </a:bodyPr>
          <a:lstStyle/>
          <a:p>
            <a:r>
              <a:rPr lang="uk-UA" dirty="0"/>
              <a:t>Система і структура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CA722-E38F-72AA-97C5-8FEA7D211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543051"/>
            <a:ext cx="7729728" cy="4196977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складається в процесі теоретичного узагальнення відношень по парадигматичній (вертикальній) осі.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Складниками системи є її члени.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Кожний член може видозмінюватися, зазнавати перетворень (комутації).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Комутацію відрізняють від субституції (заміщення), оскільки остання зв'язана тільки з елементами структури.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 складаються з певної кінцевої кількості опозиційних одиниць. Вони багатомірні, об’ємні.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 є результатом такого ж теоретичного узагальнення відношень по синтагматичній (горизонтальній) осі.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Складовими компонетами структури є її елементи.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структурі діє лише одна якась одиниця виміру,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труктури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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одномірні.</a:t>
            </a:r>
            <a:r>
              <a:rPr lang="en-UA" dirty="0">
                <a:effectLst/>
              </a:rPr>
              <a:t> </a:t>
            </a:r>
            <a:endParaRPr lang="en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64536562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1591</TotalTime>
  <Words>998</Words>
  <Application>Microsoft Macintosh PowerPoint</Application>
  <PresentationFormat>Widescreen</PresentationFormat>
  <Paragraphs>100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Corbel</vt:lpstr>
      <vt:lpstr>Gill Sans MT</vt:lpstr>
      <vt:lpstr>Times New Roman</vt:lpstr>
      <vt:lpstr>Parcel</vt:lpstr>
      <vt:lpstr>ЛОНДОНСЬКА ЛІНГВІСТИЧНА ШКОЛА </vt:lpstr>
      <vt:lpstr>План</vt:lpstr>
      <vt:lpstr>Представники</vt:lpstr>
      <vt:lpstr> ДЖОН РУПЕРТ ФЬОРС </vt:lpstr>
      <vt:lpstr>PowerPoint Presentation</vt:lpstr>
      <vt:lpstr>Лондонська школа</vt:lpstr>
      <vt:lpstr>основні проблеми </vt:lpstr>
      <vt:lpstr>PowerPoint Presentation</vt:lpstr>
      <vt:lpstr>Система і структура</vt:lpstr>
      <vt:lpstr>PowerPoint Presentation</vt:lpstr>
      <vt:lpstr>загальні принципи</vt:lpstr>
      <vt:lpstr>Мова стосується: </vt:lpstr>
      <vt:lpstr>PowerPoint Presentation</vt:lpstr>
      <vt:lpstr>значення</vt:lpstr>
      <vt:lpstr>фонетика</vt:lpstr>
      <vt:lpstr>М.А.К.ХеллІдей </vt:lpstr>
      <vt:lpstr>“An Introduction to Functional Grammar” </vt:lpstr>
      <vt:lpstr>Тематичний рівень </vt:lpstr>
      <vt:lpstr>інформаційний рівень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ЛОНДОНСЬКА ЛІНГВІСТИЧНА ШКОЛА </dc:title>
  <dc:creator>and.olenka@gmail.com</dc:creator>
  <cp:lastModifiedBy>and.olenka@gmail.com</cp:lastModifiedBy>
  <cp:revision>12</cp:revision>
  <dcterms:created xsi:type="dcterms:W3CDTF">2023-09-25T09:12:32Z</dcterms:created>
  <dcterms:modified xsi:type="dcterms:W3CDTF">2023-10-04T10:45:33Z</dcterms:modified>
</cp:coreProperties>
</file>