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39"/>
    <p:restoredTop sz="96029"/>
  </p:normalViewPr>
  <p:slideViewPr>
    <p:cSldViewPr snapToGrid="0">
      <p:cViewPr varScale="1">
        <p:scale>
          <a:sx n="89" d="100"/>
          <a:sy n="89" d="100"/>
        </p:scale>
        <p:origin x="192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11/6/23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11/6/23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11/6/23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21408-5359-4115-ED86-F89FABB0CA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effectLst/>
                <a:latin typeface="Times New Roman,Bold" pitchFamily="2" charset="0"/>
              </a:rPr>
              <a:t>ПРАЗЬКА ФУНКЦІОНАЛЬНА ШКОЛА СТРУКТУРНОЇ ЛІНГВІСТИКИ</a:t>
            </a:r>
            <a:endParaRPr lang="en-U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7C6B01-94D1-63E0-5F7B-E36D5CEF6A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718945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CF0EE-F1EF-A209-C26B-0EC879D34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фонологічні умови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17504-343A-31F4-762A-7BFCE7B38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Однофонемні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не розподіляються між двома складами,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Багатофонемні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утворюються єдиною артикуляцією, мають довготу, що не перевершує довготи інших звуків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один звук реалізує групу фонем.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967754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19323-ED9E-0EFE-1419-C154EFD8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 типи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опозицій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2ACDA-10CD-FFFA-F16C-B3280B1D9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опозиції за їх відношенням до усієї системи опозицій,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опозиції за відношенням між їх членами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опозиції за обсягом їх смислорозрізнювальної інтенсивності або дієвості в різних позиціях. </a:t>
            </a: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3642369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E4767-097C-91C3-AE0E-888F19A15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9509D-AF3F-946B-89DF-E0552053B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Перший тип опозицій буває </a:t>
            </a:r>
            <a:r>
              <a:rPr lang="en-UA" sz="1800" dirty="0">
                <a:effectLst/>
                <a:latin typeface="Times New Roman,Bold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одномірним і багатомірним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Одномірні опозиції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мають бінарні відношення.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Сукупність ознак, властивих обом членам, на основі яких робиться зіставлення, певної опозиції, відсутня у будь-якому феномені цієї ж системи.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403638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54DF5-AF8D-4DEC-4AA9-206C3DAFF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A1CC0-C8F7-0F39-DD88-A71162B5A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багатомірних опозиціях сукупність ознак поширюється не тільки на члени даної опозиції, але й на інші члени цієї ж системи.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однорідні (гомогенні) і неоднорідні (гетерогенні).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другий тип опозицій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привативну (ступінчату, градуальну) і рівнозначну (еквіполентну). </a:t>
            </a: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250909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11365-D995-3911-B833-7D521264C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архіфонема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4F74-5EEF-9B48-FA9D-E6C3F5F17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 похідним звуком, що утворюється сполученням двох фонем, двох членів опозицій.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она не збігається з жодним із членів нейтралізованої опозиції.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вона може збігатися з одним із членів опозиції.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822623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A6FEE-714A-E65B-B204-56CFDB0C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Нейтралізація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8F427-CB35-FC66-C7DE-0BEFF560B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умовлю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ється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мікроконтекстом (оточенням контактних і дистантних фонем)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труктурою, або певною позицією у словоформі, незалежно від контактних і дистантних відношень.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Контактна нейтралізація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дисимілятивн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а,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асимілятивн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периферійн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(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симілятивно-дисимілятивн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нейтралізації, що зумовлюється структурою, поєднується дві різновидності: центробіжна, редуктивна, ізоморфна. </a:t>
            </a:r>
          </a:p>
          <a:p>
            <a:pPr marL="0" indent="0">
              <a:buNone/>
            </a:pP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336481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4BD6B-1443-7D26-31B3-94F25B977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морфологі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синтаксис, стилістик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A0C75-1443-BDA9-00F0-1BCF4FFE9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були піонерами у відкритті такої науки, як морфонологія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В. Матезіус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наголошував на необхідності вивчення функціональної, а не формальної перспективи речення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науковець намагався розмежувати речення як граматичну (семантичну) структуру й фактичне його використання та функціонування в мовленнєвому акті у вигляді висловлювання (формулювання, повідомлення, комунікації)</a:t>
            </a:r>
            <a:r>
              <a:rPr lang="en-UA" dirty="0">
                <a:effectLst/>
              </a:rPr>
              <a:t> 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1367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0BBC-F407-F2DB-281D-73EC9485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В. Матезіус «актуальне членування речення»</a:t>
            </a:r>
            <a:br>
              <a:rPr lang="en-UA" dirty="0"/>
            </a:b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66804-B0E5-440A-8EB3-8ADC621A9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Кожне речення має «тему» та власне її «оголошення» («рему»), які були визначені у такий спосіб: «тема – це те, про що відомо або принаймні очевидно в окремій ситуації та з чого виходить мовець», а «рема – це те, що говорить мовець про тему»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позиції дослідження контексту іншим важливим аспектом є сприйняття слухачем інформації, яка може бути ймовірно відомою з попереднього контексту або такою, яку легко відтворити. Цю інформацію називають даною (старою, відомою).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3929649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3AEB8-31F1-D5A2-4DC6-C1F803539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Ф. Данеш (1957)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ECDC7-D1F4-7E87-697F-1964623B5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досліджував кореляцію теми та реми з наголосом речення та ритмічною організацією висловлювання</a:t>
            </a:r>
            <a:r>
              <a:rPr lang="en-UA" dirty="0">
                <a:effectLst/>
              </a:rPr>
              <a:t> </a:t>
            </a:r>
            <a:endParaRPr lang="ru-RU" dirty="0">
              <a:effectLst/>
            </a:endParaRPr>
          </a:p>
          <a:p>
            <a:r>
              <a:rPr lang="uk-UA" dirty="0"/>
              <a:t>Інтонація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трансформує слова в елементарні одиниці комунікації</a:t>
            </a:r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інтонація інтегрує його як єдине ціле або сегментує досить довгі висловлювання</a:t>
            </a:r>
            <a:r>
              <a:rPr lang="en-UA" dirty="0">
                <a:effectLst/>
              </a:rPr>
              <a:t> </a:t>
            </a:r>
            <a:endParaRPr lang="uk-UA" dirty="0">
              <a:effectLst/>
              <a:latin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</a:rPr>
              <a:t>Сегментація тексту (типи):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розділового або з’єднувального характеру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існують певні перехідні елементи, або ж завдяки граматичним і семантичним правилам тема і рема доволі тісно переплітаються між собою</a:t>
            </a:r>
            <a:r>
              <a:rPr lang="en-UA" dirty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0856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208BA-7BFE-5F9A-9C4B-C529CD1B2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різні рівні комунікативного динамізму (КД)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5A6CE-1FFC-4160-9DA6-5C4C85BF6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uk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має найнижчий ступінь КД,</a:t>
            </a:r>
            <a:endParaRPr lang="uk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умови її відсутності найнижчий ступінь КД матиме перший елемент, що не є темою. </a:t>
            </a:r>
            <a:endParaRPr lang="uk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ієслово має середній ступінь, а рема – найвищий ступінь комунікативного динамізму</a:t>
            </a:r>
            <a:r>
              <a:rPr lang="en-UA" dirty="0">
                <a:effectLst/>
              </a:rPr>
              <a:t> </a:t>
            </a:r>
            <a:endParaRPr lang="uk-UA" dirty="0"/>
          </a:p>
          <a:p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Ступінь КД : власне тема (ThPr) – діатема (DTh) – власне перехід (TrPr) – перехід (Tr) – рема (Ph) – власне рема (RhPr)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853646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A222A-6035-6DB8-D7E6-7EF47D661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Представники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ECE1A-2BB4-A557-C465-B175409DE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В. Матезіус (1884</a:t>
            </a:r>
            <a:r>
              <a:rPr lang="en-UA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1945 рр.),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Б. Гавранек,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В. Скалічка,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Ф. Травнічек та ін.,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М. Трубецькой (1890</a:t>
            </a:r>
            <a:r>
              <a:rPr lang="en-UA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1938 рр.),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Р. Якобсон,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С. Карцевський (1884</a:t>
            </a:r>
            <a:r>
              <a:rPr lang="en-UA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1955 рр.)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2755034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CFC9D-D77D-2401-1B4F-224CD6043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737108"/>
          </a:xfrm>
        </p:spPr>
        <p:txBody>
          <a:bodyPr/>
          <a:lstStyle/>
          <a:p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Ф. Данеш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AF78F-7767-EE8C-65CD-8ABBF472C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53412"/>
            <a:ext cx="7729728" cy="3586615"/>
          </a:xfrm>
        </p:spPr>
        <p:txBody>
          <a:bodyPr/>
          <a:lstStyle/>
          <a:p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Проста лінійна ТП, в якій рема попередньої клаузи є темою наступної клаузи (</a:t>
            </a:r>
            <a:r>
              <a:rPr lang="uk-UA" dirty="0"/>
              <a:t>Якось дідусь розповів мені нову казку. Казки цієї я ніколи не чув ні до, ні після того. Втім, я ніколи не чув і багато чого з розповідей дідуся</a:t>
            </a:r>
            <a:r>
              <a:rPr lang="en-US" dirty="0"/>
              <a:t>)</a:t>
            </a:r>
            <a:endParaRPr lang="uk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6381E2-FB81-5428-E778-637F2562E4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488" y="3657600"/>
            <a:ext cx="6217024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929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CCA5D-1756-5FF8-6BFB-3F0F5958D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864108"/>
          </a:xfrm>
        </p:spPr>
        <p:txBody>
          <a:bodyPr/>
          <a:lstStyle/>
          <a:p>
            <a:r>
              <a:rPr lang="en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Ф. Данеш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4477E-0FF1-AA2E-F492-D74180CB9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057400"/>
            <a:ext cx="7729728" cy="3962028"/>
          </a:xfrm>
        </p:spPr>
        <p:txBody>
          <a:bodyPr/>
          <a:lstStyle/>
          <a:p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ТП з наскрізною темою, при якій теми клауз повторюються </a:t>
            </a:r>
            <a:endParaRPr lang="uk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dirty="0"/>
              <a:t>(</a:t>
            </a:r>
            <a:r>
              <a:rPr lang="uk-UA" dirty="0"/>
              <a:t>Дідусь був найкращим другом усіх тварин у нашому районі. Його любили ворони та кішки, до нього біг кожен собака. Від нього не тікали навіть полохливі лосі, які іноді  випадково заходили  до нас з невідомих хащ!</a:t>
            </a:r>
            <a:r>
              <a:rPr lang="en-US" dirty="0"/>
              <a:t>)</a:t>
            </a:r>
            <a:endParaRPr lang="en-U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89D8A7-B8B5-9E6B-2585-5C45F3A73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657" y="3446685"/>
            <a:ext cx="2940685" cy="257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12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49D00-9886-8E42-D613-A878D94B0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787908"/>
          </a:xfrm>
        </p:spPr>
        <p:txBody>
          <a:bodyPr/>
          <a:lstStyle/>
          <a:p>
            <a:r>
              <a:rPr lang="en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Ф. Данеш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3D109-0F1D-5AA6-4A35-12085E07B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003418"/>
            <a:ext cx="7729728" cy="3635382"/>
          </a:xfrm>
        </p:spPr>
        <p:txBody>
          <a:bodyPr/>
          <a:lstStyle/>
          <a:p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ТП з похідними темами, коли теми у низці речень пов’язані з похідною темою, вибір якої залежить від екстралінгвістичних факторів, що впливають на предмет, про який йде мова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1600" dirty="0"/>
              <a:t>Дідусь, незважаючи на старість, був напрочуд гарний собою.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/>
              <a:t>Його висока, струнка постать незмінно привертала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/>
              <a:t>увагу, коли він ще тільки з'являвся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/>
              <a:t>в дальньому кінці алеї.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/>
              <a:t>Обличчя його зберегло свіжість і ясність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/>
              <a:t>рис і завжди світилося лукавою посмішкою. &lt;…&gt;</a:t>
            </a:r>
            <a:endParaRPr lang="uk-UA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E6C602-9B90-480D-4963-74F235B315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333" y="3189843"/>
            <a:ext cx="3326448" cy="269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304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00BB-897C-39DA-1A5B-442645937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М. Адам</a:t>
            </a:r>
            <a:endParaRPr lang="en-UA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239D2-268B-1F85-E31B-80C3D4C78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uk-UA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два типи вертикальних відносин, що переплітаються між собою: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кореферентні“ланцюги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та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динамічно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-семантичні “сліди” 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1864434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E196-7736-04B9-702F-38A1F6E3B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CEBCD-780E-904C-0A41-F6CDF09DC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Joseph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went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town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Nazareth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Galilee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Judea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Bethlehem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town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David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because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belonged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house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David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went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register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Mary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pledged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married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expecting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While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baby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born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gave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birth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firstborn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wrapped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cloths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placed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manger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because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room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inn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shepherds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living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fields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nearby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keeping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watch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flocks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night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angel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Lord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appeared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glory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Lord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shone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around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terrified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Kohlenberger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1997, 387).</a:t>
            </a:r>
            <a:endParaRPr lang="en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825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FE4826-E9FC-8A5A-F4EC-2F863BC06123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55" y="655093"/>
            <a:ext cx="7336516" cy="5554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240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B403B-FCA2-BB1E-F454-5E2D6941F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6F057-9E33-5DED-EC37-CE8C55836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1929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«Тези Празького лінгвістичного гуртка»</a:t>
            </a:r>
            <a:r>
              <a:rPr lang="en-UA" dirty="0">
                <a:effectLst/>
              </a:rPr>
              <a:t> </a:t>
            </a:r>
            <a:endParaRPr lang="uk-UA" dirty="0">
              <a:effectLst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М. Трубецького «Основи фонології»</a:t>
            </a:r>
            <a:endParaRPr lang="uk-UA" dirty="0">
              <a:effectLst/>
            </a:endParaRPr>
          </a:p>
          <a:p>
            <a:endParaRPr lang="uk-UA" b="1" dirty="0"/>
          </a:p>
          <a:p>
            <a:r>
              <a:rPr lang="uk-UA" b="1" dirty="0"/>
              <a:t>Дві тенденції</a:t>
            </a: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невдоволення Пражан атомістичною теорією молодограматиків,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пошуки нових методів дослідження мовотвірних фактів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3151256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22CF9-298D-8937-F5FF-AF52B37AB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651" y="1313035"/>
            <a:ext cx="7729728" cy="1188720"/>
          </a:xfrm>
        </p:spPr>
        <p:txBody>
          <a:bodyPr/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ідеї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2A17D-4E1F-8108-5779-D31999ABA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діахронія не протистоїть синхронії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синхронна інтерпретація явищ мовотворення на певному етапі може передбачати й інтерпретацію ретроспективну.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виступили проти психолого-натуралістичного розуміння науки про мов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вказуючи на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відділення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лінгвістик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як самостійно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науко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психологі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фізіологі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логік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знаки мов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функціонують насамперед тому, що вони є корелятами різних форм матеріі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власне й існують тільки для позначення предметів.</a:t>
            </a:r>
            <a:endParaRPr lang="en-UA" dirty="0"/>
          </a:p>
          <a:p>
            <a:endParaRPr lang="en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4269117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71B4D-CA40-E08A-EE83-F0C09A13E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ідеї</a:t>
            </a:r>
            <a:endParaRPr lang="en-UA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D6B66-B745-D32E-B79B-EF9773170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визначають мов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як систему знаків, і аналіз цих знаків під кутом зору їх функцій у комунікативній, емоційно-експресивній сферах.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Мова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це функціональна система знаків, тобто певна система відбору знаків вираження, підпорядкована конкретній меті відображення. </a:t>
            </a: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М. Трубецькой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«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Кожне мовне вираження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має три аспекти: воно є вираженням (експресією), або характеристикою мовця, зверненням (або апеляцією) до слухача (слухачам) і повідомленням (або експлікацією) про предмет мовлення»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952764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0D3FB-2513-C898-25EA-F2980F416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Фонетика і Фонологія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90A10-295F-D674-1D0F-23E2728B0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побудували теорію звука, не самого по собі, а у відношенні його до інших звуків, його функцій у системі мо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функціональній системі звук як фізичне, фізіолого-психічне явище поступається перед іншим явищем, що має властивості суспільного характеру.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 явище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було названо фонемою, а вчення про фонему як один з елементів опозиції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1800" dirty="0">
                <a:effectLst/>
                <a:latin typeface="Symbol" pitchFamily="2" charset="2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фонологією.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Фонему вони пояснювали насамперед як компонент фонологічної позиції, як такий феномен, що має смислорозрізнювальну функцію.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3191001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CFD5E-A496-70DE-0A1A-EBE6BC11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Мова і мовлення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56009-AC7B-9C77-9C6B-790074448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мовлення не протистоїть мові, що мовлення такою ж мірою передбачає мову, як і мова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1800" dirty="0">
                <a:effectLst/>
                <a:latin typeface="Symbol" pitchFamily="2" charset="2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мовлення.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мова і мовлення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1800" dirty="0">
                <a:effectLst/>
                <a:latin typeface="Symbol" pitchFamily="2" charset="2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 різні сторони мовотвірної діяльності людини, а тому їх (мову і мовлення) доцільно розглядати окремо.</a:t>
            </a:r>
            <a:b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3656473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5C468-4336-6836-4626-A6E0F7D5E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885879"/>
          </a:xfrm>
        </p:spPr>
        <p:txBody>
          <a:bodyPr/>
          <a:lstStyle/>
          <a:p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4C15F-B697-86ED-4663-ADDEBBA35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53412"/>
            <a:ext cx="7729728" cy="3844617"/>
          </a:xfrm>
        </p:spPr>
        <p:txBody>
          <a:bodyPr>
            <a:normAutofit lnSpcReduction="10000"/>
          </a:bodyPr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фонемі акумулюється два аспекти: матеріальнии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(а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кустично- артикуляторний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ідеальний, такий, що має цінності, які визначені відношенням, опозицією і не можуть бути сприйнятими ні візуально, ні аудиційно.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Акустично-артикуляторний аспект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1800" dirty="0">
                <a:effectLst/>
                <a:latin typeface="Symbol" pitchFamily="2" charset="2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 об’єкт фонетики, аспект ціннісний досліджується фонологією. </a:t>
            </a: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Дослідженням безпосередньої звукотворчості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мовлення займається фонетика. Звук є об’єктом фонології.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Звук, розглядуваний під кутом зору його суспільних функцій, є мінімальною фонологічною одиницею, яка називається фонемою мови.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Фонеми маніфестуються, представляються конкретними звуками мовлення. </a:t>
            </a: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22956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37C23-9901-45F2-48D7-2C429B1AC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E3B87-617E-0AFC-9DFA-FD4A5EF19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Безпосередніми складниками фонем є смислорозрізнювальні та нерозрізнювальні ознаки.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 фонеми, що передбачають видозміну лексичних значень слів, утворюють парадигматичні опозиції.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Нерозрізнювальні ознаки не мають суттєвого значення для фонології. 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90239610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3918</TotalTime>
  <Words>1499</Words>
  <Application>Microsoft Macintosh PowerPoint</Application>
  <PresentationFormat>Widescreen</PresentationFormat>
  <Paragraphs>110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Corbel</vt:lpstr>
      <vt:lpstr>Gill Sans MT</vt:lpstr>
      <vt:lpstr>Symbol</vt:lpstr>
      <vt:lpstr>Times New Roman</vt:lpstr>
      <vt:lpstr>Times New Roman,Bold</vt:lpstr>
      <vt:lpstr>Parcel</vt:lpstr>
      <vt:lpstr>ПРАЗЬКА ФУНКЦІОНАЛЬНА ШКОЛА СТРУКТУРНОЇ ЛІНГВІСТИКИ</vt:lpstr>
      <vt:lpstr>Представники</vt:lpstr>
      <vt:lpstr>PowerPoint Presentation</vt:lpstr>
      <vt:lpstr>Основні ідеї </vt:lpstr>
      <vt:lpstr>Основні ідеї</vt:lpstr>
      <vt:lpstr>Фонетика і Фонологія</vt:lpstr>
      <vt:lpstr>Мова і мовлення</vt:lpstr>
      <vt:lpstr>PowerPoint Presentation</vt:lpstr>
      <vt:lpstr>PowerPoint Presentation</vt:lpstr>
      <vt:lpstr>фонологічні умови</vt:lpstr>
      <vt:lpstr>три типи опозицій</vt:lpstr>
      <vt:lpstr>PowerPoint Presentation</vt:lpstr>
      <vt:lpstr>PowerPoint Presentation</vt:lpstr>
      <vt:lpstr>архіфонема</vt:lpstr>
      <vt:lpstr>Нейтралізація</vt:lpstr>
      <vt:lpstr>морфологія, синтаксис, стилістика</vt:lpstr>
      <vt:lpstr>В. Матезіус «актуальне членування речення» </vt:lpstr>
      <vt:lpstr>Ф. Данеш (1957) </vt:lpstr>
      <vt:lpstr>різні рівні комунікативного динамізму (КД) </vt:lpstr>
      <vt:lpstr>Ф. Данеш</vt:lpstr>
      <vt:lpstr>Ф. Данеш</vt:lpstr>
      <vt:lpstr>Ф. Данеш</vt:lpstr>
      <vt:lpstr>М. Адам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and.olenka@gmail.com</dc:creator>
  <cp:lastModifiedBy>and.olenka@gmail.com</cp:lastModifiedBy>
  <cp:revision>30</cp:revision>
  <dcterms:created xsi:type="dcterms:W3CDTF">2023-09-19T04:12:07Z</dcterms:created>
  <dcterms:modified xsi:type="dcterms:W3CDTF">2023-11-06T12:25:25Z</dcterms:modified>
</cp:coreProperties>
</file>