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8" r:id="rId17"/>
    <p:sldId id="279" r:id="rId18"/>
    <p:sldId id="272" r:id="rId19"/>
    <p:sldId id="273" r:id="rId20"/>
    <p:sldId id="274" r:id="rId21"/>
    <p:sldId id="275" r:id="rId22"/>
    <p:sldId id="276" r:id="rId23"/>
    <p:sldId id="277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327"/>
    <p:restoredTop sz="96029"/>
  </p:normalViewPr>
  <p:slideViewPr>
    <p:cSldViewPr snapToGrid="0">
      <p:cViewPr varScale="1">
        <p:scale>
          <a:sx n="97" d="100"/>
          <a:sy n="97" d="100"/>
        </p:scale>
        <p:origin x="216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9/28/23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9/28/23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9/28/23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9/28/23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9/28/23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7B4F7-CC57-B229-76C4-8C668DD893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A" sz="18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Копенгагенський лінгвістичний гурток</a:t>
            </a:r>
            <a:r>
              <a:rPr lang="en-UA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A1E032-B700-2E0F-569E-B02A99AA8A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779697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E9299-6CEF-F036-C038-4C762B619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456268"/>
            <a:ext cx="7729728" cy="4283760"/>
          </a:xfrm>
        </p:spPr>
        <p:txBody>
          <a:bodyPr>
            <a:normAutofit/>
          </a:bodyPr>
          <a:lstStyle/>
          <a:p>
            <a: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Копенгагенці поділяють думку Ф. де Соссюра про нову галузь лінгвістичної науки </a:t>
            </a:r>
            <a: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itchFamily="2" charset="2"/>
              </a:rPr>
              <a:t></a:t>
            </a:r>
            <a:r>
              <a:rPr lang="en-UA" sz="2400" dirty="0">
                <a:effectLst/>
                <a:latin typeface="Symbol" pitchFamily="2" charset="2"/>
                <a:ea typeface="Times New Roman" panose="02020603050405020304" pitchFamily="18" charset="0"/>
              </a:rPr>
              <a:t> </a:t>
            </a:r>
            <a: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семіологію, або семіотику. Вони твердили, що семіологія повинна досліджувати систему знакових структур, у яку, на рівні із знаками природного мовотворення, входять знаки штучного мовотворення, знаки спеціального призначення, знаки-символи тощо. 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еміологія </a:t>
            </a:r>
            <a: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itchFamily="2" charset="2"/>
              </a:rPr>
              <a:t></a:t>
            </a:r>
            <a:r>
              <a:rPr lang="en-UA" sz="2400" dirty="0">
                <a:effectLst/>
                <a:latin typeface="Symbol" pitchFamily="2" charset="2"/>
                <a:ea typeface="Times New Roman" panose="02020603050405020304" pitchFamily="18" charset="0"/>
              </a:rPr>
              <a:t> </a:t>
            </a:r>
            <a: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 наука про систему відношень недиференційованих знаків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1187085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48B91-776D-747D-3897-D31310551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Нові Терміни</a:t>
            </a:r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EE139-2C88-0F7E-BCCB-878F0FD3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означуване (поняття) 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означаюче (звуковий образ)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sz="2400" dirty="0">
              <a:latin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виділивши у мовотвірному знакові два плани,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К.л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замінили означаюче планом вираження, а означуване планом змісту.</a:t>
            </a:r>
            <a:endParaRPr lang="en-UA" sz="2400" dirty="0"/>
          </a:p>
        </p:txBody>
      </p:sp>
    </p:spTree>
    <p:extLst>
      <p:ext uri="{BB962C8B-B14F-4D97-AF65-F5344CB8AC3E}">
        <p14:creationId xmlns:p14="http://schemas.microsoft.com/office/powerpoint/2010/main" val="3065567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9BED8-B016-D19A-617D-7D79B4D30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 Глосематики</a:t>
            </a:r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87EB462-F65E-CD6C-2E9F-33F6437D15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6162" y="2856387"/>
            <a:ext cx="7904702" cy="1733022"/>
          </a:xfrm>
        </p:spPr>
      </p:pic>
    </p:spTree>
    <p:extLst>
      <p:ext uri="{BB962C8B-B14F-4D97-AF65-F5344CB8AC3E}">
        <p14:creationId xmlns:p14="http://schemas.microsoft.com/office/powerpoint/2010/main" val="3471274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CD465-5D00-C522-2C57-15AD73F6E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863600"/>
            <a:ext cx="7729728" cy="4876427"/>
          </a:xfrm>
        </p:spPr>
        <p:txBody>
          <a:bodyPr>
            <a:normAutofit/>
          </a:bodyPr>
          <a:lstStyle/>
          <a:p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Глоссематика розвиває думку Ф. де Соссюра і про дихотомію мови і мовлення.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явища мовотворення гранично формалізуються; а інтерпретація їх гіпертрофовано абстрагується. </a:t>
            </a:r>
          </a:p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мовотворчій діяльності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Г. 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виділяє не два складники, як за концепцією де Соссюра: мова й мовлення,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itchFamily="2" charset="2"/>
              </a:rPr>
              <a:t></a:t>
            </a:r>
            <a:r>
              <a:rPr lang="en-UA" sz="1800" dirty="0">
                <a:effectLst/>
                <a:latin typeface="Symbol" pitchFamily="2" charset="2"/>
                <a:ea typeface="Times New Roman" panose="02020603050405020304" pitchFamily="18" charset="0"/>
              </a:rPr>
              <a:t>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чотири: схема, норма, вживання й акт. </a:t>
            </a:r>
          </a:p>
          <a:p>
            <a:r>
              <a:rPr lang="en-UA" sz="1800" dirty="0">
                <a:effectLst/>
                <a:latin typeface="Times New Roman,Bold" pitchFamily="2" charset="0"/>
                <a:ea typeface="Times New Roman" panose="02020603050405020304" pitchFamily="18" charset="0"/>
              </a:rPr>
              <a:t>Схема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itchFamily="2" charset="2"/>
              </a:rPr>
              <a:t></a:t>
            </a:r>
            <a:r>
              <a:rPr lang="en-UA" sz="1800" dirty="0">
                <a:effectLst/>
                <a:latin typeface="Symbol" pitchFamily="2" charset="2"/>
                <a:ea typeface="Times New Roman" panose="02020603050405020304" pitchFamily="18" charset="0"/>
              </a:rPr>
              <a:t>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 чиста форма, яка є автономною, незалежною від конкретного звукового образу і функцій у комунікативній системі.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,Bold" pitchFamily="2" charset="0"/>
                <a:ea typeface="Times New Roman" panose="02020603050405020304" pitchFamily="18" charset="0"/>
              </a:rPr>
              <a:t>Норма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передбачає функціонування форми звукового образу, а також варіантів цього образу. </a:t>
            </a:r>
            <a:b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A" sz="1800" dirty="0">
                <a:effectLst/>
                <a:latin typeface="Times New Roman,Bold" pitchFamily="2" charset="0"/>
                <a:ea typeface="Times New Roman" panose="02020603050405020304" pitchFamily="18" charset="0"/>
              </a:rPr>
              <a:t>Під уживанням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розумі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ють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мовотворчу практику носіїв мовотворення якогось ареалу.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,Bold" pitchFamily="2" charset="0"/>
                <a:ea typeface="Times New Roman" panose="02020603050405020304" pitchFamily="18" charset="0"/>
              </a:rPr>
              <a:t>Акт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 модуляцією органів мовлення в процесі творення звукових образів.</a:t>
            </a:r>
          </a:p>
          <a:p>
            <a:endParaRPr lang="en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3367636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98459-F095-3B53-53A8-F80B8ECC5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Новий лінгвістичний метод -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 опису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A1A43-9A79-58B9-A779-70F7D9A54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 результатом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суто умоглядних висновків представників Глоссематики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прагнення їх створити на основі цієї умоглядності універсальну граматику.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Досягається це крайньою формалізацією операцій на шляху до створення такої граматики та цілковитою нейтралізацією субстанції вираження і субстанції змісту. </a:t>
            </a:r>
          </a:p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4052053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F7058-54E4-5EBD-E8B9-63E967BA7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7467" y="1320800"/>
            <a:ext cx="7793397" cy="4419228"/>
          </a:xfrm>
        </p:spPr>
        <p:txBody>
          <a:bodyPr>
            <a:normAutofit fontScale="55000" lnSpcReduction="20000"/>
          </a:bodyPr>
          <a:lstStyle/>
          <a:p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пис повинен бути </a:t>
            </a:r>
            <a:r>
              <a:rPr lang="en-UA" sz="4000" dirty="0">
                <a:effectLst/>
                <a:latin typeface="Times New Roman,Bold" pitchFamily="2" charset="0"/>
                <a:ea typeface="Times New Roman" panose="02020603050405020304" pitchFamily="18" charset="0"/>
              </a:rPr>
              <a:t>несуперечливим, вичерпним і простим</a:t>
            </a:r>
            <a:r>
              <a:rPr lang="en-U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Усе, що не відповідає цим правилам, не заслуговує на увагу глоссематики. </a:t>
            </a:r>
            <a:endParaRPr lang="uk-UA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Його можна відкинути без шкоди для універсальної граматики.</a:t>
            </a:r>
            <a:endParaRPr lang="uk-UA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Процедури опису ведуться в дедуктивно-аналітичний спосіб.</a:t>
            </a:r>
            <a:endParaRPr lang="uk-UA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Кожна складна конструкція аналізується за безпосередніми її складниками, які теж піддаються такому ж аналізові і так </a:t>
            </a:r>
            <a:r>
              <a:rPr lang="en-U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itchFamily="2" charset="2"/>
              </a:rPr>
              <a:t></a:t>
            </a:r>
            <a:r>
              <a:rPr lang="en-UA" sz="4000" dirty="0">
                <a:effectLst/>
                <a:latin typeface="Symbol" pitchFamily="2" charset="2"/>
                <a:ea typeface="Times New Roman" panose="02020603050405020304" pitchFamily="18" charset="0"/>
              </a:rPr>
              <a:t> </a:t>
            </a:r>
            <a:r>
              <a:rPr lang="en-U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найдрібніших одиниць мовотворення.</a:t>
            </a:r>
            <a:endParaRPr lang="uk-UA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еорія Глоссематики багатоступенева, ієрархічна. </a:t>
            </a:r>
            <a:endParaRPr lang="uk-UA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en-U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она будується на основі алгебраїчної символіки, що й створює враження невразливості, аргументованості глоссематичної теорії. </a:t>
            </a:r>
          </a:p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2372058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D5025-3E03-153B-2EF5-54BF99612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573264" cy="474641"/>
          </a:xfrm>
        </p:spPr>
        <p:txBody>
          <a:bodyPr>
            <a:normAutofit fontScale="90000"/>
          </a:bodyPr>
          <a:lstStyle/>
          <a:p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Лінгвістична термінологія Єльмслева </a:t>
            </a:r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59F2A-7492-9293-AAE1-2706AE5AC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574986"/>
            <a:ext cx="7861131" cy="4318322"/>
          </a:xfrm>
        </p:spPr>
        <p:txBody>
          <a:bodyPr>
            <a:noAutofit/>
          </a:bodyPr>
          <a:lstStyle/>
          <a:p>
            <a:r>
              <a:rPr lang="en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має нічого спільного з традиційною лінгвістичною термінологією (немає таких термінів, як </a:t>
            </a:r>
            <a:r>
              <a:rPr lang="en-UA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родовий, давальний </a:t>
            </a:r>
            <a:r>
              <a:rPr lang="en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т. д. </a:t>
            </a:r>
            <a:r>
              <a:rPr lang="en-UA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від­мінки, керування, прилягання </a:t>
            </a:r>
            <a:r>
              <a:rPr lang="en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тощо; немає специфічних термінів для фонетики, морфології, синтаксису). </a:t>
            </a:r>
            <a:endParaRPr lang="uk-UA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водить загальні, універсальні терміни, що ґрунтуються на відношеннях між мовними елементами, тому їх мо­жна застосувати і до фонем, і до морфем, і до слів, і до речень: </a:t>
            </a:r>
            <a:endParaRPr lang="uk-UA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взаємозалежності, за яких один член передба­чає існування іншого і навпаки, називаються </a:t>
            </a:r>
            <a:r>
              <a:rPr lang="en-UA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інтердепенденціями </a:t>
            </a:r>
            <a:r>
              <a:rPr lang="en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(англ. </a:t>
            </a:r>
            <a:r>
              <a:rPr lang="en-UA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interdependence </a:t>
            </a:r>
            <a:r>
              <a:rPr lang="en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«взаємозалеж­ність»); </a:t>
            </a:r>
            <a:endParaRPr lang="uk-UA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однобічні залежності, за яких один член пе­редбачає існування іншого, але не навпаки, називаються </a:t>
            </a:r>
            <a:r>
              <a:rPr lang="en-UA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детермінаціями </a:t>
            </a:r>
            <a:r>
              <a:rPr lang="en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(англ. </a:t>
            </a:r>
            <a:r>
              <a:rPr lang="en-UA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determination </a:t>
            </a:r>
            <a:r>
              <a:rPr lang="en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«визначення»); </a:t>
            </a:r>
            <a:endParaRPr lang="uk-UA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вільніші залежності, в яких обидва члени є сумісни­ми, але жоден із них не передбачає існування іншого,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називаються </a:t>
            </a:r>
            <a:r>
              <a:rPr lang="en-UA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констеляціями </a:t>
            </a:r>
            <a:r>
              <a:rPr lang="en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(англ. </a:t>
            </a:r>
            <a:r>
              <a:rPr lang="en-UA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constelation</a:t>
            </a:r>
            <a:r>
              <a:rPr lang="en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«сузі­р'я»). </a:t>
            </a:r>
            <a:endParaRPr lang="uk-UA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Елементи залежностей Єльмслев називає </a:t>
            </a:r>
            <a:r>
              <a:rPr lang="en-UA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об'єк­тами, </a:t>
            </a:r>
            <a:r>
              <a:rPr lang="en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сам аналіз — </a:t>
            </a:r>
            <a:r>
              <a:rPr lang="en-UA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діленням.</a:t>
            </a:r>
            <a:r>
              <a:rPr lang="en-UA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081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515BD-C8E9-C8B5-AB2A-C3A8461B9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76FC4-F02C-9FD7-9EFB-A07BF5B60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A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Аналіз тексту полягає в поетапному членуванні. </a:t>
            </a:r>
            <a:endParaRPr lang="uk-UA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Об'єкт, що аналізується, — це </a:t>
            </a:r>
            <a:r>
              <a:rPr lang="en-UA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клас, </a:t>
            </a:r>
            <a:r>
              <a:rPr lang="en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інші об'єкти, які встановлено наступним чле­нуванням, — </a:t>
            </a:r>
            <a:r>
              <a:rPr lang="en-UA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сегменти класу, </a:t>
            </a:r>
            <a:r>
              <a:rPr lang="en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 об'єкти третього члену­вання — </a:t>
            </a:r>
            <a:r>
              <a:rPr lang="en-UA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сегменти сегментів. </a:t>
            </a:r>
            <a:endParaRPr lang="uk-UA" sz="1800" b="1" i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Класи у мовленні — </a:t>
            </a:r>
            <a:r>
              <a:rPr lang="en-UA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лан­цюжки, </a:t>
            </a:r>
            <a:r>
              <a:rPr lang="en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 сегменти цих класів — </a:t>
            </a:r>
            <a:r>
              <a:rPr lang="en-UA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частини ланцюжків. </a:t>
            </a:r>
            <a:endParaRPr lang="uk-UA" sz="1800" b="1" i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Класи в системі — </a:t>
            </a:r>
            <a:r>
              <a:rPr lang="en-UA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парадигми, </a:t>
            </a:r>
            <a:r>
              <a:rPr lang="en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 сегменти класів у сис­темі — </a:t>
            </a:r>
            <a:r>
              <a:rPr lang="en-UA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члени парадигми. </a:t>
            </a:r>
            <a:endParaRPr lang="uk-UA" sz="1800" b="1" i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Таку процедуру в цілому Єльм­слев називає </a:t>
            </a:r>
            <a:r>
              <a:rPr lang="en-UA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дедукцією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1969732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E6A0A-8B6B-A623-DE5F-5D6175EEF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АНАЛІЗУ</a:t>
            </a:r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A747F-586F-A667-8FF9-8628F5A6A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A" sz="1800" b="1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S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itchFamily="2" charset="2"/>
              </a:rPr>
              <a:t></a:t>
            </a:r>
            <a:r>
              <a:rPr lang="en-UA" sz="1800" dirty="0">
                <a:effectLst/>
                <a:latin typeface="Symbol" pitchFamily="2" charset="2"/>
                <a:ea typeface="Times New Roman" panose="02020603050405020304" pitchFamily="18" charset="0"/>
              </a:rPr>
              <a:t>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текст,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b="1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А</a:t>
            </a:r>
            <a:r>
              <a:rPr lang="en-UA" sz="1800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речення,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А1,А2, А3…..</a:t>
            </a: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A" sz="1800" b="1" i="1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а.б</a:t>
            </a:r>
            <a:r>
              <a:rPr lang="en-UA" sz="1800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itchFamily="2" charset="2"/>
              </a:rPr>
              <a:t></a:t>
            </a:r>
            <a:r>
              <a:rPr lang="en-UA" sz="1800" dirty="0">
                <a:effectLst/>
                <a:latin typeface="Symbol" pitchFamily="2" charset="2"/>
                <a:ea typeface="Times New Roman" panose="02020603050405020304" pitchFamily="18" charset="0"/>
              </a:rPr>
              <a:t>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означає, що між одиницями може бути зв’язок,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A" sz="1800" b="1" i="1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+ а</a:t>
            </a:r>
            <a:r>
              <a:rPr lang="en-UA" sz="1800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itchFamily="2" charset="2"/>
              </a:rPr>
              <a:t></a:t>
            </a:r>
            <a:r>
              <a:rPr lang="en-UA" sz="1800" dirty="0">
                <a:effectLst/>
                <a:latin typeface="Symbol" pitchFamily="2" charset="2"/>
                <a:ea typeface="Times New Roman" panose="02020603050405020304" pitchFamily="18" charset="0"/>
              </a:rPr>
              <a:t>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така одиниця трапляється,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b="1" i="1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– а</a:t>
            </a:r>
            <a:r>
              <a:rPr lang="en-UA" sz="1800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такої одиниці немає,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b="1" i="1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аб</a:t>
            </a:r>
            <a:r>
              <a:rPr lang="en-UA" sz="1800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itchFamily="2" charset="2"/>
              </a:rPr>
              <a:t></a:t>
            </a:r>
            <a:r>
              <a:rPr lang="en-UA" sz="1800" dirty="0">
                <a:effectLst/>
                <a:latin typeface="Symbol" pitchFamily="2" charset="2"/>
                <a:ea typeface="Times New Roman" panose="02020603050405020304" pitchFamily="18" charset="0"/>
              </a:rPr>
              <a:t>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певній групі цей елемент може бути відсутнім. </a:t>
            </a:r>
          </a:p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1393366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7A6BB-D3AC-6F53-3601-791BF1615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,Italic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Зіллються руки в братнім колі, щоб кожна рука несла до перемоги прапор волі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18EC2-5FBA-188C-496E-74B2AD3F8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А1 і А2 як функтиви є залежні від текстуальних функцій S1 і S2.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символізує «Зіллються руки в братнім колі»;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 </a:t>
            </a:r>
            <a: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</a:t>
            </a:r>
            <a: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«щоб кожна рука несла до перемоги прапор волі».</a:t>
            </a:r>
            <a:b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899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B5262-D1CA-8C19-6143-00F8B85BD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ПЛАН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E6C93-5531-4D8A-7C06-61D28476E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Історія заснування та теоретичні джерела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Загальна теорія мови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Новий лінгвістичний метод</a:t>
            </a:r>
            <a:r>
              <a:rPr lang="en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Приклад лінгвістичного аналізу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Критика теорії</a:t>
            </a:r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3139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DD0EE-2596-1B0E-390C-D5CB3E4C3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A" sz="2800" dirty="0">
                <a:effectLst/>
                <a:latin typeface="Times New Roman,Italic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Зіллються руки в братнім колі, щоб кожна рука несла до перемоги прапор волі</a:t>
            </a:r>
            <a:r>
              <a:rPr lang="en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439A8-051E-4964-8048-F3163AC80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а.б +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A" sz="1800" dirty="0">
                <a:effectLst/>
                <a:latin typeface="Times New Roman,Italic" pitchFamily="2" charset="0"/>
                <a:ea typeface="Times New Roman" panose="02020603050405020304" pitchFamily="18" charset="0"/>
              </a:rPr>
              <a:t>Зіллються руки в братнім колі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де </a:t>
            </a:r>
            <a:r>
              <a:rPr lang="en-UA" sz="1800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а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руки, а </a:t>
            </a:r>
            <a:r>
              <a:rPr lang="en-UA" sz="1800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б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A" sz="1800" dirty="0">
                <a:effectLst/>
                <a:latin typeface="Times New Roman,Italic" pitchFamily="2" charset="0"/>
                <a:ea typeface="Times New Roman" panose="02020603050405020304" pitchFamily="18" charset="0"/>
              </a:rPr>
              <a:t>зіллються в братнім колі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b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 вважати, що </a:t>
            </a:r>
            <a:r>
              <a:rPr lang="en-UA" sz="1800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б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буде дорівнювати </a:t>
            </a:r>
            <a:r>
              <a:rPr lang="en-UA" sz="1800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гд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де </a:t>
            </a:r>
            <a:r>
              <a:rPr lang="en-UA" sz="1800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г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щоб, а </a:t>
            </a:r>
            <a:r>
              <a:rPr lang="en-UA" sz="1800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д </a:t>
            </a:r>
            <a:r>
              <a:rPr lang="en-UA" sz="1800" dirty="0">
                <a:effectLst/>
                <a:latin typeface="Times New Roman,Italic" pitchFamily="2" charset="0"/>
                <a:ea typeface="Times New Roman" panose="02020603050405020304" pitchFamily="18" charset="0"/>
              </a:rPr>
              <a:t>: кожна рука несла до перемоги прапор волі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itchFamily="2" charset="2"/>
              </a:rPr>
              <a:t></a:t>
            </a:r>
            <a:r>
              <a:rPr lang="en-UA" sz="1800" dirty="0">
                <a:effectLst/>
                <a:latin typeface="Symbol" pitchFamily="2" charset="2"/>
                <a:ea typeface="Times New Roman" panose="02020603050405020304" pitchFamily="18" charset="0"/>
              </a:rPr>
              <a:t>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 залежності у другому функтиві можна представити так: </a:t>
            </a:r>
            <a:r>
              <a:rPr lang="en-UA" sz="1800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а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itchFamily="2" charset="2"/>
              </a:rPr>
              <a:t></a:t>
            </a:r>
            <a:r>
              <a:rPr lang="en-UA" sz="1800" dirty="0">
                <a:effectLst/>
                <a:latin typeface="Symbol" pitchFamily="2" charset="2"/>
                <a:ea typeface="Times New Roman" panose="02020603050405020304" pitchFamily="18" charset="0"/>
              </a:rPr>
              <a:t> </a:t>
            </a:r>
            <a:r>
              <a:rPr lang="en-UA" sz="1800" dirty="0">
                <a:effectLst/>
                <a:latin typeface="Times New Roman,Italic" pitchFamily="2" charset="0"/>
                <a:ea typeface="Times New Roman" panose="02020603050405020304" pitchFamily="18" charset="0"/>
              </a:rPr>
              <a:t>кожна рука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A" sz="1800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г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itchFamily="2" charset="2"/>
              </a:rPr>
              <a:t></a:t>
            </a:r>
            <a:r>
              <a:rPr lang="en-UA" sz="1800" dirty="0">
                <a:effectLst/>
                <a:latin typeface="Symbol" pitchFamily="2" charset="2"/>
                <a:ea typeface="Times New Roman" panose="02020603050405020304" pitchFamily="18" charset="0"/>
              </a:rPr>
              <a:t> </a:t>
            </a:r>
            <a:r>
              <a:rPr lang="en-UA" sz="1800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щоб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en-UA" sz="1800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д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itchFamily="2" charset="2"/>
              </a:rPr>
              <a:t></a:t>
            </a:r>
            <a:r>
              <a:rPr lang="en-UA" sz="1800" dirty="0">
                <a:effectLst/>
                <a:latin typeface="Symbol" pitchFamily="2" charset="2"/>
                <a:ea typeface="Times New Roman" panose="02020603050405020304" pitchFamily="18" charset="0"/>
              </a:rPr>
              <a:t> </a:t>
            </a:r>
            <a:r>
              <a:rPr lang="en-UA" sz="1800" dirty="0">
                <a:effectLst/>
                <a:latin typeface="Times New Roman,Italic" pitchFamily="2" charset="0"/>
                <a:ea typeface="Times New Roman" panose="02020603050405020304" pitchFamily="18" charset="0"/>
              </a:rPr>
              <a:t>несла до перемоги прапор волі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13425772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BDBAD-545B-2942-DAF2-56DCD21F7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 залежностей на рівні складних синтаксичних структур 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61FC7-0211-B2A7-220D-B21DD77E3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А1 = а.б (б = гд), </a:t>
            </a:r>
            <a: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отже, = </a:t>
            </a:r>
            <a:r>
              <a:rPr lang="en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а·гд + а·гд — а·гд + а·гд</a:t>
            </a:r>
            <a: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(інверсія в цьому випадку — явище оказіональне); 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(друге речення): </a:t>
            </a:r>
            <a:r>
              <a:rPr lang="en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А2 = а.б (б = гд, де г: а)</a:t>
            </a:r>
            <a: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отже, = </a:t>
            </a:r>
            <a:r>
              <a:rPr lang="en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а·гд + а·гд + а·гд — агд + + агд + дга + дга + дга + дга</a:t>
            </a:r>
            <a: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4076183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0A81C-CE48-1B26-FD25-E8A21D97E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6800" y="1117600"/>
            <a:ext cx="7624064" cy="4622427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оловне речення цієї синтаксичної структури </a:t>
            </a:r>
            <a:r>
              <a:rPr lang="en-UA" sz="1800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А1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може вживатися автономно, без даного оточення, сполучаючись з іншими детермінантами.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Такої властивості не має підрядне сполучникове речення.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 немає головного, то немає для </a:t>
            </a:r>
            <a:r>
              <a:rPr lang="en-UA" sz="1800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S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підрядного речення.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en-UA" sz="1800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А2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структурі обидва функтиви можуть функціонувати паралельно, без сполучника.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Перше речення може вживатися самостійно.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відсутності першого речення друге теж може функціонувати самостійно.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компонентів синтаксичної структури </a:t>
            </a:r>
            <a:r>
              <a:rPr lang="en-UA" sz="1800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А2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тексті </a:t>
            </a:r>
            <a:r>
              <a:rPr lang="en-UA" sz="1800" dirty="0">
                <a:effectLst/>
                <a:latin typeface="Times New Roman,BoldItalic" pitchFamily="2" charset="0"/>
                <a:ea typeface="Times New Roman" panose="02020603050405020304" pitchFamily="18" charset="0"/>
              </a:rPr>
              <a:t>S2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характерна позиційна взаємозамінність. </a:t>
            </a:r>
          </a:p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651420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835A8-9FBE-3F6F-B20F-BC8277CF7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BAD48-8536-7FDF-77F4-767B5F4E4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Головне речення структури </a:t>
            </a:r>
            <a:r>
              <a:rPr lang="en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А1: А = а·б + аб — аб + аб + аб + аб + ба + ба + ба + ба + ба. </a:t>
            </a:r>
            <a:endParaRPr lang="en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Підрядне речення структури </a:t>
            </a:r>
            <a:r>
              <a:rPr lang="en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А1: А = а·гд + а·гд — агд + агд + агд + ад + агд + агд</a:t>
            </a:r>
            <a: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Ці формули є спільними для усіх простих речень такого (двочленного) типу, в тому числі і для А2. </a:t>
            </a:r>
          </a:p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738393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6B444-5D3B-7811-3B68-7DB4FD726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Критика теорії</a:t>
            </a:r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3F151-13AA-CCA0-B396-765B948A3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Мартіне порівняв глосематику з «баштою зі слонової кості».</a:t>
            </a:r>
            <a:endParaRPr lang="uk-UA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Позитивним у копенгагенському структуралізмі було прагнення опрацювати точний метод аналізу</a:t>
            </a:r>
            <a:r>
              <a:rPr lang="uk-UA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</a:t>
            </a:r>
            <a:r>
              <a:rPr lang="en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лосематика може бути корисною для створення формальних універсальних мов (мов-посередників) для машинного перекладу і для створення типологічної кла­сифікації мов</a:t>
            </a:r>
            <a:r>
              <a:rPr lang="en-UA" dirty="0">
                <a:effectLst/>
              </a:rPr>
              <a:t> </a:t>
            </a:r>
            <a:endParaRPr lang="en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Г. </a:t>
            </a:r>
            <a:r>
              <a:rPr lang="en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стала однією з перших спроб поєднання лінгвістики з формальною логікою і вплинула на вдосконалення методів дослідження мови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26273881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5DE6E-0135-9228-16DD-EF9673586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F8E07-E07E-545C-0E97-0D55FD35F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значне звуження і збіднен­ня об'єкта дослідження, </a:t>
            </a:r>
            <a:endParaRPr lang="uk-UA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відірваність мови від людини, суспільства, культури, історії, </a:t>
            </a:r>
            <a:endParaRPr lang="uk-UA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перебільшення ро­лі відношень за рахунок елементів, що співвідносяться</a:t>
            </a:r>
            <a:r>
              <a:rPr lang="en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можна досліджувати реа­льні мови </a:t>
            </a:r>
            <a:endParaRPr lang="uk-UA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можна зводити мовознавство до побу­дови схем</a:t>
            </a:r>
            <a:r>
              <a:rPr lang="en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55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4DEB7-C80B-EED9-B62B-CF7E0054C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673352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120"/>
              </a:spcAft>
              <a:tabLst>
                <a:tab pos="457200" algn="l"/>
              </a:tabLst>
            </a:pPr>
            <a:r>
              <a:rPr lang="en-UA" sz="18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Данський лінгвістичний гурток</a:t>
            </a:r>
            <a:b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A" sz="18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Данський структуралізм</a:t>
            </a:r>
            <a:b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A" sz="18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Копенгагенська школа структурної лінгвістики</a:t>
            </a:r>
            <a:b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ГЛосематика</a:t>
            </a:r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C348A-4C51-E4BB-0910-32E783AC3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2400" b="1" dirty="0">
              <a:solidFill>
                <a:srgbClr val="2021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A" sz="24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Копенгагенський лінгвістичний гурток</a:t>
            </a:r>
            <a:r>
              <a:rPr lang="en-UA" sz="24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об'єднання датських мовознавців, що включає декількох іноземних членів. 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580754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3C587-2E9F-DC53-8B16-58CD6FAC5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8F8A0-A820-4185-72F6-B00873AA1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 у 1931 р. 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Копенгагенський осере­док.</a:t>
            </a:r>
            <a:endParaRPr lang="uk-UA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Засновником осередку був Луї Єльмслев (1899— 1965) — директор Інституту лінгвістики і фонетики при філософському факультеті Копенгагенського уні­верситету</a:t>
            </a:r>
            <a:endParaRPr lang="uk-UA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Вігго Брьондаль (1887—1942), </a:t>
            </a:r>
            <a:endParaRPr lang="uk-UA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Ганс Ульдалль (1907—1957), </a:t>
            </a:r>
            <a:endParaRPr lang="uk-UA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Кнут Тогебю (1918—1974), </a:t>
            </a:r>
            <a:endParaRPr lang="uk-UA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745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DB79-66F4-13EB-F3EB-7D52933C5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797201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 джерела</a:t>
            </a:r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1F84F-B2CC-12CD-F3DB-754780CE3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53412"/>
            <a:ext cx="7729728" cy="3586615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Соссюр: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іде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розрізнення мови та мовлення, розуміння мови як системи знаків, положення про те, що мова — це форма, а не субстанція і в мові нема нічого, крім відмін­ностей (чиста структура відношень), а також про те, що мова повинна розглядатися в самій собі й для себе. </a:t>
            </a:r>
            <a:endParaRPr lang="uk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логістична теорія мови Уайтхеда, Рассела та Карнапа</a:t>
            </a: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опозитивізм вплинув на розвиток структуралізму взагалі, однак по­слідовне вираження його принципи знайшли саме в гло­сематиці. </a:t>
            </a:r>
            <a:endParaRPr lang="uk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b="0" i="0" u="none" strike="noStrike" dirty="0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b="0" i="0" u="none" strike="noStrike" dirty="0" err="1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700" b="0" i="0" u="none" strike="noStrike" dirty="0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u="none" strike="noStrike" dirty="0" err="1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1700" b="0" i="0" u="none" strike="noStrike" dirty="0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u="none" strike="noStrike" dirty="0" err="1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лежить</a:t>
            </a:r>
            <a:r>
              <a:rPr lang="ru-RU" sz="1700" b="0" i="0" u="none" strike="noStrike" dirty="0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u="none" strike="noStrike" dirty="0" err="1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700" b="0" i="0" u="none" strike="noStrike" dirty="0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u="none" strike="noStrike" dirty="0" err="1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1700" b="0" i="0" u="none" strike="noStrike" dirty="0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гол. </a:t>
            </a:r>
            <a:r>
              <a:rPr lang="ru-RU" sz="1700" b="0" i="0" u="none" strike="noStrike" dirty="0" err="1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700" b="0" i="0" u="none" strike="noStrike" dirty="0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b="0" i="0" u="none" strike="noStrike" dirty="0" err="1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700" b="0" i="0" u="none" strike="noStrike" dirty="0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u="none" strike="noStrike" dirty="0" err="1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1700" b="0" i="0" u="none" strike="noStrike" dirty="0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u="none" strike="noStrike" dirty="0" err="1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презентує</a:t>
            </a:r>
            <a:r>
              <a:rPr lang="ru-RU" sz="1700" b="0" i="0" u="none" strike="noStrike" dirty="0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u="none" strike="noStrike" dirty="0" err="1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1700" b="0" i="0" u="none" strike="noStrike" dirty="0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u="none" strike="noStrike" dirty="0" err="1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1700" b="0" i="0" u="none" strike="noStrike" dirty="0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науки, </a:t>
            </a:r>
            <a:r>
              <a:rPr lang="ru-RU" sz="1700" b="0" i="0" u="none" strike="noStrike" dirty="0" err="1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філософії</a:t>
            </a:r>
            <a:r>
              <a:rPr lang="ru-RU" sz="1700" b="0" i="0" u="none" strike="noStrike" dirty="0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b="0" i="0" u="none" strike="noStrike" dirty="0" err="1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1700" b="0" i="0" u="none" strike="noStrike" dirty="0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u="none" strike="noStrike" dirty="0" err="1">
                <a:solidFill>
                  <a:srgbClr val="3F43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endParaRPr lang="en-UA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317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99C98-D0D8-7526-09A5-DE77E877F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«Лінгвістичні праці»</a:t>
            </a:r>
            <a:endParaRPr lang="en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71800-0D28-3E4C-8B13-024027F90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 лінгвістики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 створення загальної (логічної) граматики, в якій мова повинна роз­глядатися в панхронічному аспекті, тобто повинні до­сліджуватися загальнолюдські чинники, що діють на кожній стадії розвитку кожної окремої мови.</a:t>
            </a:r>
            <a:endParaRPr lang="en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2640669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64F65-EFA2-4CD3-B07D-A09A81536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Луї Єльмслев</a:t>
            </a:r>
            <a:endParaRPr lang="en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05292-DA16-7D1F-0211-9A306DA4B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«Мова і мовлен­ня» (1942), </a:t>
            </a:r>
            <a:endParaRPr lang="uk-UA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«Основи лінгвістичної теорії» (1943), </a:t>
            </a:r>
            <a:endParaRPr lang="uk-UA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«Метод структурного аналізу» (1950), </a:t>
            </a:r>
            <a:endParaRPr lang="uk-UA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«Пролегомени</a:t>
            </a:r>
            <a:r>
              <a:rPr lang="en-UA" sz="2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до теорії мови» (1943)</a:t>
            </a:r>
            <a:endParaRPr lang="uk-UA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uk-UA" sz="1400" dirty="0">
                <a:solidFill>
                  <a:srgbClr val="000000"/>
                </a:solidFill>
                <a:latin typeface="Arial" panose="020B0604020202020204" pitchFamily="34" charset="0"/>
              </a:rPr>
              <a:t>1. </a:t>
            </a:r>
            <a:r>
              <a:rPr lang="en-UA" sz="14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Пролегомени (грец. Prolegomena, від prolego «кажу заздале­гідь») — вступні пояснення, преамбула, попередні відомості про предмет, поняття; передмова.</a:t>
            </a:r>
            <a:endParaRPr lang="en-UA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2035914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0251E-5DA4-0A97-6753-7386A8017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931841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Загальна теорія мови</a:t>
            </a:r>
            <a:endParaRPr lang="en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F00DA-8404-0236-9F24-5D3CD04D7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02934"/>
            <a:ext cx="7729728" cy="3437094"/>
          </a:xfrm>
        </p:spPr>
        <p:txBody>
          <a:bodyPr>
            <a:normAutofit lnSpcReduction="10000"/>
          </a:bodyPr>
          <a:lstStyle/>
          <a:p>
            <a:pPr algn="just"/>
            <a:r>
              <a:rPr lang="en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Лінгвістика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 досліджувати мову не як механічне поєднання позамовних (фізич­них, фізіологічних, психологічних, логічних, соціологіч­них) явищ, а як самодостатнє ціле, структуру sui generis (своєрідну)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інгвістична теорія повинна нех­тувати відхиленнями в мовленні і шукати «постійне, яке лежить в основі змін»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Лінгвістична теорія має відповіда­ти трьом вимогам: несуперечливості, простоті й повно­ті (вичерпності).</a:t>
            </a:r>
            <a:endParaRPr lang="en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1750393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3665B-1C8C-F6CC-838D-6D390F1BC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185334"/>
            <a:ext cx="7729728" cy="4554694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етою глосематики є опрацювання такого методу опису мови («алгебри» мови), «який опе­рував би невизначеними єдностями» і став основою створення дедуктивної теорії мови.</a:t>
            </a:r>
            <a:endParaRPr lang="uk-UA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труктура мовотворення характеризується двома компонентами: змінним і константним.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Змінними є форми представлення залежностей: писемна форма, усна, телеграфна, азб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ука</a:t>
            </a:r>
            <a:r>
              <a:rPr lang="en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Морзе, інші типи знакової системи. Константними залишаються співвідношення, за якими й упізнають структуру певного мовотворення.</a:t>
            </a:r>
            <a:endParaRPr lang="en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97574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632</TotalTime>
  <Words>1732</Words>
  <Application>Microsoft Macintosh PowerPoint</Application>
  <PresentationFormat>Widescreen</PresentationFormat>
  <Paragraphs>114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Corbel</vt:lpstr>
      <vt:lpstr>Gill Sans MT</vt:lpstr>
      <vt:lpstr>Symbol</vt:lpstr>
      <vt:lpstr>Times New Roman</vt:lpstr>
      <vt:lpstr>Times New Roman,Bold</vt:lpstr>
      <vt:lpstr>Times New Roman,BoldItalic</vt:lpstr>
      <vt:lpstr>Times New Roman,Italic</vt:lpstr>
      <vt:lpstr>Parcel</vt:lpstr>
      <vt:lpstr>Копенгагенський лінгвістичний гурток </vt:lpstr>
      <vt:lpstr>ПЛАН</vt:lpstr>
      <vt:lpstr>Данський лінгвістичний гурток Данський структуралізм Копенгагенська школа структурної лінгвістики ГЛосематика</vt:lpstr>
      <vt:lpstr>PowerPoint Presentation</vt:lpstr>
      <vt:lpstr>Теоретичні джерела</vt:lpstr>
      <vt:lpstr>«Лінгвістичні праці»</vt:lpstr>
      <vt:lpstr>Луї Єльмслев</vt:lpstr>
      <vt:lpstr>Загальна теорія мови</vt:lpstr>
      <vt:lpstr>PowerPoint Presentation</vt:lpstr>
      <vt:lpstr>PowerPoint Presentation</vt:lpstr>
      <vt:lpstr>Нові Терміни</vt:lpstr>
      <vt:lpstr>Об'єкт Глосематики</vt:lpstr>
      <vt:lpstr>PowerPoint Presentation</vt:lpstr>
      <vt:lpstr>Новий лінгвістичний метод - метод опису </vt:lpstr>
      <vt:lpstr>PowerPoint Presentation</vt:lpstr>
      <vt:lpstr>Лінгвістична термінологія Єльмслева </vt:lpstr>
      <vt:lpstr>PowerPoint Presentation</vt:lpstr>
      <vt:lpstr>ПРИКЛАД АНАЛІЗУ</vt:lpstr>
      <vt:lpstr>Зіллються руки в братнім колі, щоб кожна рука несла до перемоги прапор волі.</vt:lpstr>
      <vt:lpstr>Зіллються руки в братнім колі, щоб кожна рука несла до перемоги прапор волі.</vt:lpstr>
      <vt:lpstr>Аналіз залежностей на рівні складних синтаксичних структур </vt:lpstr>
      <vt:lpstr>PowerPoint Presentation</vt:lpstr>
      <vt:lpstr>PowerPoint Presentation</vt:lpstr>
      <vt:lpstr>Критика теорії</vt:lpstr>
      <vt:lpstr>НЕДОЛІКИ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Копенгагенський лінгвістичний гурток </dc:title>
  <dc:creator>and.olenka@gmail.com</dc:creator>
  <cp:lastModifiedBy>and.olenka@gmail.com</cp:lastModifiedBy>
  <cp:revision>5</cp:revision>
  <dcterms:created xsi:type="dcterms:W3CDTF">2023-09-05T19:23:11Z</dcterms:created>
  <dcterms:modified xsi:type="dcterms:W3CDTF">2023-09-28T11:27:01Z</dcterms:modified>
</cp:coreProperties>
</file>