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11"/>
    <p:restoredTop sz="96029"/>
  </p:normalViewPr>
  <p:slideViewPr>
    <p:cSldViewPr snapToGrid="0">
      <p:cViewPr varScale="1">
        <p:scale>
          <a:sx n="62" d="100"/>
          <a:sy n="62" d="100"/>
        </p:scale>
        <p:origin x="224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1D75-FD0D-1B32-D788-C9CC2A0EE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Тета-Теорія та теорія валентності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96F73-1B03-A147-170B-C08D963A3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A"/>
          </a:p>
        </p:txBody>
      </p:sp>
    </p:spTree>
    <p:extLst>
      <p:ext uri="{BB962C8B-B14F-4D97-AF65-F5344CB8AC3E}">
        <p14:creationId xmlns:p14="http://schemas.microsoft.com/office/powerpoint/2010/main" val="3952843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86941-0668-FA68-5589-DD6CE1AB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 рівні валентності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321D2-DC66-039D-F4E4-C5D99A4C8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Логічна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валентність – відображає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факт, що ситуація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дійсності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формулюється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структура висловлення, тобто як предикати з певною кількістю місць, які заповнюються відповідними аргументами.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 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семантичною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валентністю розуміється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факт, що "слова (в якості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носіїв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валентності) потребують певних контекстних партнерів з певними семантичними ознаками і виключають інших контекстних партнерів з іншими семантичними ознаками. </a:t>
            </a:r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интаксична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валентність розглядає обов’язкове або факультативне заповнення відкритих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позиціи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̆, які визначаються кількісно і якісно носіями валентності</a:t>
            </a:r>
            <a:r>
              <a:rPr lang="en-UA" dirty="0">
                <a:effectLst/>
              </a:rPr>
              <a:t>  </a:t>
            </a:r>
            <a:endParaRPr lang="uk-UA" dirty="0">
              <a:effectLst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162612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B801-0C84-8C37-9947-30BB9335D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М.В. Мірченко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E7215-4F1A-6B99-51EC-6CD861BF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алентність дієслова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пов’язана з його первинною синтаксичною функцією бути домінуючим словом, тобто предикатом.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Дієслово-предикат визначає склад речення, від нього залежить, які валентні партнери його будуть супроводжати.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основі дієслова і валентно пов’язаних із ним одиниць формуються різні типи семантико-синтаксичної структури речень.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Синтаксична структура речення визначається в основному граматичними властивостями слів, які до нього входять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489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73A28-E469-EDCD-8146-52686183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Ґ. Гельбіг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Й. Буша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9C82-190C-BA36-D046-5D2A0B820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синтаксичному підході до валентності необхідно розрізняти облігаторні та факультативні актанти, а також "вільні поширювачі" висловлювання.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розрізнення актантів та "вільних поширювачів" використовують низку критеріїв: прийоми елімінації та субституції, розширення елемента в реченні, зміна порядку слів, виділення елемента з речення та інші</a:t>
            </a:r>
            <a:r>
              <a:rPr lang="en-UA" sz="2000" dirty="0">
                <a:effectLst/>
              </a:rPr>
              <a:t> 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232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C7B2-073D-945C-8C9F-F8BAF85FF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 елемента в окреме речення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45817-0DC8-06FF-E82B-26206798D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worked in London – He worked while he was in London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put the book on the table - * He put the book when he was on the table. 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394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46FF-CB24-3806-7F98-336DD218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здатніст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елімінації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обов’язкові та факультативні актанти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5A72B-4BA9-2702-4724-8E540BCF3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legt das Buch auf den Tisch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→ </a:t>
            </a:r>
            <a:r>
              <a:rPr lang="en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*Er legt das Buch</a:t>
            </a:r>
            <a:r>
              <a:rPr lang="en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steigt in die Straßenbahn ein </a:t>
            </a:r>
            <a:r>
              <a:rPr lang="en-UA" sz="2400" dirty="0">
                <a:effectLst/>
                <a:latin typeface="Times New Roman" panose="02020603050405020304" pitchFamily="18" charset="0"/>
                <a:ea typeface="TimesNewRoman,Italic"/>
                <a:cs typeface="Times New Roman" panose="02020603050405020304" pitchFamily="18" charset="0"/>
              </a:rPr>
              <a:t>→ </a:t>
            </a:r>
            <a:r>
              <a:rPr lang="en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 steigt ein</a:t>
            </a:r>
            <a:r>
              <a:rPr lang="en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48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2BC6-301E-93B7-F480-C3DCF0F23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Актанти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дієслова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47CAE-E717-8A97-7D3D-5D27784B5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підмет,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іменн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частин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складеного присудка,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додатки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деякі обставини,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підрядні речення,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інфінітиви тощо. </a:t>
            </a:r>
            <a:endParaRPr lang="en-UA" sz="2000" dirty="0"/>
          </a:p>
        </p:txBody>
      </p:sp>
    </p:spTree>
    <p:extLst>
      <p:ext uri="{BB962C8B-B14F-4D97-AF65-F5344CB8AC3E}">
        <p14:creationId xmlns:p14="http://schemas.microsoft.com/office/powerpoint/2010/main" val="73598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1ACE-300D-B4B6-5CF2-7735F5B5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Ґ. Гельбіг, Й. Буша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1D5A-42ED-A108-0667-A51A0508E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Моделі без актантів </a:t>
            </a:r>
            <a: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 blitzt).</a:t>
            </a:r>
            <a:b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Моделі з одним актантом </a:t>
            </a:r>
            <a: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(Mich friert).</a:t>
            </a:r>
            <a:b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Моделі з двома актантами </a:t>
            </a:r>
            <a: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(Die Mutter kauft Milch ein).</a:t>
            </a:r>
            <a:b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Моделі з трьома актантами </a:t>
            </a:r>
            <a: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(Der Lehrer dankt dem Schüler für die Hilfe)</a:t>
            </a:r>
            <a:b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Моделі з чотирма актантами </a:t>
            </a:r>
            <a:r>
              <a:rPr lang="en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(Der Schriftsteller übersetzt das Buch aus dem Englischen in das Deutsche) 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A" dirty="0"/>
          </a:p>
          <a:p>
            <a:r>
              <a:rPr lang="en-UA" dirty="0"/>
              <a:t>Die Suppe kocht :: Die Mutter kocht die Suppe </a:t>
            </a:r>
          </a:p>
        </p:txBody>
      </p:sp>
    </p:spTree>
    <p:extLst>
      <p:ext uri="{BB962C8B-B14F-4D97-AF65-F5344CB8AC3E}">
        <p14:creationId xmlns:p14="http://schemas.microsoft.com/office/powerpoint/2010/main" val="411689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389C-6413-9CFF-8567-594A1F4F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Тета-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теорія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Theta-Theory)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40020-F066-A7C2-0180-B4709344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належить до тематичних (=семантичних) відношень між дієсловом (або іншим предикатом) і його аргументами (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актантами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інакше кажучи, до валентностей</a:t>
            </a:r>
            <a:r>
              <a:rPr lang="uk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Філлмор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for Case, 1968)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Грубер,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GB" sz="2400" b="0" i="0" u="none" strike="noStrike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Sag, T. </a:t>
            </a:r>
            <a:r>
              <a:rPr lang="en-GB" sz="2400" b="0" i="0" u="none" strike="noStrike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Wasow</a:t>
            </a:r>
            <a:r>
              <a:rPr lang="en-GB" sz="2400" b="0" i="0" u="none" strike="noStrike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(2011)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1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C060-BB40-872F-533C-D5CAC165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предикати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4116-475A-2BDD-BE83-10A36E8CF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одномісні (гуляти);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двомісні (з'їсти);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тримісні (подарувати);</a:t>
            </a:r>
            <a:endParaRPr lang="en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18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нульмісні</a:t>
            </a:r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(світати).</a:t>
            </a:r>
            <a:endParaRPr lang="en-UA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3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8C16-0743-609E-0880-E676FF382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продати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A6BF3-C2B1-BEAD-5F33-8A90CFEFB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хто,</a:t>
            </a:r>
          </a:p>
          <a:p>
            <a:r>
              <a:rPr lang="uk-UA" sz="200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кому, </a:t>
            </a:r>
          </a:p>
          <a:p>
            <a:r>
              <a:rPr lang="uk-UA" sz="2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(3) що </a:t>
            </a:r>
          </a:p>
          <a:p>
            <a:r>
              <a:rPr lang="uk-UA" sz="20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 за скільки продає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32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FD47-FFD9-048C-FC0E-0F0FC4C1B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E3F9-F4ED-370B-182B-FBD1EAC6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валентності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Тета-теорія (основні представники)</a:t>
            </a: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Предикати і аргументи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Тета-критерій</a:t>
            </a:r>
          </a:p>
          <a:p>
            <a:endParaRPr lang="en-US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1819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81F6-F7D3-F6A8-70C1-A900FCE5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>
                <a:solidFill>
                  <a:srgbClr val="202124"/>
                </a:solidFill>
                <a:effectLst/>
                <a:latin typeface="Times New Roman" panose="02020603050405020304" pitchFamily="18" charset="0"/>
              </a:rPr>
              <a:t>Відряджати</a:t>
            </a:r>
            <a:r>
              <a:rPr lang="en-UA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6B38E-C712-51D2-2C5D-B518A3052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(1) хто,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(2) кого,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(3) куди,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(4) навіщо,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(5) наскільки або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(5) з якого числа (6) по яке число, 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(7) за власний рахунок або за рахунок сторони, що відправляє або приймає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1061738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4E55B-F0EB-F0A0-3BEB-DA6BAD9C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587661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Тематичні ролі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BD0D4-2519-A6C2-4062-8FBB6101D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86270"/>
            <a:ext cx="7729728" cy="3953757"/>
          </a:xfrm>
        </p:spPr>
        <p:txBody>
          <a:bodyPr>
            <a:noAutofit/>
          </a:bodyPr>
          <a:lstStyle/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Agent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агенс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- той, хто усвідомлено вчиняє якусь дію: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Дмитро вдарив Олю</a:t>
            </a: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(тема/</a:t>
            </a:r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пацієнс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1 — елемент, який зазнає якоїсь дії або зміни свого стану (наприклад, з'являється, зникає, переміщається у просторі):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Вася купив квіти</a:t>
            </a:r>
            <a:r>
              <a:rPr lang="en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Experiencer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експерієнцер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— той, хто відчуває якийсь емоційний або ментальний стан: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Маша злякалася собаки</a:t>
            </a:r>
            <a:r>
              <a:rPr lang="en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(мета) — елемент, до якого вчиняється дія: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 поїхав до Парижа</a:t>
            </a: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(джерело) — елемент, що є вихідним пунктом руху або джерелом отримання чогось: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Юра повернувся з Парижа</a:t>
            </a:r>
            <a:r>
              <a:rPr lang="en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solidFill>
                <a:srgbClr val="20212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Location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(місце) — розташування: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Андрій живе на горищі</a:t>
            </a:r>
            <a:r>
              <a:rPr lang="en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Benefactive</a:t>
            </a:r>
            <a:r>
              <a:rPr lang="uk-UA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(бенефіціант) - той, хто отримує якусь вигоду від дії: </a:t>
            </a:r>
            <a:r>
              <a:rPr lang="uk-UA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Іра купила Олені кофтинку</a:t>
            </a:r>
            <a:r>
              <a:rPr lang="en-UA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36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ADFE4-2349-7A16-4585-57B82227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Тета-Сітка (</a:t>
            </a:r>
            <a:r>
              <a:rPr lang="uk-UA" sz="200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theta-grid</a:t>
            </a:r>
            <a:r>
              <a:rPr lang="uk-UA" sz="2000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8BA0E-C5C4-0A74-AE24-F5A86EBD1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2400" i="1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Джек</a:t>
            </a:r>
            <a:r>
              <a:rPr lang="uk-UA" sz="2400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подарував </a:t>
            </a:r>
            <a:r>
              <a:rPr lang="uk-UA" sz="2400" i="1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Саллі</a:t>
            </a:r>
            <a:r>
              <a:rPr lang="uk-UA" sz="2400" i="1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квіти</a:t>
            </a:r>
          </a:p>
          <a:p>
            <a:pPr algn="ctr"/>
            <a:r>
              <a:rPr lang="en-US" sz="2400" i="1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Jack gave flowers to Sally</a:t>
            </a:r>
            <a:endParaRPr lang="uk-UA" sz="2400" i="1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en-US" sz="2400" i="1" dirty="0">
              <a:solidFill>
                <a:srgbClr val="202124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17F9B1-3673-E454-A00B-37BB75FF2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112" y="3889314"/>
            <a:ext cx="7013660" cy="1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76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B5C3C-858B-2B6B-C42F-1A521E04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Тета-критерій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4DAE1-AC5C-EA83-D967-8A8DD332C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*Іван гуляє торт</a:t>
            </a:r>
            <a:r>
              <a:rPr lang="en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*Іван нагодував коня корову</a:t>
            </a:r>
            <a:r>
              <a:rPr lang="en-UA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Спонсори подарували автомобіль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Кожному аргументу надається одна і лише одна тета- роль (тобто один аргумент не може отримати дві ролі одночасн</a:t>
            </a:r>
            <a:r>
              <a:rPr lang="uk-UA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о)</a:t>
            </a:r>
          </a:p>
          <a:p>
            <a:r>
              <a:rPr lang="uk-UA" sz="180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Кожна тета-роль надається одному і лише одному аргументу (тобто два аргументи не можуть отримати одну і ту ж тета-роль)</a:t>
            </a:r>
            <a:r>
              <a:rPr lang="en-UA" dirty="0">
                <a:effectLst/>
              </a:rPr>
              <a:t> 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59804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DAFD-A3CE-0DB1-B002-3F3BB5CE1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ВАЛЕНТНОСТІ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6ED73-1B7A-6606-656F-CD7A60F76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Л. </a:t>
            </a:r>
            <a:r>
              <a:rPr lang="uk-UA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Теньєр</a:t>
            </a:r>
            <a:r>
              <a:rPr lang="en-UA" sz="2400" b="1" dirty="0">
                <a:effectLst/>
              </a:rPr>
              <a:t> </a:t>
            </a:r>
            <a:endParaRPr lang="uk-UA" sz="2400" b="1" dirty="0">
              <a:effectLst/>
            </a:endParaRPr>
          </a:p>
          <a:p>
            <a:pPr marL="0" indent="0">
              <a:buNone/>
            </a:pPr>
            <a:endParaRPr lang="uk-UA" sz="2400" b="1" i="0" u="none" strike="noStrike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валентність</a:t>
            </a:r>
            <a:r>
              <a:rPr lang="uk-UA" sz="20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це </a:t>
            </a:r>
            <a:r>
              <a:rPr lang="uk-UA" sz="2000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дієслова сполучатися з певною кількістю </a:t>
            </a:r>
            <a:r>
              <a:rPr lang="uk-UA" sz="2000" b="0" i="0" u="none" strike="noStrike" dirty="0" err="1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актантів</a:t>
            </a:r>
            <a:r>
              <a:rPr lang="uk-UA" sz="2000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діючих членів – та </a:t>
            </a:r>
            <a:r>
              <a:rPr lang="uk-UA" sz="2000" b="0" i="0" u="none" strike="noStrike" dirty="0" err="1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сирконстантів</a:t>
            </a:r>
            <a:r>
              <a:rPr lang="uk-UA" sz="2000" b="0" i="0" u="none" strike="noStrike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обставинних членів речення – при побудові висловлювання</a:t>
            </a:r>
            <a:r>
              <a:rPr lang="uk-UA" sz="2000" b="0" i="0" u="none" strike="noStrike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здатність дієслова відкривати в реченні "вакантні", здатні до заміщення іншими класами слів, місця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34E3-1769-0299-78AD-B96C881CE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учасникА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ситуаціі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B2EAF-F48D-FFBC-B5B7-8A7E7598B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actant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("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першии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актант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"), </a:t>
            </a:r>
          </a:p>
          <a:p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sekond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actant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("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другии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актант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"), </a:t>
            </a:r>
          </a:p>
          <a:p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tiers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actant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("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третіи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актант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")</a:t>
            </a:r>
            <a:r>
              <a:rPr lang="en-UA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9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F389F-C80A-A7C8-0EC6-D6351DC6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330B1-6FC4-881A-DCC2-A7A9577C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pPr>
              <a:lnSpc>
                <a:spcPct val="150000"/>
              </a:lnSpc>
            </a:pPr>
            <a:r>
              <a:rPr lang="uk-UA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авалентні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(безособові), 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одновалентні (перехідні), 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двовалентні (перехідні) 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тривалентні дієслова, </a:t>
            </a:r>
            <a:endParaRPr lang="en-UA" sz="2000" dirty="0"/>
          </a:p>
        </p:txBody>
      </p:sp>
    </p:spTree>
    <p:extLst>
      <p:ext uri="{BB962C8B-B14F-4D97-AF65-F5344CB8AC3E}">
        <p14:creationId xmlns:p14="http://schemas.microsoft.com/office/powerpoint/2010/main" val="62401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D2F7-562B-33F1-87D2-6BAE95BC5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C056-CDC6-2139-D99F-892D0C843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Х. Брінкман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дієслово визначає стільки позицій в реченні, які повинні або можуть бути зайняті. Він включає в поняття валентності лише актанти, але не обставинні слова. </a:t>
            </a:r>
          </a:p>
          <a:p>
            <a:pPr>
              <a:lnSpc>
                <a:spcPct val="150000"/>
              </a:lnSpc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І. Ербен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 валентності дієслова залежить характер і число слів, які доповнюються і з’являються в позиції до і після дієслова, формуючи схему речення. 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Кацнельсон</a:t>
            </a:r>
            <a:r>
              <a:rPr lang="en-UA" dirty="0">
                <a:effectLst/>
              </a:rPr>
              <a:t> </a:t>
            </a:r>
            <a:r>
              <a:rPr lang="uk-UA" dirty="0">
                <a:effectLst/>
              </a:rPr>
              <a:t>–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здатність слова певним чином реалізуватися в реченні і вступати у визначені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комбінаціі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 з іншими словами</a:t>
            </a:r>
            <a:r>
              <a:rPr lang="en-UA" dirty="0">
                <a:effectLst/>
              </a:rPr>
              <a:t> </a:t>
            </a:r>
            <a:endParaRPr lang="en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87906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00276-F1AC-F5AD-3FF3-64C3E5B11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80437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С.Д. Кацнельсон</a:t>
            </a:r>
            <a:endParaRPr lang="en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F3F4-AF26-C299-A793-B36F2572F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90057"/>
            <a:ext cx="7729728" cy="3649971"/>
          </a:xfrm>
        </p:spPr>
        <p:txBody>
          <a:bodyPr/>
          <a:lstStyle/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подає класифікацію дієслова не лише з урахуванням числа, але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виду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актантів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розрізняючи кілька типів валентності: </a:t>
            </a:r>
          </a:p>
          <a:p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загальнии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тип валентності, в якому виділяється активна валентність (здатність слова приєднувати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залежнии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елемент); </a:t>
            </a: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пасивна валентність (здатність приєднуватися до панівного компоненту сполучення)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починає розробляти ідею про те, що валентними характеристиками володіють багато частин мови, а не лише дієслово</a:t>
            </a:r>
            <a:r>
              <a:rPr lang="en-UA" dirty="0">
                <a:effectLst/>
              </a:rPr>
              <a:t> </a:t>
            </a:r>
            <a:endParaRPr lang="uk-UA" dirty="0">
              <a:effectLst/>
            </a:endParaRPr>
          </a:p>
          <a:p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містова валентність вимірюється кількістю місць, що відкриває предикат, тобто дієслово, а формальна валентність зумовлена елементами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синтаксичноі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морфологіі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̈ у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конкретніи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мові.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275600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95F1-95DC-DDD7-176D-640394BA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 Г.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Адмоні</a:t>
            </a:r>
            <a:r>
              <a:rPr lang="en-UA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9F3CE-01B7-3D89-8497-2A8D625D6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Н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азиває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валентність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"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потенційною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сполучуваністю" і вважає, що вона "властива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кожніи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̆ частині мови»</a:t>
            </a:r>
            <a:endParaRPr lang="uk-UA" dirty="0">
              <a:effectLst/>
            </a:endParaRPr>
          </a:p>
          <a:p>
            <a:pPr algn="just">
              <a:lnSpc>
                <a:spcPct val="150000"/>
              </a:lnSpc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Учений розрізняє обов’язкову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необов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язкову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A" dirty="0">
                <a:effectLst/>
              </a:rPr>
              <a:t> </a:t>
            </a:r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799826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EB21-06BC-0C42-E435-16CD4289A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13D7B-380B-330A-8E7F-51FE796CF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Р. Вихованець: 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типи семантико-синтаксичної структури речення визнача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ють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саме валентність предиката, оскільки відбива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ють</a:t>
            </a: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його семантично зумовлену сполучуваність з іншими непредикатними компонентами. </a:t>
            </a:r>
          </a:p>
          <a:p>
            <a:pPr>
              <a:lnSpc>
                <a:spcPct val="150000"/>
              </a:lnSpc>
            </a:pPr>
            <a:r>
              <a:rPr lang="en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О. Селіванова узагальнює, що під "валентністю" варто розуміти "потенціал семантико-синтаксичної сполучуваності лексичних одиниць, що є виявом системно-мовної синтагматики", відносячи цей термін і до семантики, і до синтаксису. </a:t>
            </a:r>
          </a:p>
          <a:p>
            <a:endParaRPr lang="en-UA" dirty="0"/>
          </a:p>
        </p:txBody>
      </p:sp>
    </p:spTree>
    <p:extLst>
      <p:ext uri="{BB962C8B-B14F-4D97-AF65-F5344CB8AC3E}">
        <p14:creationId xmlns:p14="http://schemas.microsoft.com/office/powerpoint/2010/main" val="361088610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1635</TotalTime>
  <Words>1152</Words>
  <Application>Microsoft Macintosh PowerPoint</Application>
  <PresentationFormat>Widescreen</PresentationFormat>
  <Paragraphs>118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Corbel</vt:lpstr>
      <vt:lpstr>Gill Sans MT</vt:lpstr>
      <vt:lpstr>Times New Roman</vt:lpstr>
      <vt:lpstr>Parcel</vt:lpstr>
      <vt:lpstr>Тета-Теорія та теорія валентності</vt:lpstr>
      <vt:lpstr>План</vt:lpstr>
      <vt:lpstr>ТЕОРІЯ ВАЛЕНТНОСТІ</vt:lpstr>
      <vt:lpstr>три учасникА ситуації </vt:lpstr>
      <vt:lpstr>ДІЄСЛОВА</vt:lpstr>
      <vt:lpstr>PowerPoint Presentation</vt:lpstr>
      <vt:lpstr>С.Д. Кацнельсон</vt:lpstr>
      <vt:lpstr>В. Г. Адмоні </vt:lpstr>
      <vt:lpstr>PowerPoint Presentation</vt:lpstr>
      <vt:lpstr>три рівні валентності </vt:lpstr>
      <vt:lpstr>М.В. Мірченко </vt:lpstr>
      <vt:lpstr>Ґ. Гельбіг, Й. Буша </vt:lpstr>
      <vt:lpstr>розширення елемента в окреме речення </vt:lpstr>
      <vt:lpstr>здатність до елімінації - обов’язкові та факультативні актанти </vt:lpstr>
      <vt:lpstr>Актанти дієслова</vt:lpstr>
      <vt:lpstr>Ґ. Гельбіг, Й. Буша </vt:lpstr>
      <vt:lpstr>Тета-теорія (Theta-Theory) </vt:lpstr>
      <vt:lpstr>предикати </vt:lpstr>
      <vt:lpstr>продати </vt:lpstr>
      <vt:lpstr>Відряджати </vt:lpstr>
      <vt:lpstr>Тематичні ролі</vt:lpstr>
      <vt:lpstr>Тета-Сітка (theta-grid)</vt:lpstr>
      <vt:lpstr>Тета-критерій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Тета-Теорія</dc:title>
  <dc:creator>and.olenka@gmail.com</dc:creator>
  <cp:lastModifiedBy>and.olenka@gmail.com</cp:lastModifiedBy>
  <cp:revision>23</cp:revision>
  <dcterms:created xsi:type="dcterms:W3CDTF">2023-10-23T08:52:27Z</dcterms:created>
  <dcterms:modified xsi:type="dcterms:W3CDTF">2023-11-29T10:07:35Z</dcterms:modified>
</cp:coreProperties>
</file>