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4" r:id="rId19"/>
    <p:sldId id="272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3"/>
    <p:restoredTop sz="96029"/>
  </p:normalViewPr>
  <p:slideViewPr>
    <p:cSldViewPr snapToGrid="0">
      <p:cViewPr varScale="1">
        <p:scale>
          <a:sx n="116" d="100"/>
          <a:sy n="116" d="100"/>
        </p:scale>
        <p:origin x="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9/4/23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9/4/23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9/4/23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8E9AC-54F9-AD1C-2E3A-FB2CED65D5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Структурна лінгвістика. Вступ. 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76638-280C-03FD-B8A4-6688E7EBB5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16983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A81D-E218-24D0-B4C9-A4E8ECAA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основні функціонально-структурні компоненти мови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89288-C1B0-D53C-A079-1AB62F3BC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фонетика (звуковий склад), </a:t>
            </a:r>
          </a:p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лексика (сукупність слів) 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граматика (набір правил та засобів для їх реалізації).</a:t>
            </a:r>
            <a:endParaRPr lang="en-UA" sz="2400" dirty="0"/>
          </a:p>
        </p:txBody>
      </p:sp>
    </p:spTree>
    <p:extLst>
      <p:ext uri="{BB962C8B-B14F-4D97-AF65-F5344CB8AC3E}">
        <p14:creationId xmlns:p14="http://schemas.microsoft.com/office/powerpoint/2010/main" val="791072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457FD-E7E5-D79E-3189-2FA6BDA42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826786"/>
          </a:xfrm>
        </p:spPr>
        <p:txBody>
          <a:bodyPr/>
          <a:lstStyle/>
          <a:p>
            <a:r>
              <a:rPr lang="uk-UA" dirty="0"/>
              <a:t>Рівні вираження ЗМІСТУ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67F28-7275-834D-8CB4-BFA3EAB2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071396"/>
            <a:ext cx="7729728" cy="3668631"/>
          </a:xfrm>
        </p:spPr>
        <p:txBody>
          <a:bodyPr>
            <a:normAutofit fontScale="92500"/>
          </a:bodyPr>
          <a:lstStyle/>
          <a:p>
            <a:pPr indent="247650"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онемний. </a:t>
            </a:r>
          </a:p>
          <a:p>
            <a:pPr indent="247650"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Морфемний. </a:t>
            </a:r>
          </a:p>
          <a:p>
            <a:pPr indent="247650" algn="just"/>
            <a:r>
              <a:rPr lang="uk-UA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Рівень слова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передає вже конкретні елементи змісту, але саме по собі слово, якщо воно не оформлене як речення, змісту ще не виражає.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47650" algn="just">
              <a:spcBef>
                <a:spcPts val="525"/>
              </a:spcBef>
            </a:pPr>
            <a:r>
              <a:rPr lang="uk-UA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Рівень словосполучення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уточнює значення окремих слів як виражальних засобів, готує їх до вираження конкретного змісту, моделює зв’язки між явищами.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47650" algn="just">
              <a:spcBef>
                <a:spcPts val="150"/>
              </a:spcBef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Зміст виражається </a:t>
            </a:r>
            <a:r>
              <a:rPr lang="uk-UA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реченням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але, як правило, одного речення буває недостатньо для вираження певної інформації. Тоді речення входить у </a:t>
            </a:r>
            <a:r>
              <a:rPr lang="uk-UA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текст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як його складова частина, пов’язуючись певним чином з іншими реченнями.</a:t>
            </a:r>
          </a:p>
          <a:p>
            <a:pPr indent="247650" algn="just">
              <a:spcBef>
                <a:spcPts val="150"/>
              </a:spcBef>
            </a:pP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50"/>
              </a:spcBef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фонема — морфема — слово — словосполучення — речення — текст</a:t>
            </a:r>
            <a:endParaRPr lang="en-UA" b="1" dirty="0"/>
          </a:p>
        </p:txBody>
      </p:sp>
    </p:spTree>
    <p:extLst>
      <p:ext uri="{BB962C8B-B14F-4D97-AF65-F5344CB8AC3E}">
        <p14:creationId xmlns:p14="http://schemas.microsoft.com/office/powerpoint/2010/main" val="2576744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C416A-CF20-BEF6-FAA0-6A2728AB4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проміжні рівні</a:t>
            </a:r>
            <a:endParaRPr lang="en-UA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341AC-1DCA-3210-831F-30D781190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Морфонологічний 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рівень</a:t>
            </a:r>
          </a:p>
          <a:p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Словотвірний 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рівень</a:t>
            </a: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Фразеологічний 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рівень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04435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B0F0A-820B-2F17-045B-1E32ACAC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ЗВ’ЯЗОК МІЖ ЕЛЕМЕНТАМИ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E66F9-712E-F51C-5D9F-54002FAFB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95332"/>
            <a:ext cx="7729728" cy="3444696"/>
          </a:xfrm>
        </p:spPr>
        <p:txBody>
          <a:bodyPr>
            <a:normAutofit/>
          </a:bodyPr>
          <a:lstStyle/>
          <a:p>
            <a:pPr indent="247650" algn="just">
              <a:spcBef>
                <a:spcPts val="75"/>
              </a:spcBef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Парадигматичні відносини поєднують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мовні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одиниці в групи, розряди, категорії (мають свою парадигму).</a:t>
            </a:r>
            <a:endParaRPr lang="en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47650" algn="just">
              <a:spcBef>
                <a:spcPts val="75"/>
              </a:spcBef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Синтагматичні відносини поєднують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мовні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одиниці в одночасній лінійній послідовності (синтагми).</a:t>
            </a:r>
            <a:endParaRPr lang="en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47650" algn="just">
              <a:spcBef>
                <a:spcPts val="150"/>
              </a:spcBef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Асоціативні відносини виникають на основі співпадіння у часі різних предметів та явищ дійсності (метафори, метонімії, епітети та художні порівняння).</a:t>
            </a:r>
            <a:endParaRPr lang="en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47650" algn="just">
              <a:spcBef>
                <a:spcPts val="75"/>
              </a:spcBef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Ієрархічні відносини — це відносини між неоднорідними елементами, тобто їхнє підпорядкування один одному.</a:t>
            </a:r>
            <a:endParaRPr lang="en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47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6F65D-5ACB-1109-DA74-7A2A5EB3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В.М.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Солнцев</a:t>
            </a:r>
            <a:endParaRPr lang="en-UA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954B8-2C89-D328-F20D-D2A8C7097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мови - це свого роду "комора", де складені (не в прямому сенсі, звичайно) </a:t>
            </a:r>
            <a:r>
              <a:rPr lang="en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</a:t>
            </a:r>
            <a:r>
              <a:rPr lang="en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і елементи (або одиниці)"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своїм складом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системи бувають однорідні (гомогенні) й неоднорідні (гетерогенні).</a:t>
            </a:r>
          </a:p>
          <a:p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кількістю елементів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системи бувають закриті (з точно визначеною кількістю елементів) і відкриті (з довільною кількістю елементів). 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43144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2A91-DA46-9B8B-A44B-ACE54E802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Структурна лінгвістика – історичні віхи</a:t>
            </a:r>
            <a:br>
              <a:rPr lang="en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4537E-46C0-3CBF-64B2-5BFE0CF2F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DF24F-1EFD-75FD-5AD3-A5276FEA2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464" y="964692"/>
            <a:ext cx="7772400" cy="51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84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5202-8C6D-F4BB-B9A9-1F3F56B8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714818"/>
          </a:xfrm>
        </p:spPr>
        <p:txBody>
          <a:bodyPr>
            <a:normAutofit fontScale="90000"/>
          </a:bodyPr>
          <a:lstStyle/>
          <a:p>
            <a:r>
              <a:rPr lang="uk-UA" dirty="0"/>
              <a:t>СПІЛЬНІ РИСИ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3EE08-80E7-4E3C-FD05-427258E21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47462"/>
            <a:ext cx="7729728" cy="3892566"/>
          </a:xfrm>
        </p:spPr>
        <p:txBody>
          <a:bodyPr>
            <a:noAutofit/>
          </a:bodyPr>
          <a:lstStyle/>
          <a:p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Представники усіх напрямів структуралізму вважають, що основним завданням лінгвістики є синхронне вивчення мовотворень. </a:t>
            </a:r>
          </a:p>
          <a:p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Усі структуральні школи виступили проти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молодограматизму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Для усіх шкіл властива формалізація лінгвістичного аналізу.</a:t>
            </a:r>
          </a:p>
          <a:p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Мовознавці усіх структуральних шкіл визнавали єдиним об'єктом лінгвістики структуру різних рівнів мовотворення. </a:t>
            </a:r>
          </a:p>
          <a:p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Майже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всі, за винятком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Празькоі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̈ школи, розгалуження структуралізму розглядають структуру як елемент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іманентноі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̈ системи, тобто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такоі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̈ системи, що існує сама в собі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̆ для себе.</a:t>
            </a:r>
            <a:r>
              <a:rPr lang="en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63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D0EEA-9F93-CACB-90EA-9E66920F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864108"/>
          </a:xfrm>
        </p:spPr>
        <p:txBody>
          <a:bodyPr>
            <a:norm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структурного аналізу</a:t>
            </a:r>
            <a:r>
              <a:rPr lang="en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D0D9E-EF0E-1FA4-4778-ACDFEDB62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78090"/>
            <a:ext cx="7729728" cy="3761938"/>
          </a:xfrm>
        </p:spPr>
        <p:txBody>
          <a:bodyPr/>
          <a:lstStyle/>
          <a:p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Віго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Брьондаль</a:t>
            </a:r>
            <a:r>
              <a:rPr lang="en-UA" dirty="0">
                <a:effectLst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«Структурна лінгвістика»</a:t>
            </a:r>
            <a:r>
              <a:rPr lang="en-UA" dirty="0">
                <a:effectLst/>
              </a:rPr>
              <a:t> </a:t>
            </a:r>
            <a:endParaRPr lang="uk-UA" dirty="0">
              <a:effectLst/>
            </a:endParaRPr>
          </a:p>
          <a:p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C8F0E8-3E77-1EA7-49AE-D88C28F63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01131"/>
            <a:ext cx="7772400" cy="338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58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A3F6-3D49-2E5D-58D0-C638F916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864108"/>
          </a:xfrm>
        </p:spPr>
        <p:txBody>
          <a:bodyPr>
            <a:normAutofit fontScale="90000"/>
          </a:bodyPr>
          <a:lstStyle/>
          <a:p>
            <a:r>
              <a:rPr lang="uk-UA" sz="1800" dirty="0">
                <a:effectLst/>
                <a:latin typeface="Times New Roman,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КОПЕНГАГЕНСЬКА ШКОЛА СТРУКТУРАЛІСТІВ. ГЛОССЕМАТИКА</a:t>
            </a:r>
            <a:r>
              <a:rPr lang="en-UA" dirty="0">
                <a:effectLst/>
              </a:rPr>
              <a:t> 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1FF93-667A-F307-6861-1FA072EC2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08718"/>
            <a:ext cx="7729728" cy="3784590"/>
          </a:xfrm>
        </p:spPr>
        <p:txBody>
          <a:bodyPr/>
          <a:lstStyle/>
          <a:p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Глоссематика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(від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glossa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(слово) +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sema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(знак)</a:t>
            </a:r>
            <a:r>
              <a:rPr lang="en-UA" dirty="0">
                <a:effectLst/>
              </a:rPr>
              <a:t> </a:t>
            </a:r>
            <a:endParaRPr lang="uk-UA" dirty="0">
              <a:effectLst/>
            </a:endParaRPr>
          </a:p>
          <a:p>
            <a:pPr marL="0" indent="0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Єльмслев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(1899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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1965 рр.) 	X.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Ульдалль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(1907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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1957 рр.)</a:t>
            </a:r>
            <a:r>
              <a:rPr lang="en-UA" dirty="0">
                <a:effectLst/>
              </a:rPr>
              <a:t> </a:t>
            </a:r>
            <a:endParaRPr lang="uk-UA" dirty="0">
              <a:effectLst/>
            </a:endParaRPr>
          </a:p>
          <a:p>
            <a:endParaRPr lang="uk-UA" dirty="0"/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Праці: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Ульдалль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(«Основи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глоссематики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»),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Єльмслева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(«Принципи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загальноі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̈ граматики», 1928, «Основи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лінгвістичноі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̈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теоріі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̈», 1943 і «Пролегомени до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теоріі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̈ мови», 1960).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4243607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D339F-F3C0-9A2C-8C54-BFE7C9D9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dirty="0">
                <a:effectLst/>
                <a:latin typeface="Times New Roman,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ДЕСКРИПТИВНА ШКОЛА. Американський структуралізм.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1C357-B87A-207C-D9EE-817CD6A45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Підґрунтя цього напряму було закладено дослідженнями відомого антрополога Ф.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Боаса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(1858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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1942) і мовознавця-поліглота Е.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Сепіра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(1884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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1939)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uk-UA" dirty="0">
              <a:latin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Блумфільд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(1887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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1949 рр.) – «Вступ до вивчення мови»</a:t>
            </a:r>
            <a:r>
              <a:rPr lang="en-UA" dirty="0">
                <a:effectLst/>
              </a:rPr>
              <a:t> </a:t>
            </a:r>
            <a:endParaRPr lang="uk-UA" dirty="0">
              <a:effectLst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«Мова», 1933 р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84937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518B9-A90B-E1BF-5696-C3FB3F18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План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190B5-BB7F-14A4-D7D4-E16996F94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 структурної лінгвістики.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і структура мови. 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Структурна лінгвістика – історичні віхи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А) ідеї Ф. де Соссюра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Б) Копенгагенська школа структуралістів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В) Американська школа структуралізму.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Г) Празька школа функціональної лінгвістики</a:t>
            </a:r>
          </a:p>
          <a:p>
            <a:pPr marL="0" indent="0">
              <a:buNone/>
            </a:pP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Лондонська школа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4241026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1471A-9299-A3FA-218C-548B95967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dirty="0">
                <a:effectLst/>
                <a:latin typeface="Times New Roman,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ПРАЗЬКА ФУНКЦІОНАЛЬНА ШКОЛА СТРУКТУРНОЇ ЛІНГВІСТИКИ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5F900-5621-FD78-1DA8-2E99DA092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Матезіус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(1884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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1945 рр.),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Гавранек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Скалічка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Травнічек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uk-UA" dirty="0">
              <a:latin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«Тези Празького лінгвістичного гуртка» (1929)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4133384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2B766-FD73-055D-D0A5-8C9E7870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sz="1800" dirty="0">
                <a:effectLst/>
                <a:latin typeface="Times New Roman,Bold" pitchFamily="2" charset="0"/>
                <a:ea typeface="Times New Roman" panose="02020603050405020304" pitchFamily="18" charset="0"/>
              </a:rPr>
              <a:t>ЛОНДОНСЬКА ШКОЛА 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A4AC3-85A8-A531-CA0B-0897A12BE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Дж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Р.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Фьорс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(1890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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1960 рр.)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Лондонськоі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̈ школи мовотворення 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</a:t>
            </a:r>
            <a:r>
              <a:rPr lang="uk-UA" sz="1800" dirty="0">
                <a:effectLst/>
                <a:latin typeface="Symbol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даність, а цілеспрямована діяльність. У зв’язку з цим, вона визначає завдання лінгвістики: досліджувати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мовотвірну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діяльність саме в цьому аспекті 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</a:t>
            </a:r>
            <a:r>
              <a:rPr lang="uk-UA" sz="1800" dirty="0">
                <a:effectLst/>
                <a:latin typeface="Symbol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аспекті цільового спрямування, хоч, 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їхню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думку, об’єкт науки про мовотворення не може вичерпуватися цим.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Мовотвірна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діяльність уключає в себе, окрім соціального аспекту,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семантичнии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̆ і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соціологічнии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̆.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27073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50A8C-A04A-C32C-9DA6-F1C792AF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Структу́рна лінгві́стика</a:t>
            </a:r>
            <a:r>
              <a:rPr lang="en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0A2BA-C52C-1A9D-F890-51D2FC9C3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мовознавча дисципліна, об'єктом якої є 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мова</a:t>
            </a:r>
            <a:r>
              <a:rPr lang="en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предметом — формальна будова і організація мови загалом, а також формальна будова її твірних елементів (у плані вираження та в плані змісту). </a:t>
            </a:r>
            <a:endParaRPr lang="en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406364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9DFE6-1891-2F66-4B26-001146DD9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О.О. Потебня</a:t>
            </a:r>
            <a:endParaRPr lang="en-U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651FB6-6DD7-F0FE-A31B-9C7CC1659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337" y="2232281"/>
            <a:ext cx="2880780" cy="380781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005CAB-0F5C-2CC6-BD80-A87F91850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814" y="2451224"/>
            <a:ext cx="2581576" cy="3143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FEB419-4FC7-B543-F640-A410155E7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087" y="2501390"/>
            <a:ext cx="2880780" cy="35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1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2945-F6C4-876E-8A1F-FC9D1C2D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І.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Бодуен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де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Куртене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«Вибрані твори з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загального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мовознаства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en-UA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4443DA-45CD-5BC2-AD4F-42316BF1C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497" y="2377168"/>
            <a:ext cx="2788733" cy="38318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6A02F9-E19B-8BBF-7C63-1741CF24C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934" y="2280142"/>
            <a:ext cx="29464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6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D73AE-FA52-DB50-A066-87789FCA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Ф. де Соссюр «курс загальної лінгвістики»</a:t>
            </a:r>
            <a:endParaRPr lang="en-UA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9E1B9B-EF18-F9D4-8186-FEE28B66F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451813"/>
            <a:ext cx="2620782" cy="376120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370505-5628-04DA-032A-909D103FB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053" y="2359411"/>
            <a:ext cx="2603552" cy="394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1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95845-A8B7-2AEE-B8DC-7801934D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МОВА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6F1D3-DB6F-15C9-8484-9E09DDCAD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комунікативна семіотична система, що має свою структуру, яка твориться відношеннями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мовних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одиниць</a:t>
            </a:r>
            <a:endParaRPr lang="en-UA" sz="2400" dirty="0"/>
          </a:p>
        </p:txBody>
      </p:sp>
    </p:spTree>
    <p:extLst>
      <p:ext uri="{BB962C8B-B14F-4D97-AF65-F5344CB8AC3E}">
        <p14:creationId xmlns:p14="http://schemas.microsoft.com/office/powerpoint/2010/main" val="355905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B3CA8-62F9-3426-23D6-752C057A0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СИСтема</a:t>
            </a:r>
            <a:r>
              <a:rPr lang="uk-UA" dirty="0"/>
              <a:t> і структура мови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DA7D-C56F-ACC2-CB59-01AAB4455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мови — це будова мови в її ієрархічній співвідносності, за якою елементи нижчих рівнів закономірно використовуються для будови одиниць вищого рівня: на базі звуків утворюються частини мови, а з слів — речення. </a:t>
            </a:r>
          </a:p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мови — це інвентар її одиниць, що об’єднуються у категорії та яруси за типовими відношеннями. 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40105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933D-900B-5309-73E3-00D0F165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808124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Одиниці мови</a:t>
            </a:r>
            <a:endParaRPr lang="en-UA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26A18-47EE-142E-B921-57FAFB029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071396"/>
            <a:ext cx="7729728" cy="3668631"/>
          </a:xfrm>
        </p:spPr>
        <p:txBody>
          <a:bodyPr>
            <a:normAutofit lnSpcReduction="10000"/>
          </a:bodyPr>
          <a:lstStyle/>
          <a:p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її постійні одиниці, що відрізняються одна від одної призначенням, будовою, місцем у системі мови.</a:t>
            </a:r>
          </a:p>
          <a:p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Номінативні (слово), комунікативні (речення) та стройові (фонеми, морфеми) — одиниці мови розподіляються за категоріями і за ярусами, які називаються рівнями.</a:t>
            </a:r>
            <a:endParaRPr lang="uk-UA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Категорії мови — групи однорідних одиниць мови, що об’єднуються на основі спільної категоріальної ознаки (як правило, семантичного — категорії виду, часу, відмінка, роду, числа та ін.).</a:t>
            </a:r>
            <a:endParaRPr lang="en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Ярус (рівень) мови — це сукупність однотипних одиниць і категорій.</a:t>
            </a:r>
            <a:endParaRPr lang="en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A" sz="2000" dirty="0"/>
          </a:p>
        </p:txBody>
      </p:sp>
    </p:spTree>
    <p:extLst>
      <p:ext uri="{BB962C8B-B14F-4D97-AF65-F5344CB8AC3E}">
        <p14:creationId xmlns:p14="http://schemas.microsoft.com/office/powerpoint/2010/main" val="229890346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3563</TotalTime>
  <Words>900</Words>
  <Application>Microsoft Macintosh PowerPoint</Application>
  <PresentationFormat>Widescreen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Corbel</vt:lpstr>
      <vt:lpstr>Gill Sans MT</vt:lpstr>
      <vt:lpstr>Symbol</vt:lpstr>
      <vt:lpstr>Times New Roman</vt:lpstr>
      <vt:lpstr>Times New Roman,Bold</vt:lpstr>
      <vt:lpstr>Parcel</vt:lpstr>
      <vt:lpstr>Структурна лінгвістика. Вступ. </vt:lpstr>
      <vt:lpstr>План</vt:lpstr>
      <vt:lpstr>Структу́рна лінгві́стика </vt:lpstr>
      <vt:lpstr>О.О. Потебня</vt:lpstr>
      <vt:lpstr>І. Бодуен де Куртене «Вибрані твори з загального мовознаства»</vt:lpstr>
      <vt:lpstr>Ф. де Соссюр «курс загальної лінгвістики»</vt:lpstr>
      <vt:lpstr>МОВА</vt:lpstr>
      <vt:lpstr>СИСтема і структура мови</vt:lpstr>
      <vt:lpstr>Одиниці мови</vt:lpstr>
      <vt:lpstr>основні функціонально-структурні компоненти мови</vt:lpstr>
      <vt:lpstr>Рівні вираження ЗМІСТУ</vt:lpstr>
      <vt:lpstr>проміжні рівні</vt:lpstr>
      <vt:lpstr>ЗВ’ЯЗОК МІЖ ЕЛЕМЕНТАМИ</vt:lpstr>
      <vt:lpstr>В.М. Солнцев</vt:lpstr>
      <vt:lpstr>Структурна лінгвістика – історичні віхи </vt:lpstr>
      <vt:lpstr>СПІЛЬНІ РИСИ</vt:lpstr>
      <vt:lpstr>метод структурного аналізу </vt:lpstr>
      <vt:lpstr>КОПЕНГАГЕНСЬКА ШКОЛА СТРУКТУРАЛІСТІВ. ГЛОССЕМАТИКА </vt:lpstr>
      <vt:lpstr>ДЕСКРИПТИВНА ШКОЛА. Американський структуралізм.</vt:lpstr>
      <vt:lpstr>ПРАЗЬКА ФУНКЦІОНАЛЬНА ШКОЛА СТРУКТУРНОЇ ЛІНГВІСТИКИ</vt:lpstr>
      <vt:lpstr>ЛОНДОНСЬКА ШКОЛА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and.olenka@gmail.com</dc:creator>
  <cp:lastModifiedBy>and.olenka@gmail.com</cp:lastModifiedBy>
  <cp:revision>5</cp:revision>
  <dcterms:created xsi:type="dcterms:W3CDTF">2023-09-04T18:23:52Z</dcterms:created>
  <dcterms:modified xsi:type="dcterms:W3CDTF">2023-09-07T05:47:03Z</dcterms:modified>
</cp:coreProperties>
</file>