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37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06.03.2024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a:bodyPr>
          <a:lstStyle/>
          <a:p>
            <a:r>
              <a:rPr lang="uk-UA" sz="3600" b="1" dirty="0">
                <a:latin typeface="Times New Roman" pitchFamily="18" charset="0"/>
                <a:cs typeface="Times New Roman" pitchFamily="18" charset="0"/>
              </a:rPr>
              <a:t>Тема 1.4. Нетарифні методи регулювання зовнішньоекономічної діяльності в Україні</a:t>
            </a:r>
            <a:r>
              <a:rPr lang="uk-UA" sz="3600" b="1" dirty="0" smtClean="0">
                <a:latin typeface="Times New Roman" pitchFamily="18" charset="0"/>
                <a:cs typeface="Times New Roman" pitchFamily="18" charset="0"/>
              </a:rPr>
              <a:t>.</a:t>
            </a:r>
            <a:br>
              <a:rPr lang="uk-UA" sz="3600" b="1" dirty="0" smtClean="0">
                <a:latin typeface="Times New Roman" pitchFamily="18" charset="0"/>
                <a:cs typeface="Times New Roman" pitchFamily="18" charset="0"/>
              </a:rPr>
            </a:br>
            <a:r>
              <a:rPr lang="uk-UA" sz="2500" dirty="0">
                <a:latin typeface="Times New Roman" pitchFamily="18" charset="0"/>
                <a:cs typeface="Times New Roman" pitchFamily="18" charset="0"/>
              </a:rPr>
              <a:t/>
            </a:r>
            <a:br>
              <a:rPr lang="uk-UA" sz="2500" dirty="0">
                <a:latin typeface="Times New Roman" pitchFamily="18" charset="0"/>
                <a:cs typeface="Times New Roman" pitchFamily="18" charset="0"/>
              </a:rPr>
            </a:br>
            <a:r>
              <a:rPr lang="uk-UA" sz="3600" dirty="0">
                <a:latin typeface="Times New Roman" pitchFamily="18" charset="0"/>
                <a:cs typeface="Times New Roman" pitchFamily="18" charset="0"/>
              </a:rPr>
              <a:t/>
            </a:r>
            <a:br>
              <a:rPr lang="uk-UA" sz="3600" dirty="0">
                <a:latin typeface="Times New Roman" pitchFamily="18" charset="0"/>
                <a:cs typeface="Times New Roman" pitchFamily="18" charset="0"/>
              </a:rPr>
            </a:b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endParaRPr lang="uk-UA" sz="20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961" y="188914"/>
            <a:ext cx="11522075" cy="928686"/>
          </a:xfrm>
        </p:spPr>
        <p:txBody>
          <a:bodyPr>
            <a:normAutofit/>
          </a:bodyPr>
          <a:lstStyle/>
          <a:p>
            <a:r>
              <a:rPr lang="ru-RU" sz="2600" b="1" i="1" u="sng" dirty="0">
                <a:latin typeface="Times New Roman" pitchFamily="18" charset="0"/>
                <a:cs typeface="Times New Roman" pitchFamily="18" charset="0"/>
              </a:rPr>
              <a:t/>
            </a:r>
            <a:br>
              <a:rPr lang="ru-RU" sz="2600" b="1" i="1" u="sng" dirty="0">
                <a:latin typeface="Times New Roman" pitchFamily="18" charset="0"/>
                <a:cs typeface="Times New Roman" pitchFamily="18" charset="0"/>
              </a:rPr>
            </a:br>
            <a:r>
              <a:rPr lang="ru-RU" sz="2600" b="1" i="1" u="sng" dirty="0">
                <a:latin typeface="Times New Roman" pitchFamily="18" charset="0"/>
                <a:cs typeface="Times New Roman" pitchFamily="18" charset="0"/>
              </a:rPr>
              <a:t>1. </a:t>
            </a:r>
            <a:r>
              <a:rPr lang="ru-RU" sz="2600" b="1" i="1" u="sng" dirty="0" err="1">
                <a:latin typeface="Times New Roman" pitchFamily="18" charset="0"/>
                <a:cs typeface="Times New Roman" pitchFamily="18" charset="0"/>
              </a:rPr>
              <a:t>Сутність</a:t>
            </a:r>
            <a:r>
              <a:rPr lang="ru-RU" sz="2600" b="1" i="1" u="sng" dirty="0">
                <a:latin typeface="Times New Roman" pitchFamily="18" charset="0"/>
                <a:cs typeface="Times New Roman" pitchFamily="18" charset="0"/>
              </a:rPr>
              <a:t> та </a:t>
            </a:r>
            <a:r>
              <a:rPr lang="ru-RU" sz="2600" b="1" i="1" u="sng" dirty="0" err="1">
                <a:latin typeface="Times New Roman" pitchFamily="18" charset="0"/>
                <a:cs typeface="Times New Roman" pitchFamily="18" charset="0"/>
              </a:rPr>
              <a:t>особливості</a:t>
            </a:r>
            <a:r>
              <a:rPr lang="ru-RU" sz="2600" b="1" i="1" u="sng" dirty="0">
                <a:latin typeface="Times New Roman" pitchFamily="18" charset="0"/>
                <a:cs typeface="Times New Roman" pitchFamily="18" charset="0"/>
              </a:rPr>
              <a:t> нетарифного </a:t>
            </a:r>
            <a:r>
              <a:rPr lang="ru-RU" sz="2600" b="1" i="1" u="sng" dirty="0" err="1">
                <a:latin typeface="Times New Roman" pitchFamily="18" charset="0"/>
                <a:cs typeface="Times New Roman" pitchFamily="18" charset="0"/>
              </a:rPr>
              <a:t>регулювання</a:t>
            </a:r>
            <a:r>
              <a:rPr lang="ru-RU" sz="2600" b="1" i="1" u="sng" dirty="0">
                <a:latin typeface="Times New Roman" pitchFamily="18" charset="0"/>
                <a:cs typeface="Times New Roman" pitchFamily="18" charset="0"/>
              </a:rPr>
              <a:t> ЗЕД.</a:t>
            </a:r>
            <a:endParaRPr lang="uk-UA" sz="2600" b="1" i="1" u="sng" dirty="0"/>
          </a:p>
        </p:txBody>
      </p:sp>
      <p:sp>
        <p:nvSpPr>
          <p:cNvPr id="3" name="Місце для тексту 2"/>
          <p:cNvSpPr>
            <a:spLocks noGrp="1"/>
          </p:cNvSpPr>
          <p:nvPr>
            <p:ph type="body" sz="quarter" idx="10"/>
          </p:nvPr>
        </p:nvSpPr>
        <p:spPr>
          <a:xfrm>
            <a:off x="334963" y="872068"/>
            <a:ext cx="11522075" cy="4898496"/>
          </a:xfrm>
        </p:spPr>
        <p:txBody>
          <a:bodyPr/>
          <a:lstStyle/>
          <a:p>
            <a:pPr marL="0" indent="457200" algn="just">
              <a:lnSpc>
                <a:spcPct val="100000"/>
              </a:lnSpc>
              <a:spcBef>
                <a:spcPts val="0"/>
              </a:spcBef>
              <a:buNone/>
            </a:pPr>
            <a:endParaRPr lang="uk-UA" sz="2000" dirty="0" smtClean="0"/>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Протягом </a:t>
            </a:r>
            <a:r>
              <a:rPr lang="uk-UA" sz="2000" b="0" dirty="0">
                <a:solidFill>
                  <a:schemeClr val="tx1">
                    <a:lumMod val="50000"/>
                  </a:schemeClr>
                </a:solidFill>
                <a:latin typeface="Times New Roman" pitchFamily="18" charset="0"/>
                <a:cs typeface="Times New Roman" pitchFamily="18" charset="0"/>
              </a:rPr>
              <a:t>багатьох десятиліть міжнародна торгівля залишається ключовою ланкою </a:t>
            </a:r>
            <a:r>
              <a:rPr lang="uk-UA" sz="2000" b="0" dirty="0" err="1">
                <a:solidFill>
                  <a:schemeClr val="tx1">
                    <a:lumMod val="50000"/>
                  </a:schemeClr>
                </a:solidFill>
                <a:latin typeface="Times New Roman" pitchFamily="18" charset="0"/>
                <a:cs typeface="Times New Roman" pitchFamily="18" charset="0"/>
              </a:rPr>
              <a:t>світогосподарських</a:t>
            </a:r>
            <a:r>
              <a:rPr lang="uk-UA" sz="2000" b="0" dirty="0">
                <a:solidFill>
                  <a:schemeClr val="tx1">
                    <a:lumMod val="50000"/>
                  </a:schemeClr>
                </a:solidFill>
                <a:latin typeface="Times New Roman" pitchFamily="18" charset="0"/>
                <a:cs typeface="Times New Roman" pitchFamily="18" charset="0"/>
              </a:rPr>
              <a:t> зв’язків. Міжнародна торгівля як обмін товарами, послугами та об’єктами інтелектуальної власності між державно оформленими національними економіками є не тільки ознакою існування світового ринку, а й матеріальною основою міжнародних економічних відносин, що забезпечує зростаючу інтеграцію країн світу</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У сучасній економічній літературі термін </a:t>
            </a:r>
            <a:r>
              <a:rPr lang="uk-UA" sz="2000" dirty="0">
                <a:solidFill>
                  <a:schemeClr val="tx1">
                    <a:lumMod val="50000"/>
                  </a:schemeClr>
                </a:solidFill>
                <a:latin typeface="Times New Roman" pitchFamily="18" charset="0"/>
                <a:cs typeface="Times New Roman" pitchFamily="18" charset="0"/>
              </a:rPr>
              <a:t>"нетарифне регулювання" </a:t>
            </a:r>
            <a:r>
              <a:rPr lang="uk-UA" sz="2000" b="0" dirty="0">
                <a:solidFill>
                  <a:schemeClr val="tx1">
                    <a:lumMod val="50000"/>
                  </a:schemeClr>
                </a:solidFill>
                <a:latin typeface="Times New Roman" pitchFamily="18" charset="0"/>
                <a:cs typeface="Times New Roman" pitchFamily="18" charset="0"/>
              </a:rPr>
              <a:t>розглядається як комплекс адміністративних, правових та економічних заходів щодо захисту та стимулювання національного ринку, </a:t>
            </a:r>
            <a:r>
              <a:rPr lang="uk-UA" sz="2000" b="0" dirty="0" smtClean="0">
                <a:solidFill>
                  <a:schemeClr val="tx1">
                    <a:lumMod val="50000"/>
                  </a:schemeClr>
                </a:solidFill>
                <a:latin typeface="Times New Roman" pitchFamily="18" charset="0"/>
                <a:cs typeface="Times New Roman" pitchFamily="18" charset="0"/>
              </a:rPr>
              <a:t>товаровиробника </a:t>
            </a:r>
            <a:r>
              <a:rPr lang="uk-UA" sz="2000" b="0" dirty="0">
                <a:solidFill>
                  <a:schemeClr val="tx1">
                    <a:lumMod val="50000"/>
                  </a:schemeClr>
                </a:solidFill>
                <a:latin typeface="Times New Roman" pitchFamily="18" charset="0"/>
                <a:cs typeface="Times New Roman" pitchFamily="18" charset="0"/>
              </a:rPr>
              <a:t>та споживача як на ринку України, так і за її </a:t>
            </a:r>
            <a:r>
              <a:rPr lang="uk-UA" sz="2000" b="0" dirty="0" smtClean="0">
                <a:solidFill>
                  <a:schemeClr val="tx1">
                    <a:lumMod val="50000"/>
                  </a:schemeClr>
                </a:solidFill>
                <a:latin typeface="Times New Roman" pitchFamily="18" charset="0"/>
                <a:cs typeface="Times New Roman" pitchFamily="18" charset="0"/>
              </a:rPr>
              <a:t>межами.</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Стаття 16 Закону України «Про зовнішньоекономічну діяльність» визначає основними заходами нетарифного </a:t>
            </a:r>
            <a:r>
              <a:rPr lang="uk-UA" sz="2000" b="0" dirty="0" err="1">
                <a:solidFill>
                  <a:schemeClr val="tx1">
                    <a:lumMod val="50000"/>
                  </a:schemeClr>
                </a:solidFill>
                <a:latin typeface="Times New Roman" pitchFamily="18" charset="0"/>
                <a:cs typeface="Times New Roman" pitchFamily="18" charset="0"/>
              </a:rPr>
              <a:t>регулювання — ліцензування і квотування </a:t>
            </a:r>
            <a:r>
              <a:rPr lang="uk-UA" sz="2000" b="0" dirty="0" err="1" smtClean="0">
                <a:solidFill>
                  <a:schemeClr val="tx1">
                    <a:lumMod val="50000"/>
                  </a:schemeClr>
                </a:solidFill>
                <a:latin typeface="Times New Roman" pitchFamily="18" charset="0"/>
                <a:cs typeface="Times New Roman" pitchFamily="18" charset="0"/>
              </a:rPr>
              <a:t>зовнішнь</a:t>
            </a:r>
            <a:r>
              <a:rPr lang="uk-UA" sz="2000" b="0" dirty="0" smtClean="0">
                <a:solidFill>
                  <a:schemeClr val="tx1">
                    <a:lumMod val="50000"/>
                  </a:schemeClr>
                </a:solidFill>
                <a:latin typeface="Times New Roman" pitchFamily="18" charset="0"/>
                <a:cs typeface="Times New Roman" pitchFamily="18" charset="0"/>
              </a:rPr>
              <a:t>оекономічних </a:t>
            </a:r>
            <a:r>
              <a:rPr lang="uk-UA" sz="2000" b="0" dirty="0">
                <a:solidFill>
                  <a:schemeClr val="tx1">
                    <a:lumMod val="50000"/>
                  </a:schemeClr>
                </a:solidFill>
                <a:latin typeface="Times New Roman" pitchFamily="18" charset="0"/>
                <a:cs typeface="Times New Roman" pitchFamily="18" charset="0"/>
              </a:rPr>
              <a:t>операцій.</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0349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185738" y="220663"/>
            <a:ext cx="11671300" cy="5549900"/>
          </a:xfrm>
        </p:spPr>
        <p:txBody>
          <a:bodyPr>
            <a:noAutofit/>
          </a:bodyPr>
          <a:lstStyle/>
          <a:p>
            <a:pPr marL="0" indent="457200" algn="just">
              <a:lnSpc>
                <a:spcPct val="100000"/>
              </a:lnSpc>
              <a:spcBef>
                <a:spcPts val="0"/>
              </a:spcBef>
            </a:pPr>
            <a:r>
              <a:rPr lang="uk-UA" sz="2000" i="1" u="sng" dirty="0" err="1">
                <a:solidFill>
                  <a:schemeClr val="tx1">
                    <a:lumMod val="50000"/>
                  </a:schemeClr>
                </a:solidFill>
                <a:latin typeface="Times New Roman" pitchFamily="18" charset="0"/>
                <a:cs typeface="Times New Roman" pitchFamily="18" charset="0"/>
              </a:rPr>
              <a:t>Кв</a:t>
            </a:r>
            <a:r>
              <a:rPr lang="uk-UA" sz="2000" i="1" u="sng" dirty="0">
                <a:solidFill>
                  <a:schemeClr val="tx1">
                    <a:lumMod val="50000"/>
                  </a:schemeClr>
                </a:solidFill>
                <a:latin typeface="Times New Roman" pitchFamily="18" charset="0"/>
                <a:cs typeface="Times New Roman" pitchFamily="18" charset="0"/>
              </a:rPr>
              <a:t>отування </a:t>
            </a:r>
            <a:r>
              <a:rPr lang="uk-UA" sz="2000" b="0" dirty="0">
                <a:solidFill>
                  <a:schemeClr val="tx1">
                    <a:lumMod val="50000"/>
                  </a:schemeClr>
                </a:solidFill>
                <a:latin typeface="Times New Roman" pitchFamily="18" charset="0"/>
                <a:cs typeface="Times New Roman" pitchFamily="18" charset="0"/>
              </a:rPr>
              <a:t> є обмеженням ввезення іноземних (вивезення національних) товарів, яке визначається кількістю, обсягом або сумою на певний період.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pPr>
            <a:r>
              <a:rPr lang="uk-UA" sz="2000" b="0" dirty="0" smtClean="0">
                <a:solidFill>
                  <a:schemeClr val="tx1">
                    <a:lumMod val="50000"/>
                  </a:schemeClr>
                </a:solidFill>
                <a:latin typeface="Times New Roman" pitchFamily="18" charset="0"/>
                <a:cs typeface="Times New Roman" pitchFamily="18" charset="0"/>
              </a:rPr>
              <a:t>По </a:t>
            </a:r>
            <a:r>
              <a:rPr lang="uk-UA" sz="2000" b="0" dirty="0">
                <a:solidFill>
                  <a:schemeClr val="tx1">
                    <a:lumMod val="50000"/>
                  </a:schemeClr>
                </a:solidFill>
                <a:latin typeface="Times New Roman" pitchFamily="18" charset="0"/>
                <a:cs typeface="Times New Roman" pitchFamily="18" charset="0"/>
              </a:rPr>
              <a:t>напрямку дії квоти поділяються на </a:t>
            </a:r>
            <a:r>
              <a:rPr lang="uk-UA" sz="2000" i="1" u="sng" dirty="0">
                <a:solidFill>
                  <a:schemeClr val="tx1">
                    <a:lumMod val="50000"/>
                  </a:schemeClr>
                </a:solidFill>
                <a:latin typeface="Times New Roman" pitchFamily="18" charset="0"/>
                <a:cs typeface="Times New Roman" pitchFamily="18" charset="0"/>
              </a:rPr>
              <a:t>експортні і імпортні.</a:t>
            </a:r>
          </a:p>
          <a:p>
            <a:pPr marL="0" indent="457200" algn="just">
              <a:lnSpc>
                <a:spcPct val="100000"/>
              </a:lnSpc>
              <a:spcBef>
                <a:spcPts val="0"/>
              </a:spcBef>
              <a:buNone/>
            </a:pPr>
            <a:r>
              <a:rPr lang="uk-UA" sz="2000" i="1" u="sng" dirty="0">
                <a:solidFill>
                  <a:schemeClr val="tx1">
                    <a:lumMod val="50000"/>
                  </a:schemeClr>
                </a:solidFill>
                <a:latin typeface="Times New Roman" pitchFamily="18" charset="0"/>
                <a:cs typeface="Times New Roman" pitchFamily="18" charset="0"/>
              </a:rPr>
              <a:t>По охвату квоті діляться на:</a:t>
            </a:r>
          </a:p>
          <a:p>
            <a:pPr marL="0" indent="457200" algn="just">
              <a:lnSpc>
                <a:spcPct val="100000"/>
              </a:lnSpc>
              <a:spcBef>
                <a:spcPts val="0"/>
              </a:spcBef>
            </a:pPr>
            <a:r>
              <a:rPr lang="uk-UA" sz="2000" i="1" u="sng" dirty="0">
                <a:solidFill>
                  <a:schemeClr val="tx1">
                    <a:lumMod val="50000"/>
                  </a:schemeClr>
                </a:solidFill>
                <a:latin typeface="Times New Roman" pitchFamily="18" charset="0"/>
                <a:cs typeface="Times New Roman" pitchFamily="18" charset="0"/>
              </a:rPr>
              <a:t>глобальні</a:t>
            </a:r>
            <a:r>
              <a:rPr lang="uk-UA" sz="2000" b="0" dirty="0">
                <a:solidFill>
                  <a:schemeClr val="tx1">
                    <a:lumMod val="50000"/>
                  </a:schemeClr>
                </a:solidFill>
                <a:latin typeface="Times New Roman" pitchFamily="18" charset="0"/>
                <a:cs typeface="Times New Roman" pitchFamily="18" charset="0"/>
              </a:rPr>
              <a:t> – квоти, що встановлені по товару, без </a:t>
            </a:r>
            <a:r>
              <a:rPr lang="uk-UA" sz="2000" b="0" dirty="0" err="1">
                <a:solidFill>
                  <a:schemeClr val="tx1">
                    <a:lumMod val="50000"/>
                  </a:schemeClr>
                </a:solidFill>
                <a:latin typeface="Times New Roman" pitchFamily="18" charset="0"/>
                <a:cs typeface="Times New Roman" pitchFamily="18" charset="0"/>
              </a:rPr>
              <a:t>вказання</a:t>
            </a:r>
            <a:r>
              <a:rPr lang="uk-UA" sz="2000" b="0" dirty="0">
                <a:solidFill>
                  <a:schemeClr val="tx1">
                    <a:lumMod val="50000"/>
                  </a:schemeClr>
                </a:solidFill>
                <a:latin typeface="Times New Roman" pitchFamily="18" charset="0"/>
                <a:cs typeface="Times New Roman" pitchFamily="18" charset="0"/>
              </a:rPr>
              <a:t> конкретних країн, куди товар експортується чи з яких він імпортується;</a:t>
            </a:r>
          </a:p>
          <a:p>
            <a:pPr marL="0" indent="457200" algn="just">
              <a:lnSpc>
                <a:spcPct val="100000"/>
              </a:lnSpc>
              <a:spcBef>
                <a:spcPts val="0"/>
              </a:spcBef>
            </a:pPr>
            <a:r>
              <a:rPr lang="uk-UA" sz="2000" i="1" u="sng" dirty="0">
                <a:solidFill>
                  <a:schemeClr val="tx1">
                    <a:lumMod val="50000"/>
                  </a:schemeClr>
                </a:solidFill>
                <a:latin typeface="Times New Roman" pitchFamily="18" charset="0"/>
                <a:cs typeface="Times New Roman" pitchFamily="18" charset="0"/>
              </a:rPr>
              <a:t>групові</a:t>
            </a:r>
            <a:r>
              <a:rPr lang="uk-UA" sz="2000" b="0" dirty="0">
                <a:solidFill>
                  <a:schemeClr val="tx1">
                    <a:lumMod val="50000"/>
                  </a:schemeClr>
                </a:solidFill>
                <a:latin typeface="Times New Roman" pitchFamily="18" charset="0"/>
                <a:cs typeface="Times New Roman" pitchFamily="18" charset="0"/>
              </a:rPr>
              <a:t> – квоти, встановлювані щодо товару з визначенням груп країн, куди товар експортується або з яких він імпортується. Цей вид квот створено з метою стимулювання чи, навпаки, зменшення товаропотоку з країн;</a:t>
            </a:r>
          </a:p>
          <a:p>
            <a:pPr marL="0" indent="457200" algn="just">
              <a:lnSpc>
                <a:spcPct val="100000"/>
              </a:lnSpc>
              <a:spcBef>
                <a:spcPts val="0"/>
              </a:spcBef>
            </a:pPr>
            <a:r>
              <a:rPr lang="uk-UA" sz="2000" i="1" u="sng" dirty="0">
                <a:solidFill>
                  <a:schemeClr val="tx1">
                    <a:lumMod val="50000"/>
                  </a:schemeClr>
                </a:solidFill>
                <a:latin typeface="Times New Roman" pitchFamily="18" charset="0"/>
                <a:cs typeface="Times New Roman" pitchFamily="18" charset="0"/>
              </a:rPr>
              <a:t>індивідуальні</a:t>
            </a:r>
            <a:r>
              <a:rPr lang="uk-UA" sz="2000" b="0" dirty="0">
                <a:solidFill>
                  <a:schemeClr val="tx1">
                    <a:lumMod val="50000"/>
                  </a:schemeClr>
                </a:solidFill>
                <a:latin typeface="Times New Roman" pitchFamily="18" charset="0"/>
                <a:cs typeface="Times New Roman" pitchFamily="18" charset="0"/>
              </a:rPr>
              <a:t> – квоти, встановлені щодо товару з визначенням конкретної країни, куди товар може експортуватися або з якої він може імпортуватися. Такі квоти встановлюються на підставі двосторонніх угод, які дають основні переваги в експорті чи імпорті товару до певної країни.</a:t>
            </a: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По </a:t>
            </a:r>
            <a:r>
              <a:rPr lang="uk-UA" sz="2000" b="0" dirty="0">
                <a:solidFill>
                  <a:schemeClr val="tx1">
                    <a:lumMod val="50000"/>
                  </a:schemeClr>
                </a:solidFill>
                <a:latin typeface="Times New Roman" pitchFamily="18" charset="0"/>
                <a:cs typeface="Times New Roman" pitchFamily="18" charset="0"/>
              </a:rPr>
              <a:t>кожному виду товару може встановлюватись лише один вид квот</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687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body" sz="quarter" idx="10"/>
          </p:nvPr>
        </p:nvSpPr>
        <p:spPr>
          <a:xfrm>
            <a:off x="143933" y="346603"/>
            <a:ext cx="11687705" cy="5410729"/>
          </a:xfrm>
        </p:spPr>
        <p:txBody>
          <a:bodyPr/>
          <a:lstStyle/>
          <a:p>
            <a:pPr marL="0" indent="457200" algn="just">
              <a:lnSpc>
                <a:spcPct val="100000"/>
              </a:lnSpc>
              <a:spcBef>
                <a:spcPts val="0"/>
              </a:spcBef>
            </a:pPr>
            <a:r>
              <a:rPr lang="uk-UA" sz="1900" dirty="0">
                <a:solidFill>
                  <a:schemeClr val="tx1">
                    <a:lumMod val="50000"/>
                  </a:schemeClr>
                </a:solidFill>
                <a:latin typeface="Times New Roman" pitchFamily="18" charset="0"/>
                <a:cs typeface="Times New Roman" pitchFamily="18" charset="0"/>
              </a:rPr>
              <a:t>Ліцензування</a:t>
            </a:r>
            <a:r>
              <a:rPr lang="uk-UA" sz="1900" b="0" dirty="0">
                <a:solidFill>
                  <a:schemeClr val="tx1">
                    <a:lumMod val="50000"/>
                  </a:schemeClr>
                </a:solidFill>
                <a:latin typeface="Times New Roman" pitchFamily="18" charset="0"/>
                <a:cs typeface="Times New Roman" pitchFamily="18" charset="0"/>
              </a:rPr>
              <a:t>. Під ліцензією (</a:t>
            </a:r>
            <a:r>
              <a:rPr lang="en-US" sz="1900" b="0" dirty="0">
                <a:solidFill>
                  <a:schemeClr val="tx1">
                    <a:lumMod val="50000"/>
                  </a:schemeClr>
                </a:solidFill>
                <a:latin typeface="Times New Roman" pitchFamily="18" charset="0"/>
                <a:cs typeface="Times New Roman" pitchFamily="18" charset="0"/>
              </a:rPr>
              <a:t>licensing) </a:t>
            </a:r>
            <a:r>
              <a:rPr lang="uk-UA" sz="1900" b="0" dirty="0">
                <a:solidFill>
                  <a:schemeClr val="tx1">
                    <a:lumMod val="50000"/>
                  </a:schemeClr>
                </a:solidFill>
                <a:latin typeface="Times New Roman" pitchFamily="18" charset="0"/>
                <a:cs typeface="Times New Roman" pitchFamily="18" charset="0"/>
              </a:rPr>
              <a:t>розуміють систему дозволів, що видаються державними органами на експорт або імпорт товарів у встановленій кількості за певний проміжок часу. Є ліцензійний порядок – це заборона вільного ввезення чи вивезення товарів. Імпорт (експорт) може відбуватися лише за спеціальним дозволом – ліцензії.</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Ліцензії поділяються на:</a:t>
            </a:r>
          </a:p>
          <a:p>
            <a:pPr marL="0" indent="457200" algn="just">
              <a:lnSpc>
                <a:spcPct val="100000"/>
              </a:lnSpc>
              <a:spcBef>
                <a:spcPts val="0"/>
              </a:spcBef>
            </a:pPr>
            <a:r>
              <a:rPr lang="uk-UA" sz="1900" b="0" dirty="0">
                <a:solidFill>
                  <a:schemeClr val="tx1">
                    <a:lumMod val="50000"/>
                  </a:schemeClr>
                </a:solidFill>
                <a:latin typeface="Times New Roman" pitchFamily="18" charset="0"/>
                <a:cs typeface="Times New Roman" pitchFamily="18" charset="0"/>
              </a:rPr>
              <a:t>відкриті (індивідуальні) – дозвіл на експорт (імпорт) товару протягом певного часу (але не менше одного місяця) з визначенням його загального обсягу;</a:t>
            </a:r>
          </a:p>
          <a:p>
            <a:pPr marL="0" indent="457200" algn="just">
              <a:lnSpc>
                <a:spcPct val="100000"/>
              </a:lnSpc>
              <a:spcBef>
                <a:spcPts val="0"/>
              </a:spcBef>
            </a:pPr>
            <a:r>
              <a:rPr lang="uk-UA" sz="1900" b="0" dirty="0">
                <a:solidFill>
                  <a:schemeClr val="tx1">
                    <a:lumMod val="50000"/>
                  </a:schemeClr>
                </a:solidFill>
                <a:latin typeface="Times New Roman" pitchFamily="18" charset="0"/>
                <a:cs typeface="Times New Roman" pitchFamily="18" charset="0"/>
              </a:rPr>
              <a:t>разові (індивідуальні) – разовий дозвіл, що має іменний характер і видається для здійснення кожної окремої операції конкретним суб’єктам ЗЕД на період не менше ніж той, який необхідний для здійснення експортної (імпортної) операції;</a:t>
            </a:r>
          </a:p>
          <a:p>
            <a:pPr marL="0" indent="457200" algn="just">
              <a:lnSpc>
                <a:spcPct val="100000"/>
              </a:lnSpc>
              <a:spcBef>
                <a:spcPts val="0"/>
              </a:spcBef>
            </a:pPr>
            <a:r>
              <a:rPr lang="uk-UA" sz="1900" b="0" dirty="0">
                <a:solidFill>
                  <a:schemeClr val="tx1">
                    <a:lumMod val="50000"/>
                  </a:schemeClr>
                </a:solidFill>
                <a:latin typeface="Times New Roman" pitchFamily="18" charset="0"/>
                <a:cs typeface="Times New Roman" pitchFamily="18" charset="0"/>
              </a:rPr>
              <a:t>генеральні – відкритий дозвіл на експортні (імпортні) операції за певним видом товару (або з певною країною або групою країн) протягом періоду дії режиму ліцензування щодо цього товару без обмеження кількості угод;</a:t>
            </a:r>
          </a:p>
          <a:p>
            <a:pPr marL="0" indent="457200" algn="just">
              <a:lnSpc>
                <a:spcPct val="100000"/>
              </a:lnSpc>
              <a:spcBef>
                <a:spcPts val="0"/>
              </a:spcBef>
            </a:pPr>
            <a:r>
              <a:rPr lang="uk-UA" sz="1900" b="0" dirty="0">
                <a:solidFill>
                  <a:schemeClr val="tx1">
                    <a:lumMod val="50000"/>
                  </a:schemeClr>
                </a:solidFill>
                <a:latin typeface="Times New Roman" pitchFamily="18" charset="0"/>
                <a:cs typeface="Times New Roman" pitchFamily="18" charset="0"/>
              </a:rPr>
              <a:t>глобальні ліцензії – дозвіл на безперешкодне ввезення або вивезення цього товару до будь-якої країни світу за певний проміжок часу без обмеження кількості або вартості;</a:t>
            </a:r>
          </a:p>
          <a:p>
            <a:pPr marL="0" indent="457200" algn="just">
              <a:lnSpc>
                <a:spcPct val="100000"/>
              </a:lnSpc>
              <a:spcBef>
                <a:spcPts val="0"/>
              </a:spcBef>
            </a:pPr>
            <a:r>
              <a:rPr lang="uk-UA" sz="1900" b="0" dirty="0">
                <a:solidFill>
                  <a:schemeClr val="tx1">
                    <a:lumMod val="50000"/>
                  </a:schemeClr>
                </a:solidFill>
                <a:latin typeface="Times New Roman" pitchFamily="18" charset="0"/>
                <a:cs typeface="Times New Roman" pitchFamily="18" charset="0"/>
              </a:rPr>
              <a:t>автоматичні ліцензії – дозвіл, що надається негайно після отримання від експортера або імпортера заявки, яка не може бути відхилена державним органом, на безперешкодне ввезення або вивезення товару.</a:t>
            </a:r>
          </a:p>
          <a:p>
            <a:pPr marL="0" indent="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По </a:t>
            </a:r>
            <a:r>
              <a:rPr lang="uk-UA" sz="1900" b="0" dirty="0">
                <a:solidFill>
                  <a:schemeClr val="tx1">
                    <a:lumMod val="50000"/>
                  </a:schemeClr>
                </a:solidFill>
                <a:latin typeface="Times New Roman" pitchFamily="18" charset="0"/>
                <a:cs typeface="Times New Roman" pitchFamily="18" charset="0"/>
              </a:rPr>
              <a:t>кожному виду товару встановлюється лише один вид ліцензії.</a:t>
            </a:r>
          </a:p>
          <a:p>
            <a:pPr marL="0" indent="457200" algn="just">
              <a:lnSpc>
                <a:spcPct val="100000"/>
              </a:lnSpc>
              <a:spcBef>
                <a:spcPts val="0"/>
              </a:spcBef>
            </a:pPr>
            <a:endParaRPr lang="uk-UA" sz="190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3365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03201" y="313268"/>
            <a:ext cx="11653838" cy="5457296"/>
          </a:xfrm>
        </p:spPr>
        <p:txBody>
          <a:bodyPr/>
          <a:lstStyle/>
          <a:p>
            <a:pPr marL="0" indent="457200" algn="just">
              <a:lnSpc>
                <a:spcPct val="100000"/>
              </a:lnSpc>
              <a:spcBef>
                <a:spcPts val="0"/>
              </a:spcBef>
              <a:buNone/>
            </a:pPr>
            <a:r>
              <a:rPr lang="uk-UA" sz="1700" i="1" u="sng" dirty="0">
                <a:solidFill>
                  <a:schemeClr val="tx1">
                    <a:lumMod val="50000"/>
                  </a:schemeClr>
                </a:solidFill>
                <a:latin typeface="Times New Roman" pitchFamily="18" charset="0"/>
                <a:cs typeface="Times New Roman" pitchFamily="18" charset="0"/>
              </a:rPr>
              <a:t>1</a:t>
            </a:r>
            <a:r>
              <a:rPr lang="uk-UA" sz="1700" i="1" u="sng" dirty="0" smtClean="0">
                <a:solidFill>
                  <a:schemeClr val="tx1">
                    <a:lumMod val="50000"/>
                  </a:schemeClr>
                </a:solidFill>
                <a:latin typeface="Times New Roman" pitchFamily="18" charset="0"/>
                <a:cs typeface="Times New Roman" pitchFamily="18" charset="0"/>
              </a:rPr>
              <a:t>. </a:t>
            </a:r>
            <a:r>
              <a:rPr lang="uk-UA" sz="1700" i="1" u="sng" dirty="0" err="1" smtClean="0">
                <a:solidFill>
                  <a:schemeClr val="tx1">
                    <a:lumMod val="50000"/>
                  </a:schemeClr>
                </a:solidFill>
                <a:latin typeface="Times New Roman" pitchFamily="18" charset="0"/>
                <a:cs typeface="Times New Roman" pitchFamily="18" charset="0"/>
              </a:rPr>
              <a:t>Паратарифні</a:t>
            </a:r>
            <a:r>
              <a:rPr lang="uk-UA" sz="1700" i="1" u="sng" dirty="0" smtClean="0">
                <a:solidFill>
                  <a:schemeClr val="tx1">
                    <a:lumMod val="50000"/>
                  </a:schemeClr>
                </a:solidFill>
                <a:latin typeface="Times New Roman" pitchFamily="18" charset="0"/>
                <a:cs typeface="Times New Roman" pitchFamily="18" charset="0"/>
              </a:rPr>
              <a:t> </a:t>
            </a:r>
            <a:r>
              <a:rPr lang="uk-UA" sz="1700" i="1" u="sng" dirty="0">
                <a:solidFill>
                  <a:schemeClr val="tx1">
                    <a:lumMod val="50000"/>
                  </a:schemeClr>
                </a:solidFill>
                <a:latin typeface="Times New Roman" pitchFamily="18" charset="0"/>
                <a:cs typeface="Times New Roman" pitchFamily="18" charset="0"/>
              </a:rPr>
              <a:t>інструменти (заходи) </a:t>
            </a:r>
            <a:r>
              <a:rPr lang="uk-UA" sz="1700" b="0" dirty="0">
                <a:solidFill>
                  <a:schemeClr val="tx1">
                    <a:lumMod val="50000"/>
                  </a:schemeClr>
                </a:solidFill>
                <a:latin typeface="Times New Roman" pitchFamily="18" charset="0"/>
                <a:cs typeface="Times New Roman" pitchFamily="18" charset="0"/>
              </a:rPr>
              <a:t>— це платежі і збори з товару, що перетинає митний кордон, за винятком митного податку. Ці збори і платежі є оплатою праці митників, компенсацією витрат митниці у процесі митної очистки імпорту. Крім того, і держава намагається дедалі більшою мірою використовувати ці платежі і збори для поповнення казни, збільшуючи їх розміри. Дані платежі і збори оплачує імпортер. Але понесені ним збитки враховуються обома партнерами ще під час підписання контракту </a:t>
            </a:r>
            <a:r>
              <a:rPr lang="uk-UA" sz="1700" b="0" dirty="0" err="1">
                <a:solidFill>
                  <a:schemeClr val="tx1">
                    <a:lumMod val="50000"/>
                  </a:schemeClr>
                </a:solidFill>
                <a:latin typeface="Times New Roman" pitchFamily="18" charset="0"/>
                <a:cs typeface="Times New Roman" pitchFamily="18" charset="0"/>
              </a:rPr>
              <a:t>купівліпродажу</a:t>
            </a:r>
            <a:r>
              <a:rPr lang="uk-UA" sz="1700" b="0" dirty="0">
                <a:solidFill>
                  <a:schemeClr val="tx1">
                    <a:lumMod val="50000"/>
                  </a:schemeClr>
                </a:solidFill>
                <a:latin typeface="Times New Roman" pitchFamily="18" charset="0"/>
                <a:cs typeface="Times New Roman" pitchFamily="18" charset="0"/>
              </a:rPr>
              <a:t>. Внутрішні податки та збори є прихованими методами торговельної політики, спрямованими на підвищення внутрішньої ціни імпортних товарів та, як наслідок, скорочення його конкурентоспроможності на внутрішньому ринку. Вони не підлягають міжнародному регулюванню, але повністю перебувають у компетенції національних органів, як центральних, так і місцевих. Внутрішні податки та збори виконують фіскальну функцію — поповнення державного бюджету з метою наступного фінансування, зокрема, державних органів, які відповідають за регулювання, контроль та спостереження за зовнішньоторговою діяльністю</a:t>
            </a:r>
            <a:r>
              <a:rPr lang="uk-UA" sz="17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endParaRPr lang="uk-UA" sz="17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i="1" u="sng" dirty="0" smtClean="0">
                <a:solidFill>
                  <a:schemeClr val="tx1">
                    <a:lumMod val="50000"/>
                  </a:schemeClr>
                </a:solidFill>
                <a:latin typeface="Times New Roman" pitchFamily="18" charset="0"/>
                <a:cs typeface="Times New Roman" pitchFamily="18" charset="0"/>
              </a:rPr>
              <a:t>2</a:t>
            </a:r>
            <a:r>
              <a:rPr lang="uk-UA" sz="1700" i="1" u="sng" dirty="0">
                <a:solidFill>
                  <a:schemeClr val="tx1">
                    <a:lumMod val="50000"/>
                  </a:schemeClr>
                </a:solidFill>
                <a:latin typeface="Times New Roman" pitchFamily="18" charset="0"/>
                <a:cs typeface="Times New Roman" pitchFamily="18" charset="0"/>
              </a:rPr>
              <a:t>. Демпінг </a:t>
            </a:r>
            <a:r>
              <a:rPr lang="uk-UA" sz="1700" b="0" dirty="0">
                <a:solidFill>
                  <a:schemeClr val="tx1">
                    <a:lumMod val="50000"/>
                  </a:schemeClr>
                </a:solidFill>
                <a:latin typeface="Times New Roman" pitchFamily="18" charset="0"/>
                <a:cs typeface="Times New Roman" pitchFamily="18" charset="0"/>
              </a:rPr>
              <a:t>– це експорт товарів за цінами нижчими від цін на внутрішньому ринку. Демпінг є формою міжнародної цінової дискримінації</a:t>
            </a:r>
            <a:r>
              <a:rPr lang="uk-UA" sz="1700" b="0" dirty="0" smtClean="0">
                <a:solidFill>
                  <a:schemeClr val="tx1">
                    <a:lumMod val="50000"/>
                  </a:schemeClr>
                </a:solidFill>
                <a:latin typeface="Times New Roman" pitchFamily="18" charset="0"/>
                <a:cs typeface="Times New Roman" pitchFamily="18" charset="0"/>
              </a:rPr>
              <a:t>.</a:t>
            </a: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У міжнародній торговій практиці розрізняють спорадичний, постійний та хижацький демпінг</a:t>
            </a:r>
            <a:r>
              <a:rPr lang="uk-UA" sz="1700" b="0" dirty="0" smtClean="0">
                <a:solidFill>
                  <a:schemeClr val="tx1">
                    <a:lumMod val="50000"/>
                  </a:schemeClr>
                </a:solidFill>
                <a:latin typeface="Times New Roman" pitchFamily="18" charset="0"/>
                <a:cs typeface="Times New Roman" pitchFamily="18" charset="0"/>
              </a:rPr>
              <a:t>.</a:t>
            </a: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Спорадичний демпінг – епізодична продаж несподіваних надлишків товару на світовому ринку за цінами нижчими ніж на внутрішньому ринку</a:t>
            </a:r>
            <a:r>
              <a:rPr lang="uk-UA" sz="1700" b="0" dirty="0" smtClean="0">
                <a:solidFill>
                  <a:schemeClr val="tx1">
                    <a:lumMod val="50000"/>
                  </a:schemeClr>
                </a:solidFill>
                <a:latin typeface="Times New Roman" pitchFamily="18" charset="0"/>
                <a:cs typeface="Times New Roman" pitchFamily="18" charset="0"/>
              </a:rPr>
              <a:t>.</a:t>
            </a: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Постійний демпінг – довгостроковий продаж товару на світовому ринку за ціною, нижчою, ніж на внутрішньому ринку</a:t>
            </a:r>
            <a:r>
              <a:rPr lang="uk-UA" sz="1700" b="0" dirty="0" smtClean="0">
                <a:solidFill>
                  <a:schemeClr val="tx1">
                    <a:lumMod val="50000"/>
                  </a:schemeClr>
                </a:solidFill>
                <a:latin typeface="Times New Roman" pitchFamily="18" charset="0"/>
                <a:cs typeface="Times New Roman" pitchFamily="18" charset="0"/>
              </a:rPr>
              <a:t>.</a:t>
            </a:r>
            <a:endParaRPr lang="uk-UA" sz="17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700" b="0" dirty="0">
                <a:solidFill>
                  <a:schemeClr val="tx1">
                    <a:lumMod val="50000"/>
                  </a:schemeClr>
                </a:solidFill>
                <a:latin typeface="Times New Roman" pitchFamily="18" charset="0"/>
                <a:cs typeface="Times New Roman" pitchFamily="18" charset="0"/>
              </a:rPr>
              <a:t>Хижацький (навмисний) демпінг – тимчасове умисне зниження експортних цін з метою витіснення конкурентів з ринку та подальшого встановлення монопольних цін.</a:t>
            </a:r>
            <a:endParaRPr lang="uk-UA" sz="1700" b="0" dirty="0" smtClean="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9837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28601" y="237068"/>
            <a:ext cx="11628438" cy="5533496"/>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Згідно ст. </a:t>
            </a:r>
            <a:r>
              <a:rPr lang="en-US" sz="1800" b="0" dirty="0">
                <a:solidFill>
                  <a:schemeClr val="tx1">
                    <a:lumMod val="50000"/>
                  </a:schemeClr>
                </a:solidFill>
                <a:latin typeface="Times New Roman" pitchFamily="18" charset="0"/>
                <a:cs typeface="Times New Roman" pitchFamily="18" charset="0"/>
              </a:rPr>
              <a:t>VI </a:t>
            </a:r>
            <a:r>
              <a:rPr lang="uk-UA" sz="1800" b="0" dirty="0">
                <a:solidFill>
                  <a:schemeClr val="tx1">
                    <a:lumMod val="50000"/>
                  </a:schemeClr>
                </a:solidFill>
                <a:latin typeface="Times New Roman" pitchFamily="18" charset="0"/>
                <a:cs typeface="Times New Roman" pitchFamily="18" charset="0"/>
              </a:rPr>
              <a:t>Генеральної угоди з тарифів і торгівлі, </a:t>
            </a:r>
            <a:r>
              <a:rPr lang="uk-UA" sz="1800" b="0" i="1" dirty="0">
                <a:solidFill>
                  <a:schemeClr val="tx1">
                    <a:lumMod val="50000"/>
                  </a:schemeClr>
                </a:solidFill>
                <a:latin typeface="Times New Roman" pitchFamily="18" charset="0"/>
                <a:cs typeface="Times New Roman" pitchFamily="18" charset="0"/>
              </a:rPr>
              <a:t>«демпінг – це поставка товару на експорт за ціною нижче вартості аналогічного товару на ринку</a:t>
            </a:r>
            <a:r>
              <a:rPr lang="uk-UA" sz="1800" b="0" dirty="0">
                <a:solidFill>
                  <a:schemeClr val="tx1">
                    <a:lumMod val="50000"/>
                  </a:schemeClr>
                </a:solidFill>
                <a:latin typeface="Times New Roman" pitchFamily="18" charset="0"/>
                <a:cs typeface="Times New Roman" pitchFamily="18" charset="0"/>
              </a:rPr>
              <a:t> </a:t>
            </a:r>
            <a:r>
              <a:rPr lang="uk-UA" sz="1800" b="0" i="1" dirty="0">
                <a:solidFill>
                  <a:schemeClr val="tx1">
                    <a:lumMod val="50000"/>
                  </a:schemeClr>
                </a:solidFill>
                <a:latin typeface="Times New Roman" pitchFamily="18" charset="0"/>
                <a:cs typeface="Times New Roman" pitchFamily="18" charset="0"/>
              </a:rPr>
              <a:t>країни-експортера…» </a:t>
            </a:r>
            <a:r>
              <a:rPr lang="uk-UA" sz="1800" b="0" dirty="0">
                <a:solidFill>
                  <a:schemeClr val="tx1">
                    <a:lumMod val="50000"/>
                  </a:schemeClr>
                </a:solidFill>
                <a:latin typeface="Times New Roman" pitchFamily="18" charset="0"/>
                <a:cs typeface="Times New Roman" pitchFamily="18" charset="0"/>
              </a:rPr>
              <a:t>А в ст. 1 антидемпінгового Регламенту Європейського Союзу закріплено таке значення демпінгу: </a:t>
            </a:r>
            <a:r>
              <a:rPr lang="uk-UA" sz="1800" b="0" i="1" dirty="0">
                <a:solidFill>
                  <a:schemeClr val="tx1">
                    <a:lumMod val="50000"/>
                  </a:schemeClr>
                </a:solidFill>
                <a:latin typeface="Times New Roman" pitchFamily="18" charset="0"/>
                <a:cs typeface="Times New Roman" pitchFamily="18" charset="0"/>
              </a:rPr>
              <a:t>«Товар вважається демпінговим, якщо його експортна ціна при поставці в Спільноту нижчою, ніж порівнювана ціни на аналогічний товар при звичайному ході торгівлі, встановленому для країни експортера».</a:t>
            </a:r>
            <a:r>
              <a:rPr lang="uk-UA" sz="1800" b="0" dirty="0">
                <a:solidFill>
                  <a:schemeClr val="tx1">
                    <a:lumMod val="50000"/>
                  </a:schemeClr>
                </a:solidFill>
                <a:latin typeface="Times New Roman" pitchFamily="18" charset="0"/>
                <a:cs typeface="Times New Roman" pitchFamily="18" charset="0"/>
              </a:rPr>
              <a:t> Простіше кажучи, компанія-імпортер поставляє за кордон товар за нижчою вартістю, ніж продає в своїй країні і при цьому не відчуває значних </a:t>
            </a:r>
            <a:r>
              <a:rPr lang="uk-UA" sz="1800" b="0" dirty="0" smtClean="0">
                <a:solidFill>
                  <a:schemeClr val="tx1">
                    <a:lumMod val="50000"/>
                  </a:schemeClr>
                </a:solidFill>
                <a:latin typeface="Times New Roman" pitchFamily="18" charset="0"/>
                <a:cs typeface="Times New Roman" pitchFamily="18" charset="0"/>
              </a:rPr>
              <a:t>збитків.</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3. Субсидії</a:t>
            </a:r>
            <a:r>
              <a:rPr lang="uk-UA" sz="1800" i="1" u="sng" dirty="0">
                <a:solidFill>
                  <a:schemeClr val="tx1">
                    <a:lumMod val="50000"/>
                  </a:schemeClr>
                </a:solidFill>
                <a:latin typeface="Times New Roman" pitchFamily="18" charset="0"/>
                <a:cs typeface="Times New Roman" pitchFamily="18" charset="0"/>
              </a:rPr>
              <a:t>. </a:t>
            </a:r>
            <a:r>
              <a:rPr lang="uk-UA" sz="1800" b="0" dirty="0">
                <a:solidFill>
                  <a:schemeClr val="tx1">
                    <a:lumMod val="50000"/>
                  </a:schemeClr>
                </a:solidFill>
                <a:latin typeface="Times New Roman" pitchFamily="18" charset="0"/>
                <a:cs typeface="Times New Roman" pitchFamily="18" charset="0"/>
              </a:rPr>
              <a:t>Уряди багатьох країн у розвиток певних галузей та проведення необхідної експортної політики використовують субсидування, тобто державні дотації за її виході світовий ринок.</a:t>
            </a:r>
          </a:p>
          <a:p>
            <a:pPr marL="0" indent="457200" algn="just">
              <a:lnSpc>
                <a:spcPct val="100000"/>
              </a:lnSpc>
              <a:spcBef>
                <a:spcPts val="0"/>
              </a:spcBef>
              <a:buNone/>
            </a:pP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Залежно </a:t>
            </a:r>
            <a:r>
              <a:rPr lang="uk-UA" sz="1800" b="0" dirty="0">
                <a:solidFill>
                  <a:schemeClr val="tx1">
                    <a:lumMod val="50000"/>
                  </a:schemeClr>
                </a:solidFill>
                <a:latin typeface="Times New Roman" pitchFamily="18" charset="0"/>
                <a:cs typeface="Times New Roman" pitchFamily="18" charset="0"/>
              </a:rPr>
              <a:t>від характеру виплат розрізняють пряме та непряме субсидування.</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Прямі субсидії – безпосередні виплати експортеру після здійснення ним експортної операції, рівні різниці між його витратами та отриманим доходом. Прямі субсидії суперечать міжнародним угодам та заборонені СОТ.</a:t>
            </a:r>
          </a:p>
          <a:p>
            <a:pPr marL="0" indent="457200" algn="just">
              <a:lnSpc>
                <a:spcPct val="100000"/>
              </a:lnSpc>
              <a:spcBef>
                <a:spcPts val="0"/>
              </a:spcBef>
            </a:pPr>
            <a:r>
              <a:rPr lang="uk-UA" sz="1800" b="0" dirty="0">
                <a:solidFill>
                  <a:schemeClr val="tx1">
                    <a:lumMod val="50000"/>
                  </a:schemeClr>
                </a:solidFill>
                <a:latin typeface="Times New Roman" pitchFamily="18" charset="0"/>
                <a:cs typeface="Times New Roman" pitchFamily="18" charset="0"/>
              </a:rPr>
              <a:t>Непрямі субсидії – приховане </a:t>
            </a:r>
            <a:r>
              <a:rPr lang="uk-UA" sz="1800" b="0" dirty="0" err="1">
                <a:solidFill>
                  <a:schemeClr val="tx1">
                    <a:lumMod val="50000"/>
                  </a:schemeClr>
                </a:solidFill>
                <a:latin typeface="Times New Roman" pitchFamily="18" charset="0"/>
                <a:cs typeface="Times New Roman" pitchFamily="18" charset="0"/>
              </a:rPr>
              <a:t>дотування</a:t>
            </a:r>
            <a:r>
              <a:rPr lang="uk-UA" sz="1800" b="0" dirty="0">
                <a:solidFill>
                  <a:schemeClr val="tx1">
                    <a:lumMod val="50000"/>
                  </a:schemeClr>
                </a:solidFill>
                <a:latin typeface="Times New Roman" pitchFamily="18" charset="0"/>
                <a:cs typeface="Times New Roman" pitchFamily="18" charset="0"/>
              </a:rPr>
              <a:t> експортерів через надання пільг зі сплати податків, пільгові умови страхування, повернення імпортних мит тощо.</a:t>
            </a:r>
          </a:p>
          <a:p>
            <a:pPr marL="0" indent="457200" algn="just">
              <a:lnSpc>
                <a:spcPct val="100000"/>
              </a:lnSpc>
              <a:spcBef>
                <a:spcPts val="0"/>
              </a:spcBef>
              <a:buNone/>
            </a:pP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buNone/>
            </a:pPr>
            <a:endParaRPr lang="uk-UA" sz="2200" b="0" dirty="0">
              <a:solidFill>
                <a:srgbClr val="293A55"/>
              </a:solidFill>
              <a:latin typeface="Times New Roman" pitchFamily="18" charset="0"/>
              <a:cs typeface="Times New Roman" pitchFamily="18" charset="0"/>
            </a:endParaRPr>
          </a:p>
          <a:p>
            <a:endParaRPr lang="uk-UA" sz="2200" dirty="0">
              <a:latin typeface="Times New Roman" pitchFamily="18" charset="0"/>
              <a:cs typeface="Times New Roman" pitchFamily="18" charset="0"/>
            </a:endParaRPr>
          </a:p>
        </p:txBody>
      </p:sp>
    </p:spTree>
    <p:extLst>
      <p:ext uri="{BB962C8B-B14F-4D97-AF65-F5344CB8AC3E}">
        <p14:creationId xmlns:p14="http://schemas.microsoft.com/office/powerpoint/2010/main" val="384870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91029" y="298449"/>
            <a:ext cx="11679237" cy="4671484"/>
          </a:xfrm>
        </p:spPr>
        <p:txBody>
          <a:bodyPr/>
          <a:lstStyle/>
          <a:p>
            <a:pPr marL="0" indent="457200" algn="just">
              <a:lnSpc>
                <a:spcPct val="100000"/>
              </a:lnSpc>
              <a:spcBef>
                <a:spcPts val="0"/>
              </a:spcBef>
              <a:buNone/>
            </a:pPr>
            <a:r>
              <a:rPr lang="uk-UA" sz="2000" dirty="0" smtClean="0">
                <a:solidFill>
                  <a:schemeClr val="tx1">
                    <a:lumMod val="50000"/>
                  </a:schemeClr>
                </a:solidFill>
                <a:latin typeface="Times New Roman" pitchFamily="18" charset="0"/>
                <a:cs typeface="Times New Roman" pitchFamily="18" charset="0"/>
              </a:rPr>
              <a:t>4. Технічні </a:t>
            </a:r>
            <a:r>
              <a:rPr lang="uk-UA" sz="2000" dirty="0">
                <a:solidFill>
                  <a:schemeClr val="tx1">
                    <a:lumMod val="50000"/>
                  </a:schemeClr>
                </a:solidFill>
                <a:latin typeface="Times New Roman" pitchFamily="18" charset="0"/>
                <a:cs typeface="Times New Roman" pitchFamily="18" charset="0"/>
              </a:rPr>
              <a:t>бар’єри. </a:t>
            </a:r>
            <a:r>
              <a:rPr lang="uk-UA" sz="2000" b="0" dirty="0">
                <a:solidFill>
                  <a:schemeClr val="tx1">
                    <a:lumMod val="50000"/>
                  </a:schemeClr>
                </a:solidFill>
                <a:latin typeface="Times New Roman" pitchFamily="18" charset="0"/>
                <a:cs typeface="Times New Roman" pitchFamily="18" charset="0"/>
              </a:rPr>
              <a:t>Існування різниці між національними промисловими стандартами, системами вимірювання та інспекцій якості, вимогами технічної безпеки, санітарно-ветеринарними нормами, правилами маркування та упаковки</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dirty="0" smtClean="0">
                <a:solidFill>
                  <a:schemeClr val="tx1">
                    <a:lumMod val="50000"/>
                  </a:schemeClr>
                </a:solidFill>
                <a:latin typeface="Times New Roman" pitchFamily="18" charset="0"/>
                <a:cs typeface="Times New Roman" pitchFamily="18" charset="0"/>
              </a:rPr>
              <a:t>5. Експортне </a:t>
            </a:r>
            <a:r>
              <a:rPr lang="uk-UA" sz="2000" dirty="0">
                <a:solidFill>
                  <a:schemeClr val="tx1">
                    <a:lumMod val="50000"/>
                  </a:schemeClr>
                </a:solidFill>
                <a:latin typeface="Times New Roman" pitchFamily="18" charset="0"/>
                <a:cs typeface="Times New Roman" pitchFamily="18" charset="0"/>
              </a:rPr>
              <a:t>кредитування</a:t>
            </a:r>
            <a:r>
              <a:rPr lang="uk-UA" sz="2000" b="0" dirty="0">
                <a:solidFill>
                  <a:schemeClr val="tx1">
                    <a:lumMod val="50000"/>
                  </a:schemeClr>
                </a:solidFill>
                <a:latin typeface="Times New Roman" pitchFamily="18" charset="0"/>
                <a:cs typeface="Times New Roman" pitchFamily="18" charset="0"/>
              </a:rPr>
              <a:t> — це фінансовий метод зовнішньоекономічної політики, що передбачає фінансове стимулювання національного розвитку експорту національними виробниками.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Воно </a:t>
            </a:r>
            <a:r>
              <a:rPr lang="uk-UA" sz="2000" b="0" dirty="0">
                <a:solidFill>
                  <a:schemeClr val="tx1">
                    <a:lumMod val="50000"/>
                  </a:schemeClr>
                </a:solidFill>
                <a:latin typeface="Times New Roman" pitchFamily="18" charset="0"/>
                <a:cs typeface="Times New Roman" pitchFamily="18" charset="0"/>
              </a:rPr>
              <a:t>може здійснюватись у таких видах: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2000" b="0" dirty="0" smtClean="0">
                <a:solidFill>
                  <a:schemeClr val="tx1">
                    <a:lumMod val="50000"/>
                  </a:schemeClr>
                </a:solidFill>
                <a:latin typeface="Times New Roman" pitchFamily="18" charset="0"/>
                <a:cs typeface="Times New Roman" pitchFamily="18" charset="0"/>
              </a:rPr>
              <a:t>субсидування </a:t>
            </a:r>
            <a:r>
              <a:rPr lang="uk-UA" sz="2000" b="0" dirty="0">
                <a:solidFill>
                  <a:schemeClr val="tx1">
                    <a:lumMod val="50000"/>
                  </a:schemeClr>
                </a:solidFill>
                <a:latin typeface="Times New Roman" pitchFamily="18" charset="0"/>
                <a:cs typeface="Times New Roman" pitchFamily="18" charset="0"/>
              </a:rPr>
              <a:t>позик національним експортерам — кредити у державних банках за процентними ставками нижче ринкових;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2000" b="0" dirty="0" smtClean="0">
                <a:solidFill>
                  <a:schemeClr val="tx1">
                    <a:lumMod val="50000"/>
                  </a:schemeClr>
                </a:solidFill>
                <a:latin typeface="Times New Roman" pitchFamily="18" charset="0"/>
                <a:cs typeface="Times New Roman" pitchFamily="18" charset="0"/>
              </a:rPr>
              <a:t>державні </a:t>
            </a:r>
            <a:r>
              <a:rPr lang="uk-UA" sz="2000" b="0" dirty="0">
                <a:solidFill>
                  <a:schemeClr val="tx1">
                    <a:lumMod val="50000"/>
                  </a:schemeClr>
                </a:solidFill>
                <a:latin typeface="Times New Roman" pitchFamily="18" charset="0"/>
                <a:cs typeface="Times New Roman" pitchFamily="18" charset="0"/>
              </a:rPr>
              <a:t>позики іноземним імпортерам що підлягають </a:t>
            </a:r>
            <a:r>
              <a:rPr lang="uk-UA" sz="2000" b="0" dirty="0" err="1">
                <a:solidFill>
                  <a:schemeClr val="tx1">
                    <a:lumMod val="50000"/>
                  </a:schemeClr>
                </a:solidFill>
                <a:latin typeface="Times New Roman" pitchFamily="18" charset="0"/>
                <a:cs typeface="Times New Roman" pitchFamily="18" charset="0"/>
              </a:rPr>
              <a:t>обо’язковому</a:t>
            </a:r>
            <a:r>
              <a:rPr lang="uk-UA" sz="2000" b="0" dirty="0">
                <a:solidFill>
                  <a:schemeClr val="tx1">
                    <a:lumMod val="50000"/>
                  </a:schemeClr>
                </a:solidFill>
                <a:latin typeface="Times New Roman" pitchFamily="18" charset="0"/>
                <a:cs typeface="Times New Roman" pitchFamily="18" charset="0"/>
              </a:rPr>
              <a:t> дотриманню своїх зобов’язань щодо купівлі товарів тільки з фірм тієї країни, яка їм цю позику надала; </a:t>
            </a:r>
            <a:endParaRPr lang="uk-UA" sz="20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2000" b="0" dirty="0" smtClean="0">
                <a:solidFill>
                  <a:schemeClr val="tx1">
                    <a:lumMod val="50000"/>
                  </a:schemeClr>
                </a:solidFill>
                <a:latin typeface="Times New Roman" pitchFamily="18" charset="0"/>
                <a:cs typeface="Times New Roman" pitchFamily="18" charset="0"/>
              </a:rPr>
              <a:t>страхування </a:t>
            </a:r>
            <a:r>
              <a:rPr lang="uk-UA" sz="2000" b="0" dirty="0">
                <a:solidFill>
                  <a:schemeClr val="tx1">
                    <a:lumMod val="50000"/>
                  </a:schemeClr>
                </a:solidFill>
                <a:latin typeface="Times New Roman" pitchFamily="18" charset="0"/>
                <a:cs typeface="Times New Roman" pitchFamily="18" charset="0"/>
              </a:rPr>
              <a:t>експортних ризиків національних експортерів, що включають комерційні ризики (неплатоспроможність імпортера на оплату поставки) та політичні ризики (непередбачувані дії уряду, які перешкоджають імпортерам виконати свої зобов´язання перед експортером).</a:t>
            </a:r>
            <a:endParaRPr lang="ru-RU"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6303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11667" y="194734"/>
            <a:ext cx="11645371" cy="5575830"/>
          </a:xfrm>
        </p:spPr>
        <p:txBody>
          <a:bodyPr/>
          <a:lstStyle/>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До </a:t>
            </a:r>
            <a:r>
              <a:rPr lang="uk-UA" sz="1800" b="0" dirty="0">
                <a:solidFill>
                  <a:schemeClr val="tx1">
                    <a:lumMod val="50000"/>
                  </a:schemeClr>
                </a:solidFill>
                <a:latin typeface="Times New Roman" pitchFamily="18" charset="0"/>
                <a:cs typeface="Times New Roman" pitchFamily="18" charset="0"/>
              </a:rPr>
              <a:t>адміністративних нетарифних заходів належать: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6. заборона </a:t>
            </a:r>
            <a:r>
              <a:rPr lang="uk-UA" sz="1800" i="1" u="sng" dirty="0">
                <a:solidFill>
                  <a:schemeClr val="tx1">
                    <a:lumMod val="50000"/>
                  </a:schemeClr>
                </a:solidFill>
                <a:latin typeface="Times New Roman" pitchFamily="18" charset="0"/>
                <a:cs typeface="Times New Roman" pitchFamily="18" charset="0"/>
              </a:rPr>
              <a:t>(ембарго)</a:t>
            </a:r>
            <a:r>
              <a:rPr lang="uk-UA" sz="1800" b="0" dirty="0">
                <a:solidFill>
                  <a:schemeClr val="tx1">
                    <a:lumMod val="50000"/>
                  </a:schemeClr>
                </a:solidFill>
                <a:latin typeface="Times New Roman" pitchFamily="18" charset="0"/>
                <a:cs typeface="Times New Roman" pitchFamily="18" charset="0"/>
              </a:rPr>
              <a:t>- це особливий тип квот, що забороняє торгівлю. Як і квоти, ембарго може бути встановлено для імпорту або експорту конкретних товарів, незалежно від місця призначення, у відношенні певних товарів, що постачаються до конкретних країн, або щодо всіх товарів, що перевозяться до певних країн: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800" b="0" dirty="0" smtClean="0">
                <a:solidFill>
                  <a:schemeClr val="tx1">
                    <a:lumMod val="50000"/>
                  </a:schemeClr>
                </a:solidFill>
                <a:latin typeface="Times New Roman" pitchFamily="18" charset="0"/>
                <a:cs typeface="Times New Roman" pitchFamily="18" charset="0"/>
              </a:rPr>
              <a:t>Накладення </a:t>
            </a:r>
            <a:r>
              <a:rPr lang="uk-UA" sz="1800" b="0" dirty="0">
                <a:solidFill>
                  <a:schemeClr val="tx1">
                    <a:lumMod val="50000"/>
                  </a:schemeClr>
                </a:solidFill>
                <a:latin typeface="Times New Roman" pitchFamily="18" charset="0"/>
                <a:cs typeface="Times New Roman" pitchFamily="18" charset="0"/>
              </a:rPr>
              <a:t>державою заборони на ввіз з інших держав чи вивіз із держави золота, іноземної валюти, окремих товарів, зброї та ін.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800" b="0" dirty="0" smtClean="0">
                <a:solidFill>
                  <a:schemeClr val="tx1">
                    <a:lumMod val="50000"/>
                  </a:schemeClr>
                </a:solidFill>
                <a:latin typeface="Times New Roman" pitchFamily="18" charset="0"/>
                <a:cs typeface="Times New Roman" pitchFamily="18" charset="0"/>
              </a:rPr>
              <a:t>Заборона </a:t>
            </a:r>
            <a:r>
              <a:rPr lang="uk-UA" sz="1800" b="0" dirty="0">
                <a:solidFill>
                  <a:schemeClr val="tx1">
                    <a:lumMod val="50000"/>
                  </a:schemeClr>
                </a:solidFill>
                <a:latin typeface="Times New Roman" pitchFamily="18" charset="0"/>
                <a:cs typeface="Times New Roman" pitchFamily="18" charset="0"/>
              </a:rPr>
              <a:t>державною владою заходу в свої порти іноземних кораблів або їх виходу.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1800" b="0" dirty="0" smtClean="0">
                <a:solidFill>
                  <a:schemeClr val="tx1">
                    <a:lumMod val="50000"/>
                  </a:schemeClr>
                </a:solidFill>
                <a:latin typeface="Times New Roman" pitchFamily="18" charset="0"/>
                <a:cs typeface="Times New Roman" pitchFamily="18" charset="0"/>
              </a:rPr>
              <a:t>Часткове </a:t>
            </a:r>
            <a:r>
              <a:rPr lang="uk-UA" sz="1800" b="0" dirty="0">
                <a:solidFill>
                  <a:schemeClr val="tx1">
                    <a:lumMod val="50000"/>
                  </a:schemeClr>
                </a:solidFill>
                <a:latin typeface="Times New Roman" pitchFamily="18" charset="0"/>
                <a:cs typeface="Times New Roman" pitchFamily="18" charset="0"/>
              </a:rPr>
              <a:t>або повне припинення торгівлі з деякими країнами за рішенням ООН або іншої міждержавної організації як репресивний захід до певної держави за порушення ООН або інших негативних дій. Хоча ембарго зазвичай вводять в політичних цілях, наслідки, по суті, можуть бути економічними. Цілями ембарго можуть бути репресії у відношенні до іншої держави, бажання завдати їй матеріальної шкоди. </a:t>
            </a:r>
            <a:endParaRPr lang="uk-UA" sz="1800" b="0" dirty="0" smtClean="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r>
              <a:rPr lang="uk-UA" sz="1800" dirty="0" smtClean="0">
                <a:solidFill>
                  <a:schemeClr val="tx1">
                    <a:lumMod val="50000"/>
                  </a:schemeClr>
                </a:solidFill>
                <a:latin typeface="Times New Roman" pitchFamily="18" charset="0"/>
                <a:cs typeface="Times New Roman" pitchFamily="18" charset="0"/>
              </a:rPr>
              <a:t>       7. </a:t>
            </a:r>
            <a:r>
              <a:rPr lang="uk-UA" sz="1800" dirty="0">
                <a:solidFill>
                  <a:schemeClr val="tx1">
                    <a:lumMod val="50000"/>
                  </a:schemeClr>
                </a:solidFill>
                <a:latin typeface="Times New Roman" pitchFamily="18" charset="0"/>
                <a:cs typeface="Times New Roman" pitchFamily="18" charset="0"/>
              </a:rPr>
              <a:t>кількісні обмеження - </a:t>
            </a:r>
            <a:r>
              <a:rPr lang="uk-UA" sz="1800" b="0" dirty="0">
                <a:solidFill>
                  <a:schemeClr val="tx1">
                    <a:lumMod val="50000"/>
                  </a:schemeClr>
                </a:solidFill>
                <a:latin typeface="Times New Roman" pitchFamily="18" charset="0"/>
                <a:cs typeface="Times New Roman" pitchFamily="18" charset="0"/>
              </a:rPr>
              <a:t>це адміністративна форма нетарифного державного регулювання торговельного обороту, що визначає кількість та номенклатуру товарів, дозволених для експорту або імпорту. Кількісні обмеження можуть застосовуватися за рішенням уряду однієї країни або на основі міжнародних угод які координують торгівлю певними групами товарів. Вони є формою державного регулювання умов виходу підприємств на зовнішній ринок і є більш жорстокою формою обмежень порівняно з митом. Мито лише ослабляє конкурентні позиції експортера чи імпортера на ринку, кількісні обмеження обмежують саму можливість конкуренції, оскільки лімітують надходження товару на ринок.</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endParaRPr lang="uk-UA" sz="1800" b="0"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8449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37067" y="254000"/>
            <a:ext cx="11619971" cy="5516563"/>
          </a:xfrm>
        </p:spPr>
        <p:txBody>
          <a:bodyPr/>
          <a:lstStyle/>
          <a:p>
            <a:pPr marL="0" indent="2286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За допомогою кількісних обмежень на державному рівні вирішується широке </a:t>
            </a:r>
            <a:r>
              <a:rPr lang="uk-UA" sz="1800" i="1" dirty="0">
                <a:solidFill>
                  <a:schemeClr val="tx1">
                    <a:lumMod val="50000"/>
                  </a:schemeClr>
                </a:solidFill>
                <a:latin typeface="Times New Roman" pitchFamily="18" charset="0"/>
                <a:cs typeface="Times New Roman" pitchFamily="18" charset="0"/>
              </a:rPr>
              <a:t>коло завдань: </a:t>
            </a:r>
            <a:endParaRPr lang="uk-UA" sz="1800" i="1"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захист </a:t>
            </a:r>
            <a:r>
              <a:rPr lang="uk-UA" sz="1800" b="0" dirty="0">
                <a:solidFill>
                  <a:schemeClr val="tx1">
                    <a:lumMod val="50000"/>
                  </a:schemeClr>
                </a:solidFill>
                <a:latin typeface="Times New Roman" pitchFamily="18" charset="0"/>
                <a:cs typeface="Times New Roman" pitchFamily="18" charset="0"/>
              </a:rPr>
              <a:t>споживача і виробника аналогічних конкуруючих товарів усередині країни;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підтримка </a:t>
            </a:r>
            <a:r>
              <a:rPr lang="uk-UA" sz="1800" b="0" dirty="0">
                <a:solidFill>
                  <a:schemeClr val="tx1">
                    <a:lumMod val="50000"/>
                  </a:schemeClr>
                </a:solidFill>
                <a:latin typeface="Times New Roman" pitchFamily="18" charset="0"/>
                <a:cs typeface="Times New Roman" pitchFamily="18" charset="0"/>
              </a:rPr>
              <a:t>стабільності на внутрішньому ринку;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економія </a:t>
            </a:r>
            <a:r>
              <a:rPr lang="uk-UA" sz="1800" b="0" dirty="0">
                <a:solidFill>
                  <a:schemeClr val="tx1">
                    <a:lumMod val="50000"/>
                  </a:schemeClr>
                </a:solidFill>
                <a:latin typeface="Times New Roman" pitchFamily="18" charset="0"/>
                <a:cs typeface="Times New Roman" pitchFamily="18" charset="0"/>
              </a:rPr>
              <a:t>валютних ресурсів;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одержання </a:t>
            </a:r>
            <a:r>
              <a:rPr lang="uk-UA" sz="1800" b="0" dirty="0">
                <a:solidFill>
                  <a:schemeClr val="tx1">
                    <a:lumMod val="50000"/>
                  </a:schemeClr>
                </a:solidFill>
                <a:latin typeface="Times New Roman" pitchFamily="18" charset="0"/>
                <a:cs typeface="Times New Roman" pitchFamily="18" charset="0"/>
              </a:rPr>
              <a:t>поступок на умовах взаємності інших країн; </a:t>
            </a:r>
            <a:endParaRPr lang="uk-UA" sz="1800" b="0" dirty="0" smtClean="0">
              <a:solidFill>
                <a:schemeClr val="tx1">
                  <a:lumMod val="50000"/>
                </a:schemeClr>
              </a:solidFill>
              <a:latin typeface="Times New Roman" pitchFamily="18" charset="0"/>
              <a:cs typeface="Times New Roman" pitchFamily="18" charset="0"/>
            </a:endParaRPr>
          </a:p>
          <a:p>
            <a:pPr algn="just">
              <a:lnSpc>
                <a:spcPct val="100000"/>
              </a:lnSpc>
              <a:spcBef>
                <a:spcPts val="0"/>
              </a:spcBef>
              <a:buFontTx/>
              <a:buChar char="-"/>
            </a:pPr>
            <a:r>
              <a:rPr lang="uk-UA" sz="1800" b="0" dirty="0" smtClean="0">
                <a:solidFill>
                  <a:schemeClr val="tx1">
                    <a:lumMod val="50000"/>
                  </a:schemeClr>
                </a:solidFill>
                <a:latin typeface="Times New Roman" pitchFamily="18" charset="0"/>
                <a:cs typeface="Times New Roman" pitchFamily="18" charset="0"/>
              </a:rPr>
              <a:t>обмеження </a:t>
            </a:r>
            <a:r>
              <a:rPr lang="uk-UA" sz="1800" b="0" dirty="0">
                <a:solidFill>
                  <a:schemeClr val="tx1">
                    <a:lumMod val="50000"/>
                  </a:schemeClr>
                </a:solidFill>
                <a:latin typeface="Times New Roman" pitchFamily="18" charset="0"/>
                <a:cs typeface="Times New Roman" pitchFamily="18" charset="0"/>
              </a:rPr>
              <a:t>постачання</a:t>
            </a:r>
            <a:r>
              <a:rPr lang="uk-UA" sz="1800" b="0" dirty="0" smtClean="0">
                <a:solidFill>
                  <a:schemeClr val="tx1">
                    <a:lumMod val="50000"/>
                  </a:schemeClr>
                </a:solidFill>
                <a:latin typeface="Times New Roman" pitchFamily="18" charset="0"/>
                <a:cs typeface="Times New Roman" pitchFamily="18" charset="0"/>
              </a:rPr>
              <a:t>.</a:t>
            </a:r>
          </a:p>
          <a:p>
            <a:pPr algn="just">
              <a:lnSpc>
                <a:spcPct val="100000"/>
              </a:lnSpc>
              <a:spcBef>
                <a:spcPts val="0"/>
              </a:spcBef>
              <a:buFontTx/>
              <a:buChar char="-"/>
            </a:pP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dirty="0" smtClean="0">
                <a:solidFill>
                  <a:schemeClr val="tx1">
                    <a:lumMod val="50000"/>
                  </a:schemeClr>
                </a:solidFill>
                <a:latin typeface="Times New Roman" pitchFamily="18" charset="0"/>
                <a:cs typeface="Times New Roman" pitchFamily="18" charset="0"/>
              </a:rPr>
              <a:t>8. Добровільне </a:t>
            </a:r>
            <a:r>
              <a:rPr lang="uk-UA" sz="1800" dirty="0">
                <a:solidFill>
                  <a:schemeClr val="tx1">
                    <a:lumMod val="50000"/>
                  </a:schemeClr>
                </a:solidFill>
                <a:latin typeface="Times New Roman" pitchFamily="18" charset="0"/>
                <a:cs typeface="Times New Roman" pitchFamily="18" charset="0"/>
              </a:rPr>
              <a:t>обмеження експорту </a:t>
            </a:r>
            <a:r>
              <a:rPr lang="uk-UA" sz="1800" b="0" dirty="0">
                <a:solidFill>
                  <a:schemeClr val="tx1">
                    <a:lumMod val="50000"/>
                  </a:schemeClr>
                </a:solidFill>
                <a:latin typeface="Times New Roman" pitchFamily="18" charset="0"/>
                <a:cs typeface="Times New Roman" pitchFamily="18" charset="0"/>
              </a:rPr>
              <a:t>– метод державного регулювання зовнішньої торгівлі, що передбачає зобов'язання одного з партнерів зовнішньої торгівлі обмежувати або не розширювати обсяг експорту. Таке зобов'язання може бути прийняте внаслідок укладення офіційної або неофіційної угоди про встановлення квот на експорт товару, а також щодо підприємств, фірм, компаній, які порушили закон про добросовісну конкуренцію в тих країнах, куди експортуються товари цих </a:t>
            </a:r>
            <a:r>
              <a:rPr lang="uk-UA" sz="1800" b="0" dirty="0" smtClean="0">
                <a:solidFill>
                  <a:schemeClr val="tx1">
                    <a:lumMod val="50000"/>
                  </a:schemeClr>
                </a:solidFill>
                <a:latin typeface="Times New Roman" pitchFamily="18" charset="0"/>
                <a:cs typeface="Times New Roman" pitchFamily="18" charset="0"/>
              </a:rPr>
              <a:t>виробників.</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dirty="0" smtClean="0">
                <a:solidFill>
                  <a:schemeClr val="tx1">
                    <a:lumMod val="50000"/>
                  </a:schemeClr>
                </a:solidFill>
                <a:latin typeface="Times New Roman" pitchFamily="18" charset="0"/>
                <a:cs typeface="Times New Roman" pitchFamily="18" charset="0"/>
              </a:rPr>
              <a:t>9. </a:t>
            </a:r>
            <a:r>
              <a:rPr lang="uk-UA" sz="1800" dirty="0">
                <a:solidFill>
                  <a:schemeClr val="tx1">
                    <a:lumMod val="50000"/>
                  </a:schemeClr>
                </a:solidFill>
                <a:latin typeface="Times New Roman" pitchFamily="18" charset="0"/>
                <a:cs typeface="Times New Roman" pitchFamily="18" charset="0"/>
              </a:rPr>
              <a:t>монополістичні заходи </a:t>
            </a:r>
            <a:r>
              <a:rPr lang="uk-UA" sz="1800" b="0" dirty="0">
                <a:solidFill>
                  <a:schemeClr val="tx1">
                    <a:lumMod val="50000"/>
                  </a:schemeClr>
                </a:solidFill>
                <a:latin typeface="Times New Roman" pitchFamily="18" charset="0"/>
                <a:cs typeface="Times New Roman" pitchFamily="18" charset="0"/>
              </a:rPr>
              <a:t>- це регулюючі заходи, які надають виняткові права певній групі суб'єктів господарювання. Основними видами таких заходів є державна монополія на імпорт певних товарів (у деяких випадках подібна монополія може надаватися підприємствам приватного сектору) та обов'язкове обслуговування вітчизняних підприємств (у деяких випадках вітчизняні підприємства мають право використовувати тільки послуги національних транспортних, страхових та інших </a:t>
            </a:r>
            <a:r>
              <a:rPr lang="uk-UA" sz="1800" b="0" dirty="0" smtClean="0">
                <a:solidFill>
                  <a:schemeClr val="tx1">
                    <a:lumMod val="50000"/>
                  </a:schemeClr>
                </a:solidFill>
                <a:latin typeface="Times New Roman" pitchFamily="18" charset="0"/>
                <a:cs typeface="Times New Roman" pitchFamily="18" charset="0"/>
              </a:rPr>
              <a:t>компаній.</a:t>
            </a:r>
          </a:p>
          <a:p>
            <a:pPr marL="0" indent="45720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a:p>
            <a:pPr marL="0" indent="0" algn="just">
              <a:lnSpc>
                <a:spcPct val="100000"/>
              </a:lnSpc>
              <a:spcBef>
                <a:spcPts val="0"/>
              </a:spcBef>
              <a:buNone/>
            </a:pPr>
            <a:endParaRPr lang="uk-UA" sz="18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37069689"/>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TotalTime>
  <Words>1186</Words>
  <Application>Microsoft Office PowerPoint</Application>
  <PresentationFormat>Довільний</PresentationFormat>
  <Paragraphs>61</Paragraphs>
  <Slides>9</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9</vt:i4>
      </vt:variant>
    </vt:vector>
  </HeadingPairs>
  <TitlesOfParts>
    <vt:vector size="10" baseType="lpstr">
      <vt:lpstr>Тема Office</vt:lpstr>
      <vt:lpstr>Тема 1.4. Нетарифні методи регулювання зовнішньоекономічної діяльності в Україні.    </vt:lpstr>
      <vt:lpstr> 1. Сутність та особливості нетарифного регулювання ЗЕД.</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67</cp:revision>
  <dcterms:created xsi:type="dcterms:W3CDTF">2023-01-12T09:20:21Z</dcterms:created>
  <dcterms:modified xsi:type="dcterms:W3CDTF">2024-03-06T09:41:27Z</dcterms:modified>
</cp:coreProperties>
</file>