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4" r:id="rId13"/>
    <p:sldId id="271" r:id="rId14"/>
    <p:sldId id="272" r:id="rId15"/>
    <p:sldId id="273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7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03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7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38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9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4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1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6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4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5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0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C63F79-7FC4-4531-863F-76C8A23F4376}" type="datetimeFigureOut">
              <a:rPr lang="ru-RU" smtClean="0"/>
              <a:t>пн 04.03.24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PeWysfo75ZB9HLInShbjE00Ita9M2trL/view?usp=shar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uCiJ1V0wTA&amp;t=383s&amp;ab_channel=%D1%96%D0%B4%D0%B5%D1%8F%D0%BE%D0%BB%D0%B5%D0%BA%D1%81%D0%B0%D0%BD%D0%B4%D1%80%D1%96%D0%B2%D0%BD%D0%B0" TargetMode="External"/><Relationship Id="rId3" Type="http://schemas.openxmlformats.org/officeDocument/2006/relationships/hyperlink" Target="https://dic.academic/" TargetMode="External"/><Relationship Id="rId7" Type="http://schemas.openxmlformats.org/officeDocument/2006/relationships/hyperlink" Target="https://www.google.com/search" TargetMode="External"/><Relationship Id="rId2" Type="http://schemas.openxmlformats.org/officeDocument/2006/relationships/hyperlink" Target="https://ukr-mova.in.ua/perevirka-tekst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amova.com/pereklad/" TargetMode="External"/><Relationship Id="rId5" Type="http://schemas.openxmlformats.org/officeDocument/2006/relationships/hyperlink" Target="https://uk.glosbe.com/uk/en/" TargetMode="External"/><Relationship Id="rId4" Type="http://schemas.openxmlformats.org/officeDocument/2006/relationships/hyperlink" Target="https://context.reverso.ne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latortools.net/products/transtool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amboard.google.com/d/1QtsVOU_EDDPzgoCqFFAqS0jeXet8LVJQsLPpal4wKG8/edit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translatel.com/ua/category/novini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lokalise.com/blog/software-localiza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quf5t64zS0&amp;ab_channel=%D0%9B%D1%96%D1%82%D0%BD%D1%8F%D1%88%D0%BA%D0%BE%D0%BB%D0%B0%D0%BF%D0%B5%D1%80%D0%B5%D0%BA%D0%BB%D0%B0%D0%B4%D1%83" TargetMode="External"/><Relationship Id="rId5" Type="http://schemas.openxmlformats.org/officeDocument/2006/relationships/hyperlink" Target="https://www.youtube.com/watch?v=30nkKrCuhkE&amp;ab_channel=%D0%9B%D1%96%D1%82%D0%BD%D1%8F%D1%88%D0%BA%D0%BE%D0%BB%D0%B0%D0%BF%D0%B5%D1%80%D0%B5%D0%BA%D0%BB%D0%B0%D0%B4%D1%83" TargetMode="External"/><Relationship Id="rId4" Type="http://schemas.openxmlformats.org/officeDocument/2006/relationships/hyperlink" Target="https://www.youtube.com/watch?v=OdtjTYq0GvU&amp;ab_channel=%D0%9B%D1%96%D1%82%D0%BD%D1%8F%D1%88%D0%BA%D0%BE%D0%BB%D0%B0%D0%BF%D0%B5%D1%80%D0%B5%D0%BA%D0%BB%D0%B0%D0%B4%D1%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elior.ru/ru/2013/08/03/tipovye-oshibki-v-omega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ADB7-6254-45DC-877A-C17974F9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76987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3. Інформаційні технології на службі перекладу.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C568F1-A778-4B19-BA34-2D38ABB6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1307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 автоматизації перекладу. Підготовчі процедури. Поняття пам’яті перекладу. Створення глосарію. Редагування та коректура. Постредагування машинного перекладу. Сфери застосування та вибір стратегії. Види програм. Застосування автоматизованого перекладу при локалізації продукту.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https://drive.google.com/file/d/1PeWysfo75ZB9HLInShbjE00Ita9M2trL/view?usp=sharing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27B7E5-E285-4256-988E-39D22B18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86" y="0"/>
            <a:ext cx="3886200" cy="76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C3137-FFD1-4C2D-98E2-D7D62AF60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886" y="742377"/>
            <a:ext cx="8636000" cy="6115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7B2AD-CFA5-4B82-B99D-87382ADEBF92}"/>
              </a:ext>
            </a:extLst>
          </p:cNvPr>
          <p:cNvSpPr txBox="1"/>
          <p:nvPr/>
        </p:nvSpPr>
        <p:spPr>
          <a:xfrm>
            <a:off x="203200" y="1016000"/>
            <a:ext cx="2815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User-friendly interface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TM</a:t>
            </a:r>
            <a:endParaRPr lang="uk-UA" sz="3600" dirty="0">
              <a:cs typeface="AngsanaUPC" panose="02020603050405020304" pitchFamily="18" charset="-34"/>
            </a:endParaRP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ASD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Fuzzy Match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Context Match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Multiterm DB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Concordance search </a:t>
            </a:r>
            <a:b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LanguageCloud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Different tag options</a:t>
            </a:r>
            <a:endParaRPr lang="ru-RU" dirty="0">
              <a:cs typeface="AngsanaUPC" panose="02020603050405020304" pitchFamily="18" charset="-3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B93A38-D3DE-4AD1-8683-3463E91523AB}"/>
              </a:ext>
            </a:extLst>
          </p:cNvPr>
          <p:cNvSpPr/>
          <p:nvPr/>
        </p:nvSpPr>
        <p:spPr>
          <a:xfrm>
            <a:off x="6501964" y="6115623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Software and Documentation Localization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31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DACE91-00D3-4EAA-9833-F49A2CB1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92" y="0"/>
            <a:ext cx="513760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59A1E-84F3-42C0-A6B1-98B2A63A7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7941" y="169862"/>
            <a:ext cx="5776682" cy="23701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A6315-2AE2-40FF-A1CB-A5B213C29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9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423" y="2680607"/>
            <a:ext cx="54102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98F8A30-D3D9-4B2C-AE5E-ECC771B5789C}"/>
              </a:ext>
            </a:extLst>
          </p:cNvPr>
          <p:cNvSpPr/>
          <p:nvPr/>
        </p:nvSpPr>
        <p:spPr>
          <a:xfrm>
            <a:off x="2062368" y="58072"/>
            <a:ext cx="8592458" cy="12046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Словники та сервіси перевірки якості текстів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A36A7-EA88-4ACF-9F0D-BC3A0D6EB504}"/>
              </a:ext>
            </a:extLst>
          </p:cNvPr>
          <p:cNvSpPr txBox="1"/>
          <p:nvPr/>
        </p:nvSpPr>
        <p:spPr>
          <a:xfrm>
            <a:off x="624114" y="1225689"/>
            <a:ext cx="11234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Перевірка</a:t>
            </a:r>
            <a:r>
              <a:rPr lang="uk-UA" sz="24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Grammarly</a:t>
            </a:r>
            <a:r>
              <a:rPr lang="uk-UA" sz="2400" dirty="0"/>
              <a:t> (плагін в браузері)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2"/>
              </a:rPr>
              <a:t>https://ukr-mova.in.ua/perevirka-tekstu</a:t>
            </a:r>
            <a:r>
              <a:rPr lang="uk-UA" sz="2400" dirty="0"/>
              <a:t> (</a:t>
            </a:r>
            <a:r>
              <a:rPr lang="uk-UA" sz="2400" b="1" dirty="0">
                <a:solidFill>
                  <a:srgbClr val="00B050"/>
                </a:solidFill>
              </a:rPr>
              <a:t>+</a:t>
            </a:r>
            <a:r>
              <a:rPr lang="uk-UA" sz="2400" dirty="0"/>
              <a:t> </a:t>
            </a:r>
            <a:r>
              <a:rPr lang="uk-UA" sz="2400" dirty="0">
                <a:highlight>
                  <a:srgbClr val="00FF00"/>
                </a:highlight>
              </a:rPr>
              <a:t>новий правопис, правка стилю</a:t>
            </a:r>
            <a:r>
              <a:rPr lang="uk-UA" sz="2400" dirty="0"/>
              <a:t>. </a:t>
            </a:r>
            <a:r>
              <a:rPr lang="uk-UA" sz="2400" dirty="0">
                <a:solidFill>
                  <a:srgbClr val="FF0000"/>
                </a:solidFill>
              </a:rPr>
              <a:t>–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FF0000"/>
                </a:solidFill>
              </a:rPr>
              <a:t>втрата формату, нерозривні пробіли</a:t>
            </a:r>
            <a:r>
              <a:rPr lang="uk-UA" sz="2400" dirty="0"/>
              <a:t>)</a:t>
            </a:r>
          </a:p>
          <a:p>
            <a:r>
              <a:rPr lang="uk-UA" sz="2400" b="1" dirty="0"/>
              <a:t>Словники</a:t>
            </a:r>
            <a:r>
              <a:rPr lang="uk-UA" sz="24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https://dic.academic/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є майже всі мови, навіть </a:t>
            </a:r>
            <a:r>
              <a:rPr lang="uk-UA" sz="2400" dirty="0" err="1">
                <a:highlight>
                  <a:srgbClr val="00FF00"/>
                </a:highlight>
              </a:rPr>
              <a:t>квенья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тільки слова, немає фраз, досить розлогий зміст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4"/>
              </a:rPr>
              <a:t>https://context.reverso.net</a:t>
            </a:r>
            <a:r>
              <a:rPr lang="uk-UA" sz="2400" dirty="0">
                <a:hlinkClick r:id="rId4"/>
              </a:rPr>
              <a:t>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фраза в контексті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немає української мови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5"/>
              </a:rPr>
              <a:t>https://uk.glosbe.com/uk/en/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фраза в контексті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все одно, як на мене, замало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6"/>
              </a:rPr>
              <a:t>https://www.uamova.com/pereklad</a:t>
            </a:r>
            <a:r>
              <a:rPr lang="uk-UA" sz="2400" dirty="0">
                <a:hlinkClick r:id="rId6"/>
              </a:rPr>
              <a:t>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фраза в контексті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ще не досить наповнений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</a:t>
            </a:r>
            <a:r>
              <a:rPr lang="uk-UA" sz="2400" dirty="0"/>
              <a:t> (</a:t>
            </a:r>
            <a:r>
              <a:rPr lang="uk-UA" sz="2400" u="sng" dirty="0">
                <a:solidFill>
                  <a:srgbClr val="7030A0"/>
                </a:solidFill>
              </a:rPr>
              <a:t>додати</a:t>
            </a:r>
            <a:r>
              <a:rPr lang="uk-UA" sz="2400" dirty="0">
                <a:solidFill>
                  <a:srgbClr val="7030A0"/>
                </a:solidFill>
              </a:rPr>
              <a:t> «переклад» / «</a:t>
            </a:r>
            <a:r>
              <a:rPr lang="en-US" sz="2400" dirty="0">
                <a:solidFill>
                  <a:srgbClr val="7030A0"/>
                </a:solidFill>
              </a:rPr>
              <a:t>meaning</a:t>
            </a:r>
            <a:r>
              <a:rPr lang="uk-UA" sz="2400" dirty="0">
                <a:solidFill>
                  <a:srgbClr val="7030A0"/>
                </a:solidFill>
              </a:rPr>
              <a:t>» / </a:t>
            </a:r>
            <a:r>
              <a:rPr lang="en-US" sz="2400" dirty="0">
                <a:solidFill>
                  <a:srgbClr val="7030A0"/>
                </a:solidFill>
              </a:rPr>
              <a:t>vs </a:t>
            </a:r>
            <a:r>
              <a:rPr lang="uk-UA" sz="2400" dirty="0">
                <a:solidFill>
                  <a:srgbClr val="7030A0"/>
                </a:solidFill>
              </a:rPr>
              <a:t>тощо</a:t>
            </a:r>
            <a:r>
              <a:rPr lang="uk-UA" sz="2400" dirty="0"/>
              <a:t>) </a:t>
            </a:r>
          </a:p>
          <a:p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ІДЕЯ ОЛЕКСАНДРІВНА + 3 наступних слайди</a:t>
            </a:r>
            <a:r>
              <a:rPr lang="uk-UA" dirty="0"/>
              <a:t> </a:t>
            </a:r>
            <a:r>
              <a:rPr lang="en-GB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https://www.youtube.com/watch?v=HuCiJ1V0wTA&amp;t=383s&amp;ab_channel=%D1%96%D0%B4%D0%B5%D1%8F%D0%BE%D0%BB%D0%B5%D0%BA%D1%81%D0%B0%D0%BD%D0%B4%D1%80%D1%96%D0%B2%D0%BD%D0%</a:t>
            </a:r>
            <a:r>
              <a:rPr lang="en-GB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B0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1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494F1C-B4F4-4C66-B0C0-327BB27B47FE}"/>
              </a:ext>
            </a:extLst>
          </p:cNvPr>
          <p:cNvSpPr/>
          <p:nvPr/>
        </p:nvSpPr>
        <p:spPr>
          <a:xfrm>
            <a:off x="1411459" y="1332158"/>
            <a:ext cx="93690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Сум 11 </a:t>
            </a:r>
            <a:r>
              <a:rPr lang="ru-RU" dirty="0" err="1"/>
              <a:t>доступний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en-GB" dirty="0"/>
              <a:t>http://sum.in.ua/</a:t>
            </a:r>
          </a:p>
          <a:p>
            <a:r>
              <a:rPr lang="en-GB" dirty="0"/>
              <a:t>2. </a:t>
            </a:r>
            <a:r>
              <a:rPr lang="ru-RU" dirty="0"/>
              <a:t>Сум 20 </a:t>
            </a:r>
            <a:r>
              <a:rPr lang="ru-RU" dirty="0" err="1"/>
              <a:t>доступний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en-GB" dirty="0"/>
              <a:t>https://sum20ua.com/Entry/index?wordid=1&amp;page=0</a:t>
            </a:r>
          </a:p>
          <a:p>
            <a:r>
              <a:rPr lang="en-GB" dirty="0"/>
              <a:t>3. </a:t>
            </a:r>
            <a:r>
              <a:rPr lang="ru-RU" dirty="0"/>
              <a:t>Сайт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російсько</a:t>
            </a:r>
            <a:r>
              <a:rPr lang="ru-RU" dirty="0"/>
              <a:t>-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</a:t>
            </a:r>
            <a:r>
              <a:rPr lang="en-GB" dirty="0"/>
              <a:t>https://r2u.org.ua/</a:t>
            </a:r>
          </a:p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обливістю</a:t>
            </a:r>
            <a:r>
              <a:rPr lang="ru-RU" dirty="0"/>
              <a:t> є те ,</a:t>
            </a:r>
            <a:r>
              <a:rPr lang="ru-RU" dirty="0" err="1"/>
              <a:t>що</a:t>
            </a:r>
            <a:r>
              <a:rPr lang="ru-RU" dirty="0"/>
              <a:t> там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оцифрованих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до мовних </a:t>
            </a:r>
            <a:r>
              <a:rPr lang="ru-RU" dirty="0" err="1"/>
              <a:t>репресій</a:t>
            </a:r>
            <a:r>
              <a:rPr lang="ru-RU" dirty="0"/>
              <a:t>.</a:t>
            </a:r>
          </a:p>
          <a:p>
            <a:r>
              <a:rPr lang="ru-RU" dirty="0"/>
              <a:t>4. Сайт </a:t>
            </a:r>
            <a:r>
              <a:rPr lang="en-GB" dirty="0"/>
              <a:t>http://hrinchenko.com/ </a:t>
            </a:r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дізнатись</a:t>
            </a:r>
            <a:r>
              <a:rPr lang="ru-RU" dirty="0"/>
              <a:t> як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словов</a:t>
            </a:r>
            <a:r>
              <a:rPr lang="ru-RU" dirty="0"/>
              <a:t> буде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дізнатись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варінти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знайомих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</a:t>
            </a:r>
          </a:p>
          <a:p>
            <a:r>
              <a:rPr lang="ru-RU" dirty="0"/>
              <a:t>5. Сайт, де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англійсько-українських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для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ідіом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визначень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слова </a:t>
            </a:r>
            <a:r>
              <a:rPr lang="en-GB" dirty="0"/>
              <a:t>https://e2u.org.ua/</a:t>
            </a:r>
          </a:p>
          <a:p>
            <a:r>
              <a:rPr lang="en-GB" dirty="0"/>
              <a:t>6. </a:t>
            </a:r>
            <a:r>
              <a:rPr lang="ru-RU" dirty="0"/>
              <a:t>На </a:t>
            </a:r>
            <a:r>
              <a:rPr lang="ru-RU" dirty="0" err="1"/>
              <a:t>сайті</a:t>
            </a:r>
            <a:r>
              <a:rPr lang="ru-RU" dirty="0"/>
              <a:t>  </a:t>
            </a:r>
            <a:r>
              <a:rPr lang="en-GB" dirty="0"/>
              <a:t>https://lcorp.ulif.org.ua/dictua/ 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фразеологію</a:t>
            </a:r>
            <a:r>
              <a:rPr lang="ru-RU" dirty="0"/>
              <a:t>, </a:t>
            </a:r>
            <a:r>
              <a:rPr lang="ru-RU" dirty="0" err="1"/>
              <a:t>словозміни</a:t>
            </a:r>
            <a:r>
              <a:rPr lang="ru-RU" dirty="0"/>
              <a:t> та </a:t>
            </a:r>
            <a:r>
              <a:rPr lang="ru-RU" dirty="0" err="1"/>
              <a:t>синонімію</a:t>
            </a:r>
            <a:r>
              <a:rPr lang="ru-RU" dirty="0"/>
              <a:t>. </a:t>
            </a:r>
          </a:p>
          <a:p>
            <a:r>
              <a:rPr lang="ru-RU" dirty="0"/>
              <a:t>7. Сайт </a:t>
            </a:r>
            <a:r>
              <a:rPr lang="en-GB" dirty="0"/>
              <a:t>https://goroh.pp.ua/ </a:t>
            </a:r>
            <a:r>
              <a:rPr lang="ru-RU" dirty="0"/>
              <a:t>на </a:t>
            </a:r>
            <a:r>
              <a:rPr lang="ru-RU" dirty="0" err="1"/>
              <a:t>якому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.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тлумачень</a:t>
            </a:r>
            <a:r>
              <a:rPr lang="ru-RU" dirty="0"/>
              <a:t> та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римами</a:t>
            </a:r>
            <a:r>
              <a:rPr lang="ru-RU" dirty="0"/>
              <a:t>, </a:t>
            </a:r>
            <a:r>
              <a:rPr lang="ru-RU" dirty="0" err="1"/>
              <a:t>словозмінами</a:t>
            </a:r>
            <a:r>
              <a:rPr lang="ru-RU" dirty="0"/>
              <a:t> та </a:t>
            </a:r>
            <a:r>
              <a:rPr lang="ru-RU" dirty="0" err="1"/>
              <a:t>слововжитком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етимологія</a:t>
            </a:r>
            <a:r>
              <a:rPr lang="ru-RU" dirty="0"/>
              <a:t>.</a:t>
            </a:r>
          </a:p>
          <a:p>
            <a:r>
              <a:rPr lang="ru-RU" dirty="0"/>
              <a:t>8.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до </a:t>
            </a:r>
            <a:r>
              <a:rPr lang="ru-RU" dirty="0" err="1"/>
              <a:t>економіки</a:t>
            </a:r>
            <a:r>
              <a:rPr lang="ru-RU" dirty="0"/>
              <a:t>, та </a:t>
            </a:r>
            <a:r>
              <a:rPr lang="ru-RU" dirty="0" err="1"/>
              <a:t>міжмовні</a:t>
            </a:r>
            <a:r>
              <a:rPr lang="ru-RU" dirty="0"/>
              <a:t>, як </a:t>
            </a:r>
            <a:r>
              <a:rPr lang="ru-RU" dirty="0" err="1"/>
              <a:t>китайсько-український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знайти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en-GB" dirty="0"/>
              <a:t>https://slovnyk.me/. </a:t>
            </a:r>
            <a:r>
              <a:rPr lang="ru-RU" dirty="0" err="1"/>
              <a:t>Також</a:t>
            </a:r>
            <a:r>
              <a:rPr lang="ru-RU" dirty="0"/>
              <a:t> є словник </a:t>
            </a:r>
            <a:r>
              <a:rPr lang="ru-RU" dirty="0" err="1"/>
              <a:t>Вусика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синонімів-фразеологізмів</a:t>
            </a:r>
            <a:r>
              <a:rPr lang="ru-RU" dirty="0"/>
              <a:t>.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словник сленгу та жаргону.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7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CF529A-EACA-4D70-BFD5-91942C9D1F1E}"/>
              </a:ext>
            </a:extLst>
          </p:cNvPr>
          <p:cNvSpPr/>
          <p:nvPr/>
        </p:nvSpPr>
        <p:spPr>
          <a:xfrm>
            <a:off x="588498" y="474345"/>
            <a:ext cx="110150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9.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en-GB" dirty="0"/>
              <a:t>https://slovnyk.ua/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нового </a:t>
            </a:r>
            <a:r>
              <a:rPr lang="ru-RU" dirty="0" err="1"/>
              <a:t>правопису</a:t>
            </a:r>
            <a:r>
              <a:rPr lang="ru-RU" dirty="0"/>
              <a:t>,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звертань</a:t>
            </a:r>
            <a:r>
              <a:rPr lang="ru-RU" dirty="0"/>
              <a:t> та </a:t>
            </a:r>
            <a:r>
              <a:rPr lang="ru-RU" dirty="0" err="1"/>
              <a:t>поставити</a:t>
            </a:r>
            <a:r>
              <a:rPr lang="ru-RU" dirty="0"/>
              <a:t> правильно </a:t>
            </a:r>
            <a:r>
              <a:rPr lang="ru-RU" dirty="0" err="1"/>
              <a:t>наголоси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тексті</a:t>
            </a:r>
            <a:r>
              <a:rPr lang="ru-RU" dirty="0"/>
              <a:t>, </a:t>
            </a:r>
            <a:r>
              <a:rPr lang="ru-RU" dirty="0" err="1"/>
              <a:t>транслітерувати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та </a:t>
            </a:r>
            <a:r>
              <a:rPr lang="ru-RU" dirty="0" err="1"/>
              <a:t>географічні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.</a:t>
            </a:r>
          </a:p>
          <a:p>
            <a:r>
              <a:rPr lang="ru-RU" dirty="0"/>
              <a:t>10. </a:t>
            </a:r>
            <a:r>
              <a:rPr lang="en-GB" dirty="0"/>
              <a:t>http://slovopedia.org.ua/ </a:t>
            </a:r>
          </a:p>
          <a:p>
            <a:r>
              <a:rPr lang="en-GB" dirty="0"/>
              <a:t>11. https://myslovo.com/</a:t>
            </a:r>
          </a:p>
          <a:p>
            <a:r>
              <a:rPr lang="ru-RU" dirty="0" err="1"/>
              <a:t>Вузькоспеціалізовані</a:t>
            </a:r>
            <a:r>
              <a:rPr lang="ru-RU" dirty="0"/>
              <a:t> словники</a:t>
            </a:r>
          </a:p>
          <a:p>
            <a:r>
              <a:rPr lang="ru-RU" dirty="0"/>
              <a:t>1.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en-GB" dirty="0"/>
              <a:t>http://velyka-chy-mala-litera.wikidot.com/ 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довідатись,яку</a:t>
            </a:r>
            <a:r>
              <a:rPr lang="ru-RU" dirty="0"/>
              <a:t> </a:t>
            </a:r>
            <a:r>
              <a:rPr lang="ru-RU" dirty="0" err="1"/>
              <a:t>літеру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: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малу </a:t>
            </a:r>
          </a:p>
          <a:p>
            <a:r>
              <a:rPr lang="ru-RU" dirty="0"/>
              <a:t>2. Словник- </a:t>
            </a:r>
            <a:r>
              <a:rPr lang="ru-RU" dirty="0" err="1"/>
              <a:t>довідник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закінченням</a:t>
            </a:r>
            <a:r>
              <a:rPr lang="ru-RU" dirty="0"/>
              <a:t> -а </a:t>
            </a:r>
            <a:r>
              <a:rPr lang="ru-RU" dirty="0" err="1"/>
              <a:t>чи</a:t>
            </a:r>
            <a:r>
              <a:rPr lang="ru-RU" dirty="0"/>
              <a:t> -у  в родового </a:t>
            </a:r>
            <a:r>
              <a:rPr lang="ru-RU" dirty="0" err="1"/>
              <a:t>відмінку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чоловічого</a:t>
            </a:r>
            <a:r>
              <a:rPr lang="ru-RU" dirty="0"/>
              <a:t> року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відміни</a:t>
            </a:r>
            <a:r>
              <a:rPr lang="ru-RU" dirty="0"/>
              <a:t>. Сайт  </a:t>
            </a:r>
            <a:r>
              <a:rPr lang="en-GB" dirty="0"/>
              <a:t>http://rodovyi-vidminok.wikidot.com/</a:t>
            </a:r>
          </a:p>
          <a:p>
            <a:endParaRPr lang="en-GB" dirty="0"/>
          </a:p>
          <a:p>
            <a:r>
              <a:rPr lang="en-GB" dirty="0"/>
              <a:t>3. https://violity.com/104800466-ukrayinska-literaturna-vimova-i-nagolos-slovnik-dovidnik-1973/?utm_source=also_like&amp;utm_medium=ukrayinska-literaturna-vimova-i-nagolos-slovnik-dovidnik-1973&amp;utm_campaign=43uah </a:t>
            </a:r>
            <a:r>
              <a:rPr lang="ru-RU" dirty="0"/>
              <a:t>словник-</a:t>
            </a:r>
            <a:r>
              <a:rPr lang="ru-RU" dirty="0" err="1"/>
              <a:t>довідник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вимови</a:t>
            </a:r>
            <a:r>
              <a:rPr lang="ru-RU" dirty="0"/>
              <a:t> та </a:t>
            </a:r>
            <a:r>
              <a:rPr lang="ru-RU" dirty="0" err="1"/>
              <a:t>наголосу</a:t>
            </a:r>
            <a:endParaRPr lang="ru-RU" dirty="0"/>
          </a:p>
          <a:p>
            <a:r>
              <a:rPr lang="ru-RU" dirty="0"/>
              <a:t>4. Словник </a:t>
            </a:r>
            <a:r>
              <a:rPr lang="ru-RU" dirty="0" err="1"/>
              <a:t>нецензурної</a:t>
            </a:r>
            <a:r>
              <a:rPr lang="ru-RU" dirty="0"/>
              <a:t> лексики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відповідників</a:t>
            </a:r>
            <a:r>
              <a:rPr lang="ru-RU" dirty="0"/>
              <a:t> </a:t>
            </a:r>
            <a:r>
              <a:rPr lang="en-GB" dirty="0"/>
              <a:t>https://chtyvo.org.ua/authors/Stavytska_Lesia/Ukrainska_mova_bez_tabu_Slovnyk_netsenzurnoi_leksyky_ta_ii_vidpovidnykiv/</a:t>
            </a:r>
          </a:p>
          <a:p>
            <a:r>
              <a:rPr lang="en-GB" dirty="0"/>
              <a:t>5. </a:t>
            </a:r>
            <a:r>
              <a:rPr lang="ru-RU" dirty="0" err="1"/>
              <a:t>Рими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GB" dirty="0"/>
              <a:t>http://rymy.in.ua/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підбирати</a:t>
            </a:r>
            <a:r>
              <a:rPr lang="ru-RU" dirty="0"/>
              <a:t> слова </a:t>
            </a:r>
            <a:r>
              <a:rPr lang="ru-RU" dirty="0" err="1"/>
              <a:t>зі</a:t>
            </a:r>
            <a:r>
              <a:rPr lang="ru-RU" dirty="0"/>
              <a:t> схожим </a:t>
            </a:r>
            <a:r>
              <a:rPr lang="ru-RU" dirty="0" err="1"/>
              <a:t>закінценням</a:t>
            </a:r>
            <a:r>
              <a:rPr lang="ru-RU" dirty="0"/>
              <a:t> для </a:t>
            </a:r>
            <a:r>
              <a:rPr lang="ru-RU" dirty="0" err="1"/>
              <a:t>вдалої</a:t>
            </a:r>
            <a:r>
              <a:rPr lang="ru-RU" dirty="0"/>
              <a:t> </a:t>
            </a:r>
            <a:r>
              <a:rPr lang="ru-RU" dirty="0" err="1"/>
              <a:t>рими</a:t>
            </a:r>
            <a:r>
              <a:rPr lang="ru-RU" dirty="0"/>
              <a:t>.</a:t>
            </a:r>
          </a:p>
          <a:p>
            <a:r>
              <a:rPr lang="ru-RU" dirty="0"/>
              <a:t>6.  </a:t>
            </a:r>
            <a:r>
              <a:rPr lang="ru-RU" dirty="0" err="1"/>
              <a:t>Інверсійний</a:t>
            </a:r>
            <a:r>
              <a:rPr lang="ru-RU" dirty="0"/>
              <a:t> словник </a:t>
            </a:r>
            <a:r>
              <a:rPr lang="en-GB" dirty="0"/>
              <a:t>http://irbis-nbuv.gov.ua/cgi-bin/ua/elib.exe?Z21ID=&amp;I21DBN=UKRLIB&amp;P21DBN=UKRLIB&amp;S21STN=1&amp;S21REF=10&amp;S21FMT=online_book&amp;C21COM=S&amp;S21CNR=20&amp;S21P01=0&amp;S21P02=0&amp;S21P03=FF=&amp;S21STR=ukr0001337 ( </a:t>
            </a:r>
            <a:r>
              <a:rPr lang="ru-RU" dirty="0"/>
              <a:t>слова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подібним</a:t>
            </a:r>
            <a:r>
              <a:rPr lang="ru-RU" dirty="0"/>
              <a:t> </a:t>
            </a:r>
            <a:r>
              <a:rPr lang="ru-RU" dirty="0" err="1"/>
              <a:t>закінченням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021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D806E-3ED8-41E7-A302-4F4B08F1FD81}"/>
              </a:ext>
            </a:extLst>
          </p:cNvPr>
          <p:cNvSpPr/>
          <p:nvPr/>
        </p:nvSpPr>
        <p:spPr>
          <a:xfrm>
            <a:off x="492370" y="724383"/>
            <a:ext cx="107758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Корпуси</a:t>
            </a:r>
            <a:endParaRPr lang="ru-RU" dirty="0"/>
          </a:p>
          <a:p>
            <a:r>
              <a:rPr lang="ru-RU" dirty="0"/>
              <a:t>1.  http://korpus.org.ua/</a:t>
            </a:r>
          </a:p>
          <a:p>
            <a:r>
              <a:rPr lang="ru-RU" dirty="0"/>
              <a:t>2.  http://www.mova.info/corpus.aspx</a:t>
            </a:r>
          </a:p>
          <a:p>
            <a:r>
              <a:rPr lang="ru-RU" dirty="0"/>
              <a:t>3.  https://mova.institute/</a:t>
            </a:r>
          </a:p>
          <a:p>
            <a:r>
              <a:rPr lang="ru-RU" dirty="0"/>
              <a:t>4.  https://corpora.uni-leipzig.de/de?corpusId=ukr_mixed_2014</a:t>
            </a:r>
          </a:p>
          <a:p>
            <a:r>
              <a:rPr lang="ru-RU" dirty="0"/>
              <a:t>5.  http://uacorpus.org/Kyiv/ua/other-ukrainian-corpora</a:t>
            </a:r>
          </a:p>
          <a:p>
            <a:r>
              <a:rPr lang="ru-RU" dirty="0"/>
              <a:t>Для </a:t>
            </a:r>
            <a:r>
              <a:rPr lang="ru-RU" dirty="0" err="1"/>
              <a:t>перекладачів</a:t>
            </a:r>
            <a:r>
              <a:rPr lang="ru-RU" dirty="0"/>
              <a:t>: (</a:t>
            </a:r>
            <a:r>
              <a:rPr lang="ru-RU" dirty="0" err="1"/>
              <a:t>міжмовні</a:t>
            </a:r>
            <a:r>
              <a:rPr lang="ru-RU" dirty="0"/>
              <a:t>)</a:t>
            </a:r>
          </a:p>
          <a:p>
            <a:r>
              <a:rPr lang="ru-RU" dirty="0"/>
              <a:t>1.  https://context.reverso.net/translation/</a:t>
            </a:r>
          </a:p>
          <a:p>
            <a:endParaRPr lang="ru-RU" dirty="0"/>
          </a:p>
          <a:p>
            <a:r>
              <a:rPr lang="ru-RU" dirty="0"/>
              <a:t>2.  https://uk.glosbe.com/</a:t>
            </a:r>
          </a:p>
          <a:p>
            <a:r>
              <a:rPr lang="ru-RU" dirty="0"/>
              <a:t>3.  https://www.kyivdictionary.com/uk/</a:t>
            </a:r>
          </a:p>
          <a:p>
            <a:r>
              <a:rPr lang="ru-RU" dirty="0" err="1"/>
              <a:t>Правопис</a:t>
            </a:r>
            <a:r>
              <a:rPr lang="ru-RU" dirty="0"/>
              <a:t> та </a:t>
            </a:r>
            <a:r>
              <a:rPr lang="ru-RU" dirty="0" err="1"/>
              <a:t>стилістика</a:t>
            </a:r>
            <a:endParaRPr lang="ru-RU" dirty="0"/>
          </a:p>
          <a:p>
            <a:r>
              <a:rPr lang="ru-RU" dirty="0"/>
              <a:t>1. http://yak-my-hovorymo.wikidot.com/</a:t>
            </a:r>
          </a:p>
          <a:p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на чистоту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endParaRPr lang="ru-RU" dirty="0"/>
          </a:p>
          <a:p>
            <a:r>
              <a:rPr lang="ru-RU" dirty="0"/>
              <a:t>2.  https://chtyvo.org.ua/authors/Ponomariv_Oleksandr/Stylistyka_suchasnoi_ukrainskoi_movy_vyd_2000/ </a:t>
            </a:r>
          </a:p>
          <a:p>
            <a:r>
              <a:rPr lang="ru-RU" dirty="0"/>
              <a:t>3. </a:t>
            </a:r>
          </a:p>
          <a:p>
            <a:r>
              <a:rPr lang="ru-RU" dirty="0"/>
              <a:t>https://languagetool.org/uk  сайт,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поаналізує</a:t>
            </a:r>
            <a:r>
              <a:rPr lang="ru-RU" dirty="0"/>
              <a:t> написаний текст на </a:t>
            </a:r>
            <a:r>
              <a:rPr lang="ru-RU" dirty="0" err="1"/>
              <a:t>стилістичні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endParaRPr lang="ru-RU" dirty="0"/>
          </a:p>
          <a:p>
            <a:r>
              <a:rPr lang="ru-RU" dirty="0"/>
              <a:t>4.  https://onlinecorrector.com.ua/uk/ 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як </a:t>
            </a:r>
            <a:r>
              <a:rPr lang="ru-RU" dirty="0" err="1"/>
              <a:t>писати</a:t>
            </a:r>
            <a:r>
              <a:rPr lang="ru-RU" dirty="0"/>
              <a:t> те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слово.</a:t>
            </a:r>
          </a:p>
          <a:p>
            <a:r>
              <a:rPr lang="ru-RU" dirty="0" err="1"/>
              <a:t>Чистомовне</a:t>
            </a:r>
            <a:endParaRPr lang="ru-RU" dirty="0"/>
          </a:p>
          <a:p>
            <a:r>
              <a:rPr lang="ru-RU" dirty="0"/>
              <a:t>1. https://slovotvir.org.ua/ сайт.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підбирають</a:t>
            </a:r>
            <a:r>
              <a:rPr lang="ru-RU" dirty="0"/>
              <a:t> </a:t>
            </a:r>
            <a:r>
              <a:rPr lang="ru-RU" dirty="0" err="1"/>
              <a:t>відповідники</a:t>
            </a:r>
            <a:r>
              <a:rPr lang="ru-RU" dirty="0"/>
              <a:t> </a:t>
            </a:r>
            <a:r>
              <a:rPr lang="ru-RU" dirty="0" err="1"/>
              <a:t>запозиченим</a:t>
            </a:r>
            <a:r>
              <a:rPr lang="ru-RU" dirty="0"/>
              <a:t> словам.</a:t>
            </a:r>
          </a:p>
        </p:txBody>
      </p:sp>
    </p:spTree>
    <p:extLst>
      <p:ext uri="{BB962C8B-B14F-4D97-AF65-F5344CB8AC3E}">
        <p14:creationId xmlns:p14="http://schemas.microsoft.com/office/powerpoint/2010/main" val="400975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B48BFC-A99F-4303-AE84-48FBD187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1" y="0"/>
            <a:ext cx="5963478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5659CDA9-4C27-46C2-AC84-262B4AD1547C}"/>
              </a:ext>
            </a:extLst>
          </p:cNvPr>
          <p:cNvSpPr/>
          <p:nvPr/>
        </p:nvSpPr>
        <p:spPr>
          <a:xfrm>
            <a:off x="8157029" y="0"/>
            <a:ext cx="1886857" cy="1088571"/>
          </a:xfrm>
          <a:prstGeom prst="ellipse">
            <a:avLst/>
          </a:pr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MT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0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D71C49-1EF9-4D0A-93CA-2F676912FE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0484" y="2083971"/>
            <a:ext cx="8479063" cy="34242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A5FF0A-D54F-42B1-816D-83BBB07F701B}"/>
              </a:ext>
            </a:extLst>
          </p:cNvPr>
          <p:cNvSpPr/>
          <p:nvPr/>
        </p:nvSpPr>
        <p:spPr>
          <a:xfrm>
            <a:off x="2085340" y="10684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https://www.translatortools.net/products/transtools</a:t>
            </a:r>
            <a:endParaRPr lang="en-GB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6FD447-4DD3-449B-BB64-728FAE545CFE}"/>
              </a:ext>
            </a:extLst>
          </p:cNvPr>
          <p:cNvSpPr/>
          <p:nvPr/>
        </p:nvSpPr>
        <p:spPr>
          <a:xfrm>
            <a:off x="2822015" y="56823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https://english.stackexchange.com/questions/137148/what-are-the-differences-in-meaning-among-aid-assist-help-and-facilita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0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C6D2F1-24DB-4B15-B949-F5077307A065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https://www.youtube.com/watch?v=BuJu40xfOMs&amp;ab_channel=%D0%9B%D1%96%D1%82%D0%BD%D1%8F%D1%88%D0%BA%D0%BE%D0%BB%D0%B0%D0%BF%D0%B5%D1%80%D0%B5%D0%BA%D0%BB%D0%B0%D0%B4%D1%83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92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3E160-A1C2-4A4C-A6F1-608F7D21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67" y="3429001"/>
            <a:ext cx="8172633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78DB9-E0E3-49BF-B690-86E091D7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171923" cy="3429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DD0CA1B-8C42-4B4E-8DB6-FDC9CF901AD1}"/>
              </a:ext>
            </a:extLst>
          </p:cNvPr>
          <p:cNvSpPr/>
          <p:nvPr/>
        </p:nvSpPr>
        <p:spPr>
          <a:xfrm>
            <a:off x="6175716" y="787791"/>
            <a:ext cx="1350499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0252E1A-A410-499F-A6B4-CC19BC06B6BD}"/>
              </a:ext>
            </a:extLst>
          </p:cNvPr>
          <p:cNvSpPr/>
          <p:nvPr/>
        </p:nvSpPr>
        <p:spPr>
          <a:xfrm>
            <a:off x="2799471" y="5753686"/>
            <a:ext cx="1786597" cy="9284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B507A-248E-440B-913A-1CCD4455A110}"/>
              </a:ext>
            </a:extLst>
          </p:cNvPr>
          <p:cNvSpPr/>
          <p:nvPr/>
        </p:nvSpPr>
        <p:spPr>
          <a:xfrm>
            <a:off x="6096000" y="2655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https://jamboard.google.com/d/1QtsVOU_EDDPzgoCqFFAqS0jeXet8LVJQsLPpal4wKG8/edit?usp=sharing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8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C1B0CA1-7CF2-4892-9A77-3946CCA05B20}"/>
              </a:ext>
            </a:extLst>
          </p:cNvPr>
          <p:cNvSpPr/>
          <p:nvPr/>
        </p:nvSpPr>
        <p:spPr>
          <a:xfrm>
            <a:off x="295422" y="225083"/>
            <a:ext cx="5472332" cy="10957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МП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(</a:t>
            </a:r>
            <a:r>
              <a:rPr lang="ru-RU" sz="2400" b="1" i="1" dirty="0" err="1">
                <a:solidFill>
                  <a:srgbClr val="7030A0"/>
                </a:solidFill>
              </a:rPr>
              <a:t>автоматичний</a:t>
            </a:r>
            <a:r>
              <a:rPr lang="ru-RU" sz="2400" b="1" i="1" dirty="0">
                <a:solidFill>
                  <a:srgbClr val="7030A0"/>
                </a:solidFill>
              </a:rPr>
              <a:t>)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2400" b="1" i="1" dirty="0">
                <a:solidFill>
                  <a:srgbClr val="7030A0"/>
                </a:solidFill>
              </a:rPr>
              <a:t>machine translation = MT)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759D17-9220-45D0-8DA5-092B21773C61}"/>
              </a:ext>
            </a:extLst>
          </p:cNvPr>
          <p:cNvSpPr/>
          <p:nvPr/>
        </p:nvSpPr>
        <p:spPr>
          <a:xfrm>
            <a:off x="6096000" y="225083"/>
            <a:ext cx="5472332" cy="109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АП (</a:t>
            </a:r>
            <a:r>
              <a:rPr lang="ru-RU" sz="2400" b="1" i="1" dirty="0" err="1">
                <a:solidFill>
                  <a:srgbClr val="00B050"/>
                </a:solidFill>
              </a:rPr>
              <a:t>автоматизований</a:t>
            </a:r>
            <a:r>
              <a:rPr lang="ru-RU" sz="2400" b="1" dirty="0">
                <a:solidFill>
                  <a:srgbClr val="00B050"/>
                </a:solidFill>
              </a:rPr>
              <a:t>)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(CAT = </a:t>
            </a:r>
            <a:r>
              <a:rPr lang="en-US" sz="2400" b="1" i="1" dirty="0">
                <a:solidFill>
                  <a:srgbClr val="00B050"/>
                </a:solidFill>
              </a:rPr>
              <a:t>Computer-Aided/ Assisted Translation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DCF9-5C73-4CCB-92C7-48364A62A547}"/>
              </a:ext>
            </a:extLst>
          </p:cNvPr>
          <p:cNvSpPr txBox="1"/>
          <p:nvPr/>
        </p:nvSpPr>
        <p:spPr>
          <a:xfrm>
            <a:off x="295422" y="1434904"/>
            <a:ext cx="54723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b="1" dirty="0" err="1"/>
              <a:t>програмного</a:t>
            </a:r>
            <a:r>
              <a:rPr lang="ru-RU" sz="2400" b="1" dirty="0"/>
              <a:t>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dirty="0"/>
              <a:t>для </a:t>
            </a:r>
            <a:r>
              <a:rPr lang="ru-RU" sz="2400" b="1" dirty="0" err="1"/>
              <a:t>замін</a:t>
            </a:r>
            <a:r>
              <a:rPr lang="uk-UA" sz="2400" b="1" dirty="0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слів</a:t>
            </a:r>
            <a:r>
              <a:rPr lang="ru-RU" sz="2400" b="1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b="1" dirty="0" err="1"/>
              <a:t>словосполучень</a:t>
            </a:r>
            <a:r>
              <a:rPr lang="ru-RU" sz="2400" dirty="0"/>
              <a:t> МО на слова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словосполучення</a:t>
            </a:r>
            <a:r>
              <a:rPr lang="ru-RU" sz="2400" dirty="0"/>
              <a:t> МП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одна з </a:t>
            </a:r>
            <a:r>
              <a:rPr lang="ru-RU" sz="2400" dirty="0" err="1"/>
              <a:t>підгруп</a:t>
            </a:r>
            <a:r>
              <a:rPr lang="ru-RU" sz="2400" dirty="0"/>
              <a:t> </a:t>
            </a:r>
            <a:r>
              <a:rPr lang="ru-RU" sz="2400" dirty="0" err="1"/>
              <a:t>комп’ютерної</a:t>
            </a:r>
            <a:r>
              <a:rPr lang="ru-RU" sz="2400" dirty="0"/>
              <a:t> </a:t>
            </a:r>
            <a:r>
              <a:rPr lang="ru-RU" sz="2400" dirty="0" err="1"/>
              <a:t>лінгвістики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формальна </a:t>
            </a:r>
            <a:r>
              <a:rPr lang="ru-RU" sz="2400" dirty="0" err="1"/>
              <a:t>чи</a:t>
            </a:r>
            <a:r>
              <a:rPr lang="ru-RU" sz="2400" dirty="0"/>
              <a:t> шаблонна </a:t>
            </a:r>
            <a:r>
              <a:rPr lang="ru-RU" sz="2400" dirty="0" err="1"/>
              <a:t>мова</a:t>
            </a:r>
            <a:r>
              <a:rPr lang="ru-RU" sz="2400" dirty="0"/>
              <a:t> (напр. </a:t>
            </a:r>
            <a:r>
              <a:rPr lang="ru-RU" sz="2400" dirty="0" err="1"/>
              <a:t>урядові</a:t>
            </a:r>
            <a:r>
              <a:rPr lang="ru-RU" sz="2400" dirty="0"/>
              <a:t> та </a:t>
            </a:r>
            <a:r>
              <a:rPr lang="ru-RU" sz="2400" dirty="0" err="1"/>
              <a:t>юридичні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)</a:t>
            </a:r>
            <a:endParaRPr lang="en-US" sz="2400" dirty="0"/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/>
              <a:t>втручання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:  </a:t>
            </a:r>
            <a:r>
              <a:rPr lang="ru-RU" sz="2400" dirty="0" err="1"/>
              <a:t>користувач</a:t>
            </a:r>
            <a:r>
              <a:rPr lang="ru-RU" sz="2400" dirty="0"/>
              <a:t>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позначає</a:t>
            </a:r>
            <a:r>
              <a:rPr lang="ru-RU" sz="2400" dirty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слова в </a:t>
            </a:r>
            <a:r>
              <a:rPr lang="ru-RU" sz="2400" dirty="0" err="1"/>
              <a:t>тексті</a:t>
            </a:r>
            <a:r>
              <a:rPr lang="ru-RU" sz="2400" dirty="0"/>
              <a:t> є </a:t>
            </a:r>
            <a:r>
              <a:rPr lang="ru-RU" sz="2400" dirty="0" err="1"/>
              <a:t>власними</a:t>
            </a:r>
            <a:r>
              <a:rPr lang="ru-RU" sz="2400" dirty="0"/>
              <a:t> </a:t>
            </a:r>
            <a:r>
              <a:rPr lang="ru-RU" sz="2400" dirty="0" err="1"/>
              <a:t>іменами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автоматизований</a:t>
            </a:r>
            <a:r>
              <a:rPr lang="ru-RU" sz="2400" dirty="0"/>
              <a:t> переклад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/>
              <a:t>системи</a:t>
            </a:r>
            <a:r>
              <a:rPr lang="ru-RU" sz="2400" dirty="0"/>
              <a:t> з </a:t>
            </a:r>
            <a:r>
              <a:rPr lang="ru-RU" sz="2400" dirty="0" err="1"/>
              <a:t>поділом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endParaRPr lang="ru-RU" sz="2400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69792-5504-43D1-9E89-EF70CC900FE2}"/>
              </a:ext>
            </a:extLst>
          </p:cNvPr>
          <p:cNvSpPr txBox="1"/>
          <p:nvPr/>
        </p:nvSpPr>
        <p:spPr>
          <a:xfrm>
            <a:off x="6330462" y="1547446"/>
            <a:ext cx="52378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By taking over what is mechanical and routine, it (computer) frees human beings for what is essentially human.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uk-UA" dirty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</a:rPr>
              <a:t>Martin Kay</a:t>
            </a:r>
            <a:r>
              <a:rPr lang="uk-UA" dirty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Перекладає </a:t>
            </a:r>
            <a:r>
              <a:rPr lang="uk-UA" sz="2400" b="1" dirty="0"/>
              <a:t>людина </a:t>
            </a:r>
            <a:r>
              <a:rPr lang="uk-UA" sz="2400" b="1"/>
              <a:t>+ ПЗ </a:t>
            </a:r>
            <a:r>
              <a:rPr lang="uk-UA" sz="2400" dirty="0"/>
              <a:t>для пришвидшення та підвищення якості роботи.</a:t>
            </a:r>
            <a:r>
              <a:rPr lang="uk-UA" alt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 </a:t>
            </a:r>
            <a:r>
              <a:rPr lang="uk-UA" sz="2400" dirty="0"/>
              <a:t>словники,  глосарії, ТB, ТМ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 корпуси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 локалізація програмного забезпечення   </a:t>
            </a:r>
            <a:r>
              <a:rPr lang="uk-UA" sz="2400" u="sng" dirty="0"/>
              <a:t> </a:t>
            </a: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 аудіовізуальні матеріали</a:t>
            </a:r>
            <a:r>
              <a:rPr lang="uk-UA" altLang="ru-RU" sz="3200" dirty="0"/>
              <a:t> </a:t>
            </a:r>
            <a:r>
              <a:rPr lang="uk-UA" sz="2400" i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напівавтоматичне витягання списків термінів під час підготовки до синхронного перекладу</a:t>
            </a:r>
            <a:endParaRPr lang="uk-UA" altLang="ru-RU" sz="4800" dirty="0"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AE25DE-F208-4071-A20B-5AA36BDF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A0DC9CC-3D2E-4827-8D18-BE9549624302}"/>
              </a:ext>
            </a:extLst>
          </p:cNvPr>
          <p:cNvSpPr/>
          <p:nvPr/>
        </p:nvSpPr>
        <p:spPr>
          <a:xfrm>
            <a:off x="1983545" y="126609"/>
            <a:ext cx="8609427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Системи МП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152EF1F-8CF1-430D-8927-DA5EC850A607}"/>
              </a:ext>
            </a:extLst>
          </p:cNvPr>
          <p:cNvSpPr/>
          <p:nvPr/>
        </p:nvSpPr>
        <p:spPr>
          <a:xfrm>
            <a:off x="787791" y="914399"/>
            <a:ext cx="2152357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rule-based</a:t>
            </a:r>
            <a:endParaRPr lang="uk-UA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AF5ED62-65ED-4C18-A9C7-0DB90BAD1BD7}"/>
              </a:ext>
            </a:extLst>
          </p:cNvPr>
          <p:cNvSpPr/>
          <p:nvPr/>
        </p:nvSpPr>
        <p:spPr>
          <a:xfrm>
            <a:off x="3151164" y="954963"/>
            <a:ext cx="2543908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70C0"/>
                </a:solidFill>
              </a:rPr>
              <a:t>statistical</a:t>
            </a:r>
            <a:r>
              <a:rPr lang="ru-RU" sz="2400" dirty="0">
                <a:solidFill>
                  <a:srgbClr val="0070C0"/>
                </a:solidFill>
              </a:rPr>
              <a:t>-</a:t>
            </a:r>
            <a:r>
              <a:rPr lang="en-US" sz="2400" dirty="0">
                <a:solidFill>
                  <a:srgbClr val="0070C0"/>
                </a:solidFill>
              </a:rPr>
              <a:t>based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D582A-A7EA-43AA-8B48-E2484DDF9A90}"/>
              </a:ext>
            </a:extLst>
          </p:cNvPr>
          <p:cNvSpPr txBox="1"/>
          <p:nvPr/>
        </p:nvSpPr>
        <p:spPr>
          <a:xfrm>
            <a:off x="339637" y="1788617"/>
            <a:ext cx="2574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err="1"/>
              <a:t>попередній</a:t>
            </a:r>
            <a:r>
              <a:rPr lang="ru-RU" sz="2400" dirty="0"/>
              <a:t> </a:t>
            </a:r>
            <a:r>
              <a:rPr lang="ru-RU" sz="2400" dirty="0" err="1"/>
              <a:t>морфологічний</a:t>
            </a:r>
            <a:r>
              <a:rPr lang="ru-RU" sz="2400" dirty="0"/>
              <a:t>, </a:t>
            </a:r>
            <a:r>
              <a:rPr lang="ru-RU" sz="2400" dirty="0" err="1"/>
              <a:t>синтаксичний</a:t>
            </a:r>
            <a:r>
              <a:rPr lang="ru-RU" sz="2400" dirty="0"/>
              <a:t> та </a:t>
            </a:r>
            <a:r>
              <a:rPr lang="ru-RU" sz="2400" dirty="0" err="1"/>
              <a:t>семантичний</a:t>
            </a:r>
            <a:r>
              <a:rPr lang="ru-RU" sz="2400" dirty="0"/>
              <a:t> </a:t>
            </a:r>
            <a:r>
              <a:rPr lang="ru-RU" sz="2400" dirty="0" err="1"/>
              <a:t>аналіз</a:t>
            </a:r>
            <a:r>
              <a:rPr lang="ru-RU" sz="2400" dirty="0"/>
              <a:t> тексту  </a:t>
            </a:r>
          </a:p>
          <a:p>
            <a:r>
              <a:rPr lang="uk-UA" sz="2400" dirty="0"/>
              <a:t> </a:t>
            </a:r>
            <a:endParaRPr lang="en-US" sz="2400" dirty="0"/>
          </a:p>
          <a:p>
            <a:r>
              <a:rPr lang="en-US" sz="2400" b="1" dirty="0"/>
              <a:t>Weakness:</a:t>
            </a:r>
            <a:r>
              <a:rPr lang="en-US" sz="2400" dirty="0"/>
              <a:t>  </a:t>
            </a:r>
            <a:endParaRPr lang="uk-UA" sz="2400" dirty="0"/>
          </a:p>
          <a:p>
            <a:r>
              <a:rPr lang="ru-RU" sz="2400" dirty="0" err="1"/>
              <a:t>варіації</a:t>
            </a:r>
            <a:r>
              <a:rPr lang="ru-RU" sz="2400" dirty="0"/>
              <a:t>, </a:t>
            </a:r>
            <a:r>
              <a:rPr lang="ru-RU" sz="2400" dirty="0" err="1"/>
              <a:t>винятки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;</a:t>
            </a:r>
          </a:p>
          <a:p>
            <a:r>
              <a:rPr lang="uk-UA" sz="2400" dirty="0"/>
              <a:t>низька швидкість.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1EFF-C093-4506-9477-714F0C2CB299}"/>
              </a:ext>
            </a:extLst>
          </p:cNvPr>
          <p:cNvSpPr txBox="1"/>
          <p:nvPr/>
        </p:nvSpPr>
        <p:spPr>
          <a:xfrm>
            <a:off x="3165230" y="1951672"/>
            <a:ext cx="3123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порівняння</a:t>
            </a:r>
            <a:r>
              <a:rPr lang="ru-RU" sz="2400" dirty="0"/>
              <a:t> великих </a:t>
            </a:r>
            <a:r>
              <a:rPr lang="ru-RU" sz="2400" dirty="0" err="1"/>
              <a:t>обсягів</a:t>
            </a:r>
            <a:r>
              <a:rPr lang="ru-RU" sz="2400" dirty="0"/>
              <a:t> мовних пар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статистичне</a:t>
            </a:r>
            <a:r>
              <a:rPr lang="ru-RU" sz="2400" dirty="0"/>
              <a:t> </a:t>
            </a:r>
            <a:r>
              <a:rPr lang="ru-RU" sz="2400" dirty="0" err="1"/>
              <a:t>вирахування</a:t>
            </a:r>
            <a:r>
              <a:rPr lang="ru-RU" sz="2400" dirty="0"/>
              <a:t> </a:t>
            </a:r>
            <a:r>
              <a:rPr lang="ru-RU" sz="2400" dirty="0" err="1"/>
              <a:t>вірогідності</a:t>
            </a:r>
            <a:r>
              <a:rPr lang="ru-RU" sz="2400" dirty="0"/>
              <a:t> </a:t>
            </a:r>
            <a:r>
              <a:rPr lang="ru-RU" sz="2400" dirty="0" err="1"/>
              <a:t>збігів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самонавчання</a:t>
            </a:r>
            <a:r>
              <a:rPr lang="ru-RU" sz="2400" dirty="0"/>
              <a:t>»</a:t>
            </a:r>
          </a:p>
          <a:p>
            <a:endParaRPr lang="uk-UA" sz="2400" dirty="0"/>
          </a:p>
          <a:p>
            <a:r>
              <a:rPr lang="en-US" sz="2400" b="1" dirty="0"/>
              <a:t>Weakness:</a:t>
            </a:r>
            <a:r>
              <a:rPr lang="uk-UA" sz="2400" b="1" dirty="0"/>
              <a:t> </a:t>
            </a:r>
            <a:r>
              <a:rPr lang="uk-UA" sz="2400" dirty="0"/>
              <a:t>низька якість</a:t>
            </a:r>
            <a:endParaRPr lang="ru-RU" sz="2400" dirty="0"/>
          </a:p>
          <a:p>
            <a:endParaRPr lang="uk-UA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91024C6-F387-4268-A731-1B053222C506}"/>
              </a:ext>
            </a:extLst>
          </p:cNvPr>
          <p:cNvSpPr/>
          <p:nvPr/>
        </p:nvSpPr>
        <p:spPr>
          <a:xfrm>
            <a:off x="6512170" y="937096"/>
            <a:ext cx="2152357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neural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NMT</a:t>
            </a:r>
            <a:r>
              <a:rPr lang="uk-UA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>
                <a:solidFill>
                  <a:srgbClr val="0070C0"/>
                </a:solidFill>
              </a:rPr>
              <a:t>EBMT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57CDCCC-308D-4D5B-8AD9-8E6A5DAEDCD7}"/>
              </a:ext>
            </a:extLst>
          </p:cNvPr>
          <p:cNvSpPr/>
          <p:nvPr/>
        </p:nvSpPr>
        <p:spPr>
          <a:xfrm>
            <a:off x="9481625" y="937096"/>
            <a:ext cx="2433710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hybrid </a:t>
            </a:r>
            <a:endParaRPr lang="uk-UA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HMT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35B68-CBA0-43E5-B37F-D1D25D495861}"/>
              </a:ext>
            </a:extLst>
          </p:cNvPr>
          <p:cNvSpPr txBox="1"/>
          <p:nvPr/>
        </p:nvSpPr>
        <p:spPr>
          <a:xfrm>
            <a:off x="6480515" y="1823525"/>
            <a:ext cx="28231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Метод   </a:t>
            </a:r>
            <a:r>
              <a:rPr lang="en-US" sz="2400" dirty="0"/>
              <a:t>deep learning</a:t>
            </a:r>
            <a:r>
              <a:rPr lang="uk-UA" sz="2400" dirty="0"/>
              <a:t>  </a:t>
            </a:r>
            <a:r>
              <a:rPr lang="ru-RU" sz="2400" dirty="0" err="1"/>
              <a:t>структурне</a:t>
            </a:r>
            <a:r>
              <a:rPr lang="ru-RU" sz="2400" dirty="0"/>
              <a:t> / </a:t>
            </a:r>
            <a:r>
              <a:rPr lang="ru-RU" sz="2400" dirty="0" err="1"/>
              <a:t>ієрархічне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 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Переклад  </a:t>
            </a:r>
            <a:r>
              <a:rPr lang="ru-RU" sz="2400" dirty="0" err="1"/>
              <a:t>речення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, а не </a:t>
            </a:r>
            <a:r>
              <a:rPr lang="ru-RU" sz="2400" dirty="0" err="1"/>
              <a:t>частинами</a:t>
            </a:r>
            <a:r>
              <a:rPr lang="ru-RU" sz="2400" dirty="0"/>
              <a:t>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кодування</a:t>
            </a:r>
            <a:r>
              <a:rPr lang="ru-RU" sz="2400" dirty="0"/>
              <a:t> семантики </a:t>
            </a:r>
            <a:r>
              <a:rPr lang="ru-RU" sz="2400" dirty="0" err="1"/>
              <a:t>речення</a:t>
            </a:r>
            <a:r>
              <a:rPr lang="ru-RU" sz="2400" dirty="0"/>
              <a:t>, а не  переклад  </a:t>
            </a:r>
            <a:r>
              <a:rPr lang="ru-RU" sz="2400" dirty="0" err="1"/>
              <a:t>окремих</a:t>
            </a:r>
            <a:r>
              <a:rPr lang="ru-RU" sz="2400" dirty="0"/>
              <a:t> фраз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4F69A-3B41-4835-815E-AA6E01A06CE7}"/>
              </a:ext>
            </a:extLst>
          </p:cNvPr>
          <p:cNvSpPr txBox="1"/>
          <p:nvPr/>
        </p:nvSpPr>
        <p:spPr>
          <a:xfrm>
            <a:off x="9464654" y="1823525"/>
            <a:ext cx="2710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Статистична</a:t>
            </a:r>
            <a:r>
              <a:rPr lang="ru-RU" sz="2400" dirty="0"/>
              <a:t> </a:t>
            </a:r>
            <a:r>
              <a:rPr lang="ru-RU" sz="2400" dirty="0" err="1"/>
              <a:t>корекція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перекладу системою RBMT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Статистичний</a:t>
            </a:r>
            <a:r>
              <a:rPr lang="ru-RU" sz="2400" dirty="0"/>
              <a:t> метод,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керується</a:t>
            </a:r>
            <a:r>
              <a:rPr lang="ru-RU" sz="2400" dirty="0"/>
              <a:t> правилами</a:t>
            </a:r>
          </a:p>
          <a:p>
            <a:r>
              <a:rPr lang="en-US" sz="2400" dirty="0"/>
              <a:t>SYSTRAN, PROMT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DCCBBF-0ED5-4731-87DB-E066E96669D7}"/>
              </a:ext>
            </a:extLst>
          </p:cNvPr>
          <p:cNvSpPr/>
          <p:nvPr/>
        </p:nvSpPr>
        <p:spPr>
          <a:xfrm>
            <a:off x="4149972" y="5562660"/>
            <a:ext cx="3123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02122"/>
                </a:solidFill>
                <a:latin typeface="Arial" panose="020B0604020202020204" pitchFamily="34" charset="0"/>
              </a:rPr>
              <a:t>Language Master, </a:t>
            </a:r>
            <a:endParaRPr lang="uk-U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nb-NO" dirty="0">
                <a:solidFill>
                  <a:srgbClr val="202122"/>
                </a:solidFill>
                <a:latin typeface="Arial" panose="020B0604020202020204" pitchFamily="34" charset="0"/>
              </a:rPr>
              <a:t>L-Master 98 </a:t>
            </a:r>
            <a:endParaRPr lang="uk-U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nb-NO" dirty="0">
                <a:solidFill>
                  <a:srgbClr val="202122"/>
                </a:solidFill>
                <a:latin typeface="Arial" panose="020B0604020202020204" pitchFamily="34" charset="0"/>
              </a:rPr>
              <a:t>Pragma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4668DB-27FE-4D6E-865B-F5810002D7B7}"/>
              </a:ext>
            </a:extLst>
          </p:cNvPr>
          <p:cNvSpPr/>
          <p:nvPr/>
        </p:nvSpPr>
        <p:spPr>
          <a:xfrm>
            <a:off x="1716258" y="154745"/>
            <a:ext cx="8609428" cy="9847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Постредагування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sz="2800" dirty="0" err="1">
                <a:solidFill>
                  <a:srgbClr val="C00000"/>
                </a:solidFill>
              </a:rPr>
              <a:t>просте</a:t>
            </a:r>
            <a:r>
              <a:rPr lang="ru-RU" sz="2800" dirty="0">
                <a:solidFill>
                  <a:srgbClr val="C00000"/>
                </a:solidFill>
              </a:rPr>
              <a:t> /</a:t>
            </a:r>
            <a:r>
              <a:rPr lang="ru-RU" sz="2800" dirty="0" err="1">
                <a:solidFill>
                  <a:srgbClr val="C00000"/>
                </a:solidFill>
              </a:rPr>
              <a:t>швидке</a:t>
            </a:r>
            <a:r>
              <a:rPr lang="ru-RU" sz="2800" dirty="0">
                <a:solidFill>
                  <a:srgbClr val="C00000"/>
                </a:solidFill>
              </a:rPr>
              <a:t> /  </a:t>
            </a:r>
            <a:r>
              <a:rPr lang="ru-RU" sz="2800" dirty="0" err="1">
                <a:solidFill>
                  <a:srgbClr val="C00000"/>
                </a:solidFill>
              </a:rPr>
              <a:t>поверхневе</a:t>
            </a:r>
            <a:r>
              <a:rPr lang="ru-RU" sz="2800" dirty="0">
                <a:solidFill>
                  <a:srgbClr val="C00000"/>
                </a:solidFill>
              </a:rPr>
              <a:t> – </a:t>
            </a:r>
            <a:r>
              <a:rPr lang="ru-RU" sz="2800" dirty="0" err="1">
                <a:solidFill>
                  <a:srgbClr val="C00000"/>
                </a:solidFill>
              </a:rPr>
              <a:t>глибоке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984F4-F7A1-4E1E-A4C8-A62BC9AEF6D0}"/>
              </a:ext>
            </a:extLst>
          </p:cNvPr>
          <p:cNvSpPr txBox="1"/>
          <p:nvPr/>
        </p:nvSpPr>
        <p:spPr>
          <a:xfrm>
            <a:off x="675249" y="1463040"/>
            <a:ext cx="10860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Забезпечення рівня якості, попередньо обумовленого клієнтом і </a:t>
            </a:r>
            <a:r>
              <a:rPr lang="uk-UA" sz="2000" dirty="0" err="1"/>
              <a:t>постредактором</a:t>
            </a:r>
            <a:endParaRPr lang="uk-UA" sz="2000" dirty="0"/>
          </a:p>
          <a:p>
            <a:r>
              <a:rPr lang="uk-UA" sz="2000" dirty="0" err="1"/>
              <a:t>Google</a:t>
            </a:r>
            <a:r>
              <a:rPr lang="uk-UA" sz="2000" dirty="0"/>
              <a:t> </a:t>
            </a:r>
            <a:r>
              <a:rPr lang="uk-UA" sz="2000" dirty="0" err="1"/>
              <a:t>Translator</a:t>
            </a:r>
            <a:r>
              <a:rPr lang="uk-UA" sz="2000" dirty="0"/>
              <a:t> </a:t>
            </a:r>
            <a:r>
              <a:rPr lang="uk-UA" sz="2000" dirty="0" err="1"/>
              <a:t>Toolkit</a:t>
            </a:r>
            <a:r>
              <a:rPr lang="uk-UA" sz="2000" dirty="0"/>
              <a:t>, SDL </a:t>
            </a:r>
            <a:r>
              <a:rPr lang="uk-UA" sz="2000" dirty="0" err="1"/>
              <a:t>Trados</a:t>
            </a:r>
            <a:r>
              <a:rPr lang="uk-UA" sz="2000" dirty="0"/>
              <a:t> та </a:t>
            </a:r>
            <a:r>
              <a:rPr lang="uk-UA" sz="2000" dirty="0" err="1"/>
              <a:t>Systran</a:t>
            </a:r>
            <a:endParaRPr lang="uk-UA" sz="2000" dirty="0"/>
          </a:p>
          <a:p>
            <a:pPr marL="342900" indent="-342900">
              <a:buFont typeface="+mj-lt"/>
              <a:buAutoNum type="alphaLcParenR"/>
            </a:pPr>
            <a:r>
              <a:rPr lang="uk-UA" sz="2000" dirty="0"/>
              <a:t>Інформативне ПР – текст зрозумілий</a:t>
            </a:r>
          </a:p>
          <a:p>
            <a:pPr marL="342900" indent="-342900">
              <a:buFont typeface="+mj-lt"/>
              <a:buAutoNum type="alphaLcParenR"/>
            </a:pPr>
            <a:r>
              <a:rPr lang="uk-UA" sz="2000" dirty="0"/>
              <a:t>Літературне ПР – зрозумілий + стиль</a:t>
            </a:r>
          </a:p>
          <a:p>
            <a:r>
              <a:rPr lang="uk-UA" sz="2000" dirty="0"/>
              <a:t>Якість залежить від мовних пар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Попереднє редагування тексту оригіналу: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усунення неоднозначного та складного в тексті,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контроль за мовою автора,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обмеження граматики та словникового запасу,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короткі речення,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слова, включені до словника.</a:t>
            </a:r>
          </a:p>
          <a:p>
            <a:pPr algn="ctr"/>
            <a:r>
              <a:rPr lang="uk-UA" sz="2000" b="1" dirty="0" err="1">
                <a:solidFill>
                  <a:srgbClr val="C00000"/>
                </a:solidFill>
              </a:rPr>
              <a:t>Крітерії</a:t>
            </a:r>
            <a:r>
              <a:rPr lang="uk-UA" sz="2000" b="1" dirty="0">
                <a:solidFill>
                  <a:srgbClr val="C00000"/>
                </a:solidFill>
              </a:rPr>
              <a:t> ПР: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Еквівалентність компонентів речення в цілому та еквівалентність перекладу кожного слова в реченні;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Переклад галузевої термінології;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Зв'язність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89165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3E5927-2503-4DEF-A599-2BAB5FBC28A7}"/>
              </a:ext>
            </a:extLst>
          </p:cNvPr>
          <p:cNvSpPr/>
          <p:nvPr/>
        </p:nvSpPr>
        <p:spPr>
          <a:xfrm>
            <a:off x="1702191" y="154745"/>
            <a:ext cx="9186203" cy="970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Автоматизований переклад</a:t>
            </a:r>
            <a:r>
              <a:rPr lang="en-US" sz="3600" b="1" dirty="0">
                <a:solidFill>
                  <a:srgbClr val="00B050"/>
                </a:solidFill>
              </a:rPr>
              <a:t>:</a:t>
            </a:r>
            <a:r>
              <a:rPr lang="uk-UA" sz="3600" b="1" dirty="0">
                <a:solidFill>
                  <a:srgbClr val="00B050"/>
                </a:solidFill>
              </a:rPr>
              <a:t> інструменти</a:t>
            </a:r>
            <a:r>
              <a:rPr lang="ru-RU" dirty="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5D6E9-F522-47FB-998D-4DAD877F878A}"/>
              </a:ext>
            </a:extLst>
          </p:cNvPr>
          <p:cNvSpPr txBox="1"/>
          <p:nvPr/>
        </p:nvSpPr>
        <p:spPr>
          <a:xfrm>
            <a:off x="534572" y="1477108"/>
            <a:ext cx="11282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uk-UA" sz="2400" dirty="0"/>
              <a:t>Перевірка правопису та пунктуації.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Формування власної ТБ перекладача.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ТБ, наявні в Інтернеті (</a:t>
            </a:r>
            <a:r>
              <a:rPr lang="uk-UA" sz="2400" i="1" dirty="0" err="1"/>
              <a:t>The</a:t>
            </a:r>
            <a:r>
              <a:rPr lang="uk-UA" sz="2400" i="1" dirty="0"/>
              <a:t> </a:t>
            </a:r>
            <a:r>
              <a:rPr lang="uk-UA" sz="2400" i="1" dirty="0" err="1"/>
              <a:t>Open</a:t>
            </a:r>
            <a:r>
              <a:rPr lang="uk-UA" sz="2400" i="1" dirty="0"/>
              <a:t> </a:t>
            </a:r>
            <a:r>
              <a:rPr lang="uk-UA" sz="2400" i="1" dirty="0" err="1"/>
              <a:t>Terminology</a:t>
            </a:r>
            <a:r>
              <a:rPr lang="uk-UA" sz="2400" i="1" dirty="0"/>
              <a:t> </a:t>
            </a:r>
            <a:r>
              <a:rPr lang="uk-UA" sz="2400" i="1" dirty="0" err="1"/>
              <a:t>Forum</a:t>
            </a:r>
            <a:r>
              <a:rPr lang="uk-UA" sz="2400" i="1" dirty="0"/>
              <a:t>, TERMIUM </a:t>
            </a:r>
            <a:r>
              <a:rPr lang="uk-UA" sz="2400" i="1" dirty="0" err="1"/>
              <a:t>Plus</a:t>
            </a:r>
            <a:r>
              <a:rPr lang="uk-UA" sz="2400" i="1" dirty="0"/>
              <a:t> тощо)</a:t>
            </a:r>
            <a:r>
              <a:rPr lang="en-US" sz="2400" i="1" dirty="0"/>
              <a:t>.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Електронні словники, одномовні або багатомовні.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Індексатори</a:t>
            </a:r>
            <a:r>
              <a:rPr lang="en-US" sz="2400" dirty="0"/>
              <a:t> </a:t>
            </a:r>
            <a:r>
              <a:rPr lang="uk-UA" sz="2400" dirty="0"/>
              <a:t>для повнотекстового пошуку. Доступ до бази раніше перекладених текстів, або різних довідкових документів.  (</a:t>
            </a:r>
            <a:r>
              <a:rPr lang="uk-UA" sz="2400" i="1" dirty="0" err="1"/>
              <a:t>Naturel</a:t>
            </a:r>
            <a:r>
              <a:rPr lang="uk-UA" sz="2400" dirty="0"/>
              <a:t>, </a:t>
            </a:r>
            <a:r>
              <a:rPr lang="uk-UA" sz="2400" i="1" dirty="0"/>
              <a:t>ISYS </a:t>
            </a:r>
            <a:r>
              <a:rPr lang="uk-UA" sz="2400" i="1" dirty="0" err="1"/>
              <a:t>Search</a:t>
            </a:r>
            <a:r>
              <a:rPr lang="uk-UA" sz="2400" i="1" dirty="0"/>
              <a:t> </a:t>
            </a:r>
            <a:r>
              <a:rPr lang="uk-UA" sz="2400" i="1" dirty="0" err="1"/>
              <a:t>Software</a:t>
            </a:r>
            <a:r>
              <a:rPr lang="uk-UA" sz="2400" i="1" dirty="0"/>
              <a:t>,</a:t>
            </a:r>
            <a:r>
              <a:rPr lang="uk-UA" sz="2400" dirty="0"/>
              <a:t> </a:t>
            </a:r>
            <a:r>
              <a:rPr lang="uk-UA" sz="2400" i="1" dirty="0" err="1"/>
              <a:t>dtSearch</a:t>
            </a:r>
            <a:r>
              <a:rPr lang="uk-UA" sz="2400" i="1" dirty="0"/>
              <a:t>).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err="1"/>
              <a:t>Конкордансери</a:t>
            </a:r>
            <a:r>
              <a:rPr lang="uk-UA" sz="2400" dirty="0"/>
              <a:t>, пошук прикладів слів у поширеному контексті в одномовному, двомовному та багатомовному </a:t>
            </a:r>
            <a:r>
              <a:rPr lang="ru-RU" sz="2400" dirty="0"/>
              <a:t>корпусах.</a:t>
            </a:r>
            <a:r>
              <a:rPr lang="en-US" sz="2400" dirty="0"/>
              <a:t>  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Програмне забезпечення для управління проєктами.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Менеджери пам'яті перекладів (ТММ).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Майже повністю автоматичні системи, що нагадують машинний переклад, але дають користувачеві змогу вносити поправки в сумнівних випадках (машинний переклад за участю людини).</a:t>
            </a:r>
          </a:p>
        </p:txBody>
      </p:sp>
    </p:spTree>
    <p:extLst>
      <p:ext uri="{BB962C8B-B14F-4D97-AF65-F5344CB8AC3E}">
        <p14:creationId xmlns:p14="http://schemas.microsoft.com/office/powerpoint/2010/main" val="317461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911D9AC-1752-46BE-BBA2-D1CFF0F85826}"/>
              </a:ext>
            </a:extLst>
          </p:cNvPr>
          <p:cNvSpPr/>
          <p:nvPr/>
        </p:nvSpPr>
        <p:spPr>
          <a:xfrm>
            <a:off x="1103087" y="348343"/>
            <a:ext cx="10363200" cy="957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About the tools for specific needs (software localization, AVT </a:t>
            </a:r>
            <a:r>
              <a:rPr lang="en-US" sz="2400" b="1" dirty="0" err="1">
                <a:solidFill>
                  <a:srgbClr val="0070C0"/>
                </a:solidFill>
              </a:rPr>
              <a:t>etc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98CA9-8F1D-4D27-A958-5C1872E5A406}"/>
              </a:ext>
            </a:extLst>
          </p:cNvPr>
          <p:cNvSpPr txBox="1"/>
          <p:nvPr/>
        </p:nvSpPr>
        <p:spPr>
          <a:xfrm>
            <a:off x="740229" y="1683657"/>
            <a:ext cx="7460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/>
              <a:t>Localise</a:t>
            </a:r>
            <a:r>
              <a:rPr lang="en-US" sz="2400" b="1" dirty="0"/>
              <a:t> blog </a:t>
            </a:r>
            <a:r>
              <a:rPr lang="en-US" sz="2400" dirty="0">
                <a:hlinkClick r:id="rId2"/>
              </a:rPr>
              <a:t>https://lokalise.com/blog/software-localization/</a:t>
            </a:r>
            <a:r>
              <a:rPr lang="en-US" sz="2400" dirty="0"/>
              <a:t> 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/>
              <a:t>Translatel</a:t>
            </a:r>
            <a:r>
              <a:rPr lang="en-US" sz="2400" b="1" dirty="0"/>
              <a:t> webinars </a:t>
            </a:r>
            <a:r>
              <a:rPr lang="en-US" sz="2400" dirty="0">
                <a:hlinkClick r:id="rId3"/>
              </a:rPr>
              <a:t>https://www.translatel.com/ua/category/novini/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b="1" dirty="0"/>
              <a:t>Webinars 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AVT </a:t>
            </a:r>
            <a:r>
              <a:rPr lang="en-US" sz="2400" dirty="0">
                <a:hlinkClick r:id="rId4"/>
              </a:rPr>
              <a:t>Audiovisual Translation with Professor Jorge Díaz-Cintas</a:t>
            </a:r>
            <a:r>
              <a:rPr lang="en-US" sz="2400" dirty="0"/>
              <a:t>: Class 1(2)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Software localization </a:t>
            </a:r>
            <a:r>
              <a:rPr lang="en-US" sz="2400" dirty="0">
                <a:hlinkClick r:id="rId5"/>
              </a:rPr>
              <a:t>Software localization – adapting software products to the consumer market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Games localization </a:t>
            </a:r>
            <a:r>
              <a:rPr lang="uk-UA" sz="2400" dirty="0">
                <a:hlinkClick r:id="rId6"/>
              </a:rPr>
              <a:t>Локалізація ігор: для тих, хто хоче спробувати у </a:t>
            </a:r>
            <a:r>
              <a:rPr lang="uk-UA" sz="2000" dirty="0">
                <a:hlinkClick r:id="rId6"/>
              </a:rPr>
              <a:t>перекладі все</a:t>
            </a:r>
            <a:endParaRPr lang="uk-UA" sz="2000" dirty="0"/>
          </a:p>
          <a:p>
            <a:endParaRPr lang="ru-RU" dirty="0"/>
          </a:p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1D894-302A-41B3-B1C9-5B40D75CF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430" y="1534935"/>
            <a:ext cx="3909142" cy="2122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003AA-AB5E-4A8F-95EB-765DD7F54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572" y="4035020"/>
            <a:ext cx="3967523" cy="2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4466B-4A1B-44CD-893C-9B25D888DD86}"/>
              </a:ext>
            </a:extLst>
          </p:cNvPr>
          <p:cNvSpPr/>
          <p:nvPr/>
        </p:nvSpPr>
        <p:spPr>
          <a:xfrm>
            <a:off x="5484224" y="6101275"/>
            <a:ext cx="67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https://www.velior.ru/ru/2013/08/03/tipovye-oshibki-v-omegat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B5652-2CC1-4278-86D8-F3FE89E3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102" y="160606"/>
            <a:ext cx="1219200" cy="1219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A90643B-7179-4293-AE45-9F2E14D6A1CB}"/>
              </a:ext>
            </a:extLst>
          </p:cNvPr>
          <p:cNvSpPr/>
          <p:nvPr/>
        </p:nvSpPr>
        <p:spPr>
          <a:xfrm>
            <a:off x="1381453" y="770206"/>
            <a:ext cx="1603717" cy="91557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+</a:t>
            </a:r>
            <a:endParaRPr lang="ru-RU" sz="48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EF81A8-E70A-46EA-BE4E-D7FD3B88AE87}"/>
              </a:ext>
            </a:extLst>
          </p:cNvPr>
          <p:cNvSpPr/>
          <p:nvPr/>
        </p:nvSpPr>
        <p:spPr>
          <a:xfrm>
            <a:off x="8944234" y="722170"/>
            <a:ext cx="1603717" cy="91557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-</a:t>
            </a:r>
            <a:r>
              <a:rPr lang="uk-UA" sz="6600" b="1" dirty="0"/>
              <a:t>- </a:t>
            </a:r>
            <a:endParaRPr lang="ru-RU" sz="6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5F2929-C7FF-4031-86D0-1510F0378E5F}"/>
              </a:ext>
            </a:extLst>
          </p:cNvPr>
          <p:cNvSpPr/>
          <p:nvPr/>
        </p:nvSpPr>
        <p:spPr>
          <a:xfrm>
            <a:off x="5704114" y="3222171"/>
            <a:ext cx="45719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E3CC4-D2A4-4415-A4F9-9F3B1BAF416A}"/>
              </a:ext>
            </a:extLst>
          </p:cNvPr>
          <p:cNvSpPr txBox="1"/>
          <p:nvPr/>
        </p:nvSpPr>
        <p:spPr>
          <a:xfrm>
            <a:off x="91438" y="1785257"/>
            <a:ext cx="53927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Free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>
                <a:latin typeface="Comic Sans MS" panose="030F0702030302020204" pitchFamily="66" charset="0"/>
              </a:rPr>
              <a:t>ТМ </a:t>
            </a:r>
            <a:r>
              <a:rPr lang="en-US" sz="4000" dirty="0">
                <a:latin typeface="Comic Sans MS" panose="030F0702030302020204" pitchFamily="66" charset="0"/>
              </a:rPr>
              <a:t>(fuzzy match)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Glossary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Statistics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Shortcuts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Language pairs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Customize view 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0429A-C796-4064-AFDA-B47DF10B072F}"/>
              </a:ext>
            </a:extLst>
          </p:cNvPr>
          <p:cNvSpPr txBox="1"/>
          <p:nvPr/>
        </p:nvSpPr>
        <p:spPr>
          <a:xfrm>
            <a:off x="5749833" y="1785257"/>
            <a:ext cx="58013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Comic Sans MS" panose="030F0702030302020204" pitchFamily="66" charset="0"/>
              </a:rPr>
              <a:t>Not all file formats are supported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Comic Sans MS" panose="030F0702030302020204" pitchFamily="66" charset="0"/>
              </a:rPr>
              <a:t>Dictionaries, spellcheck, cloud and MT are not free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Comic Sans MS" panose="030F0702030302020204" pitchFamily="66" charset="0"/>
              </a:rPr>
              <a:t>Tag soup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294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998</TotalTime>
  <Words>1562</Words>
  <Application>Microsoft Office PowerPoint</Application>
  <PresentationFormat>Широкоэкранный</PresentationFormat>
  <Paragraphs>170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AngsanaUPC</vt:lpstr>
      <vt:lpstr>arial</vt:lpstr>
      <vt:lpstr>arial</vt:lpstr>
      <vt:lpstr>Century Gothic</vt:lpstr>
      <vt:lpstr>Comic Sans MS</vt:lpstr>
      <vt:lpstr>Courier New</vt:lpstr>
      <vt:lpstr>Times New Roman</vt:lpstr>
      <vt:lpstr>Tw Cen MT</vt:lpstr>
      <vt:lpstr>Wingdings</vt:lpstr>
      <vt:lpstr>Капля</vt:lpstr>
      <vt:lpstr>Тема 3. Інформаційні технології на службі перекладу.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Інформаційні технології на службі перекладу. </dc:title>
  <dc:creator>Probook</dc:creator>
  <cp:lastModifiedBy>Yevheniia Kanchura</cp:lastModifiedBy>
  <cp:revision>76</cp:revision>
  <dcterms:created xsi:type="dcterms:W3CDTF">2021-03-17T16:29:03Z</dcterms:created>
  <dcterms:modified xsi:type="dcterms:W3CDTF">2024-03-04T12:49:16Z</dcterms:modified>
</cp:coreProperties>
</file>