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4660"/>
  </p:normalViewPr>
  <p:slideViewPr>
    <p:cSldViewPr snapToGrid="0">
      <p:cViewPr varScale="1">
        <p:scale>
          <a:sx n="57" d="100"/>
          <a:sy n="57" d="100"/>
        </p:scale>
        <p:origin x="9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1827-041C-4FBD-83E7-16F6D64E6265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66F6-BEBF-4D31-AB5B-89C77C1174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675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1827-041C-4FBD-83E7-16F6D64E6265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66F6-BEBF-4D31-AB5B-89C77C1174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228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1827-041C-4FBD-83E7-16F6D64E6265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66F6-BEBF-4D31-AB5B-89C77C1174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435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1827-041C-4FBD-83E7-16F6D64E6265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66F6-BEBF-4D31-AB5B-89C77C1174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64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1827-041C-4FBD-83E7-16F6D64E6265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66F6-BEBF-4D31-AB5B-89C77C1174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975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1827-041C-4FBD-83E7-16F6D64E6265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66F6-BEBF-4D31-AB5B-89C77C1174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7626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1827-041C-4FBD-83E7-16F6D64E6265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66F6-BEBF-4D31-AB5B-89C77C1174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880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1827-041C-4FBD-83E7-16F6D64E6265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66F6-BEBF-4D31-AB5B-89C77C1174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490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1827-041C-4FBD-83E7-16F6D64E6265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66F6-BEBF-4D31-AB5B-89C77C1174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616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1827-041C-4FBD-83E7-16F6D64E6265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66F6-BEBF-4D31-AB5B-89C77C1174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272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1827-041C-4FBD-83E7-16F6D64E6265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B66F6-BEBF-4D31-AB5B-89C77C1174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372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C1827-041C-4FBD-83E7-16F6D64E6265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B66F6-BEBF-4D31-AB5B-89C77C1174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373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kumimoji="0" lang="uk-UA" alt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Зразки заповнення об’єднаного звіту з ЄСВ та ПДФО/ВЗ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https://buhplatforma.com.ua/article/8607-obdnannya-sv-ta-pdfo-dina-zvtnst-2021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4084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У таблиці нижче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наведено умови прикладу, на основі яких заповнений Податковий розрахунок за ІІІ квартал 2023 року. Розраховані суми ПДФО та ВЗ за зазначеними доходами наведено безпосередньо у Додатку 4ДФ.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uk-UA" alt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effectLst/>
              </a:rPr>
              <a:t>* ЄСВ у </a:t>
            </a:r>
            <a:r>
              <a:rPr lang="ru-RU" dirty="0" err="1" smtClean="0">
                <a:effectLst/>
              </a:rPr>
              <a:t>вересні</a:t>
            </a:r>
            <a:r>
              <a:rPr lang="ru-RU" dirty="0" smtClean="0">
                <a:effectLst/>
              </a:rPr>
              <a:t> 2023 року </a:t>
            </a:r>
            <a:r>
              <a:rPr lang="ru-RU" dirty="0" err="1" smtClean="0">
                <a:effectLst/>
              </a:rPr>
              <a:t>нарахований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також</a:t>
            </a:r>
            <a:r>
              <a:rPr lang="ru-RU" dirty="0" smtClean="0">
                <a:effectLst/>
              </a:rPr>
              <a:t> на </a:t>
            </a:r>
            <a:r>
              <a:rPr lang="ru-RU" dirty="0" err="1" smtClean="0">
                <a:effectLst/>
              </a:rPr>
              <a:t>додаткову</a:t>
            </a:r>
            <a:r>
              <a:rPr lang="ru-RU" dirty="0" smtClean="0">
                <a:effectLst/>
              </a:rPr>
              <a:t> базу 700 </a:t>
            </a:r>
            <a:r>
              <a:rPr lang="ru-RU" dirty="0" err="1" smtClean="0">
                <a:effectLst/>
              </a:rPr>
              <a:t>грн</a:t>
            </a:r>
            <a:r>
              <a:rPr lang="ru-RU" dirty="0" smtClean="0">
                <a:effectLst/>
              </a:rPr>
              <a:t>, так як </a:t>
            </a:r>
            <a:r>
              <a:rPr lang="ru-RU" dirty="0" err="1" smtClean="0">
                <a:effectLst/>
              </a:rPr>
              <a:t>дохід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працівника</a:t>
            </a:r>
            <a:r>
              <a:rPr lang="ru-RU" dirty="0" smtClean="0">
                <a:effectLst/>
              </a:rPr>
              <a:t> за </a:t>
            </a:r>
            <a:r>
              <a:rPr lang="ru-RU" dirty="0" err="1" smtClean="0">
                <a:effectLst/>
              </a:rPr>
              <a:t>вересень</a:t>
            </a:r>
            <a:r>
              <a:rPr lang="ru-RU" dirty="0" smtClean="0">
                <a:effectLst/>
              </a:rPr>
              <a:t> 2023 року у </a:t>
            </a:r>
            <a:r>
              <a:rPr lang="ru-RU" dirty="0" err="1" smtClean="0">
                <a:effectLst/>
              </a:rPr>
              <a:t>сумі</a:t>
            </a:r>
            <a:r>
              <a:rPr lang="ru-RU" dirty="0" smtClean="0">
                <a:effectLst/>
              </a:rPr>
              <a:t> 6000 </a:t>
            </a:r>
            <a:r>
              <a:rPr lang="ru-RU" dirty="0" err="1" smtClean="0">
                <a:effectLst/>
              </a:rPr>
              <a:t>грн</a:t>
            </a:r>
            <a:r>
              <a:rPr lang="ru-RU" dirty="0" smtClean="0">
                <a:effectLst/>
              </a:rPr>
              <a:t> є </a:t>
            </a:r>
            <a:r>
              <a:rPr lang="ru-RU" dirty="0" err="1" smtClean="0">
                <a:effectLst/>
              </a:rPr>
              <a:t>меншим</a:t>
            </a:r>
            <a:r>
              <a:rPr lang="ru-RU" dirty="0" smtClean="0">
                <a:effectLst/>
              </a:rPr>
              <a:t> за </a:t>
            </a:r>
            <a:r>
              <a:rPr lang="ru-RU" dirty="0" err="1" smtClean="0">
                <a:effectLst/>
              </a:rPr>
              <a:t>мінімальну</a:t>
            </a:r>
            <a:r>
              <a:rPr lang="ru-RU" dirty="0" smtClean="0">
                <a:effectLst/>
              </a:rPr>
              <a:t> базу ЄСВ – 6700 </a:t>
            </a:r>
            <a:r>
              <a:rPr lang="ru-RU" dirty="0" err="1" smtClean="0">
                <a:effectLst/>
              </a:rPr>
              <a:t>грн</a:t>
            </a:r>
            <a:r>
              <a:rPr lang="ru-RU" dirty="0" smtClean="0">
                <a:effectLst/>
              </a:rPr>
              <a:t> (</a:t>
            </a:r>
            <a:r>
              <a:rPr lang="ru-RU" i="1" dirty="0" smtClean="0">
                <a:effectLst/>
              </a:rPr>
              <a:t>11154 = (50000 + 700) × 0,22; 700 </a:t>
            </a:r>
            <a:r>
              <a:rPr lang="ru-RU" i="1" dirty="0" err="1" smtClean="0">
                <a:effectLst/>
              </a:rPr>
              <a:t>грн</a:t>
            </a:r>
            <a:r>
              <a:rPr lang="ru-RU" i="1" dirty="0" smtClean="0">
                <a:effectLst/>
              </a:rPr>
              <a:t> = 6700 – 6000</a:t>
            </a:r>
            <a:r>
              <a:rPr lang="ru-RU" dirty="0" smtClean="0">
                <a:effectLst/>
              </a:rPr>
              <a:t>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uk-UA" alt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070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021677"/>
              </p:ext>
            </p:extLst>
          </p:nvPr>
        </p:nvGraphicFramePr>
        <p:xfrm>
          <a:off x="704511" y="746707"/>
          <a:ext cx="10410444" cy="40233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14422"/>
                <a:gridCol w="2048934"/>
                <a:gridCol w="2359563"/>
                <a:gridCol w="3387525"/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effectLst/>
                        </a:rPr>
                        <a:t>Працівник</a:t>
                      </a: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effectLst/>
                        </a:rPr>
                        <a:t>Доходи та ЄСВ працівників за ІІІ квартал 2023 року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effectLst/>
                        </a:rPr>
                        <a:t>Липень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>
                          <a:effectLst/>
                        </a:rPr>
                        <a:t>Серпень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effectLst/>
                        </a:rPr>
                        <a:t>Вересень</a:t>
                      </a: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effectLst/>
                        </a:rPr>
                        <a:t>Поліщук М.В.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>
                          <a:effectLst/>
                        </a:rPr>
                        <a:t>25000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effectLst/>
                        </a:rPr>
                        <a:t>30000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effectLst/>
                        </a:rPr>
                        <a:t>20000</a:t>
                      </a: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400">
                          <a:effectLst/>
                        </a:rPr>
                        <a:t>Каплунова І.В.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>
                          <a:effectLst/>
                        </a:rPr>
                        <a:t>15000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effectLst/>
                        </a:rPr>
                        <a:t>15000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effectLst/>
                        </a:rPr>
                        <a:t>15000</a:t>
                      </a: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400">
                          <a:effectLst/>
                        </a:rPr>
                        <a:t>Ревенок С.В.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>
                          <a:effectLst/>
                        </a:rPr>
                        <a:t>10000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effectLst/>
                        </a:rPr>
                        <a:t>10000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9000, у </a:t>
                      </a:r>
                      <a:r>
                        <a:rPr lang="ru-RU" sz="2400" dirty="0" err="1">
                          <a:effectLst/>
                        </a:rPr>
                        <a:t>т.ч</a:t>
                      </a:r>
                      <a:r>
                        <a:rPr lang="ru-RU" sz="2400" dirty="0">
                          <a:effectLst/>
                        </a:rPr>
                        <a:t>. 2000 – </a:t>
                      </a:r>
                      <a:r>
                        <a:rPr lang="ru-RU" sz="2400" dirty="0" err="1">
                          <a:effectLst/>
                        </a:rPr>
                        <a:t>лікарняні</a:t>
                      </a:r>
                      <a:endParaRPr lang="ru-RU" sz="2400" dirty="0">
                        <a:effectLst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400">
                          <a:effectLst/>
                        </a:rPr>
                        <a:t>Сидоренко О.О.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>
                          <a:effectLst/>
                        </a:rPr>
                        <a:t>6700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>
                          <a:effectLst/>
                        </a:rPr>
                        <a:t>6700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6000 грн*, у т.ч. 2000 грн – відпускні</a:t>
                      </a: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effectLst/>
                        </a:rPr>
                        <a:t>Всього доходи: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effectLst/>
                        </a:rPr>
                        <a:t>56700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effectLst/>
                        </a:rPr>
                        <a:t>61700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effectLst/>
                        </a:rPr>
                        <a:t>50000</a:t>
                      </a: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400">
                          <a:effectLst/>
                        </a:rPr>
                        <a:t>ЄСВ (22%)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>
                          <a:effectLst/>
                        </a:rPr>
                        <a:t>12474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effectLst/>
                        </a:rPr>
                        <a:t>13574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effectLst/>
                        </a:rPr>
                        <a:t>11154*</a:t>
                      </a:r>
                    </a:p>
                  </a:txBody>
                  <a:tcPr marL="0" marR="0" marT="0" marB="0"/>
                </a:tc>
              </a:tr>
              <a:tr h="0">
                <a:tc gridSpan="4">
                  <a:txBody>
                    <a:bodyPr/>
                    <a:lstStyle/>
                    <a:p>
                      <a:endParaRPr lang="ru-RU" sz="2400" dirty="0">
                        <a:effectLst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7953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Широкоэкранный</PresentationFormat>
  <Paragraphs>34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Зразки заповнення об’єднаного звіту з ЄСВ та ПДФО/ВЗ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Зразки заповнення об’єднаного звіту з ЄСВ та ПДФО/ВЗ</dc:title>
  <dc:creator>Учетная запись Майкрософт</dc:creator>
  <cp:lastModifiedBy>Учетная запись Майкрософт</cp:lastModifiedBy>
  <cp:revision>1</cp:revision>
  <dcterms:created xsi:type="dcterms:W3CDTF">2024-03-06T15:33:50Z</dcterms:created>
  <dcterms:modified xsi:type="dcterms:W3CDTF">2024-03-06T15:34:07Z</dcterms:modified>
</cp:coreProperties>
</file>