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0"/>
  </p:notesMasterIdLst>
  <p:sldIdLst>
    <p:sldId id="256" r:id="rId2"/>
    <p:sldId id="259" r:id="rId3"/>
    <p:sldId id="260" r:id="rId4"/>
    <p:sldId id="261" r:id="rId5"/>
    <p:sldId id="269" r:id="rId6"/>
    <p:sldId id="285" r:id="rId7"/>
    <p:sldId id="278" r:id="rId8"/>
    <p:sldId id="281" r:id="rId9"/>
    <p:sldId id="282" r:id="rId10"/>
    <p:sldId id="280" r:id="rId11"/>
    <p:sldId id="286" r:id="rId12"/>
    <p:sldId id="279" r:id="rId13"/>
    <p:sldId id="287" r:id="rId14"/>
    <p:sldId id="288" r:id="rId15"/>
    <p:sldId id="290" r:id="rId16"/>
    <p:sldId id="289" r:id="rId17"/>
    <p:sldId id="291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50C"/>
    <a:srgbClr val="FA6C00"/>
    <a:srgbClr val="D35D00"/>
    <a:srgbClr val="A839B1"/>
    <a:srgbClr val="A739B0"/>
    <a:srgbClr val="EC38AB"/>
    <a:srgbClr val="000985"/>
    <a:srgbClr val="D15DDA"/>
    <a:srgbClr val="EC2800"/>
    <a:srgbClr val="0E9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–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–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60"/>
    <p:restoredTop sz="96327"/>
  </p:normalViewPr>
  <p:slideViewPr>
    <p:cSldViewPr snapToGrid="0">
      <p:cViewPr varScale="1">
        <p:scale>
          <a:sx n="150" d="100"/>
          <a:sy n="150" d="100"/>
        </p:scale>
        <p:origin x="6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46CE6-874B-614D-B928-75429DDD8BB9}" type="datetimeFigureOut">
              <a:rPr lang="en-UA" smtClean="0"/>
              <a:t>06.03.2024</a:t>
            </a:fld>
            <a:endParaRPr lang="en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B3819-9F80-5649-9912-BCBA2AD11D2C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240233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06.03.2024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198638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06.03.2024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259638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06.03.2024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3552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06.03.2024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064339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06.03.2024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177303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06.03.2024</a:t>
            </a:fld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624308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06.03.2024</a:t>
            </a:fld>
            <a:endParaRPr lang="en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362417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06.03.2024</a:t>
            </a:fld>
            <a:endParaRPr lang="en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952186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06.03.2024</a:t>
            </a:fld>
            <a:endParaRPr lang="en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358047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06.03.2024</a:t>
            </a:fld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994851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680-30E4-BD4A-9281-67EE4D301620}" type="datetimeFigureOut">
              <a:rPr lang="en-UA" smtClean="0"/>
              <a:t>06.03.2024</a:t>
            </a:fld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27877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9A680-30E4-BD4A-9281-67EE4D301620}" type="datetimeFigureOut">
              <a:rPr lang="en-UA" smtClean="0"/>
              <a:t>06.03.2024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C9D4C-A98D-3343-B452-43C5A26312B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49534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67C7B8A-B8BA-90EA-1C89-F6803EC04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116" y="-20783"/>
            <a:ext cx="5053409" cy="69144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832725-BAA8-EF7A-029B-BFEF1B75F7DE}"/>
              </a:ext>
            </a:extLst>
          </p:cNvPr>
          <p:cNvSpPr txBox="1"/>
          <p:nvPr/>
        </p:nvSpPr>
        <p:spPr>
          <a:xfrm>
            <a:off x="1211751" y="2713146"/>
            <a:ext cx="4847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Вступ у нейронні мережі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9D3DC5E-F9EA-CF65-47C4-96684159E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190" y="194254"/>
            <a:ext cx="1716741" cy="5187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3FFAA8A-F449-944D-3158-ACE06BB1E41F}"/>
              </a:ext>
            </a:extLst>
          </p:cNvPr>
          <p:cNvSpPr txBox="1"/>
          <p:nvPr/>
        </p:nvSpPr>
        <p:spPr>
          <a:xfrm>
            <a:off x="1501711" y="5678268"/>
            <a:ext cx="5547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Годлевський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Юрій Олександрович</a:t>
            </a:r>
            <a:endParaRPr lang="en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2D0E6A-39D9-B23E-BE4E-F4274FB27A08}"/>
              </a:ext>
            </a:extLst>
          </p:cNvPr>
          <p:cNvSpPr txBox="1"/>
          <p:nvPr/>
        </p:nvSpPr>
        <p:spPr>
          <a:xfrm>
            <a:off x="1490783" y="6093613"/>
            <a:ext cx="3560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Team Leader / Senior,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Infopulse</a:t>
            </a:r>
            <a:endParaRPr lang="en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F521C67-CB6C-62AF-510A-543C06ACC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7" y="5418378"/>
            <a:ext cx="1341344" cy="135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11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3194D9-329E-B1B0-E24F-62753A4487B0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Градієнтний спуск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4FF987-BA48-93C1-B235-F7A1913F4274}"/>
              </a:ext>
            </a:extLst>
          </p:cNvPr>
          <p:cNvSpPr txBox="1"/>
          <p:nvPr/>
        </p:nvSpPr>
        <p:spPr>
          <a:xfrm>
            <a:off x="2478505" y="972618"/>
            <a:ext cx="7336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Mean Squared Error =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Середньоквадратична помилка</a:t>
            </a:r>
            <a:endParaRPr lang="en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Mean Squared Error (MSE)">
            <a:extLst>
              <a:ext uri="{FF2B5EF4-FFF2-40B4-BE49-F238E27FC236}">
                <a16:creationId xmlns:a16="http://schemas.microsoft.com/office/drawing/2014/main" id="{F89ED1C9-C7CF-E587-8A6D-62AF58085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643" y="5443032"/>
            <a:ext cx="3573780" cy="98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DA56A9-3A82-CE4D-E945-725FE7425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860" y="1372728"/>
            <a:ext cx="6050280" cy="4031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F6FE3F-4247-FF4F-A56A-082BA806AA5D}"/>
              </a:ext>
            </a:extLst>
          </p:cNvPr>
          <p:cNvSpPr txBox="1"/>
          <p:nvPr/>
        </p:nvSpPr>
        <p:spPr>
          <a:xfrm>
            <a:off x="9279423" y="1372728"/>
            <a:ext cx="2254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 = 1, b = 0</a:t>
            </a:r>
          </a:p>
        </p:txBody>
      </p:sp>
    </p:spTree>
    <p:extLst>
      <p:ext uri="{BB962C8B-B14F-4D97-AF65-F5344CB8AC3E}">
        <p14:creationId xmlns:p14="http://schemas.microsoft.com/office/powerpoint/2010/main" val="1235187372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1F06DE-7820-7F46-ED4C-0FA821121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24F694-83D1-7249-91B4-C5F77738C383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Градієнтний спуск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094442-339F-5C0B-EFED-ED44833AD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368" y="914400"/>
            <a:ext cx="5391263" cy="5214178"/>
          </a:xfrm>
          <a:prstGeom prst="rect">
            <a:avLst/>
          </a:prstGeom>
        </p:spPr>
      </p:pic>
      <p:pic>
        <p:nvPicPr>
          <p:cNvPr id="7" name="Picture 4" descr="Mean Squared Error (MSE)">
            <a:extLst>
              <a:ext uri="{FF2B5EF4-FFF2-40B4-BE49-F238E27FC236}">
                <a16:creationId xmlns:a16="http://schemas.microsoft.com/office/drawing/2014/main" id="{E49DC877-2785-B2D3-DBFF-F89339076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7084"/>
            <a:ext cx="3573780" cy="98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441923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3194D9-329E-B1B0-E24F-62753A4487B0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Градієнтний спуск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3. Understanding the Cost Function in Linear Regression for Machine  Learning Beginners | by Yennhi95zz | Medium">
            <a:extLst>
              <a:ext uri="{FF2B5EF4-FFF2-40B4-BE49-F238E27FC236}">
                <a16:creationId xmlns:a16="http://schemas.microsoft.com/office/drawing/2014/main" id="{A4177FFF-8D98-CC3C-322C-399CFB85E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560" y="1285240"/>
            <a:ext cx="121920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534177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E7F800-6812-6EB3-27FB-4506392AC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d-crop">
            <a:hlinkClick r:id="" action="ppaction://media"/>
            <a:extLst>
              <a:ext uri="{FF2B5EF4-FFF2-40B4-BE49-F238E27FC236}">
                <a16:creationId xmlns:a16="http://schemas.microsoft.com/office/drawing/2014/main" id="{2E713845-EC72-3DC8-3613-4EC492E63F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4888" y="-1287324"/>
            <a:ext cx="14830288" cy="926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683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525896-A717-C948-6E71-26C292EC5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E002E6-A805-7FA4-ED4C-ECAC5CAFC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53" y="1387010"/>
            <a:ext cx="10614494" cy="4890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28CC4-25B6-5EF8-9E56-7993E451BB9D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Градієнтний спуск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866811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2F50E7-D053-FD10-A6D2-4C676A7F1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128793-8DA5-A1A4-3E78-24F1A5E9EC98}"/>
              </a:ext>
            </a:extLst>
          </p:cNvPr>
          <p:cNvSpPr txBox="1"/>
          <p:nvPr/>
        </p:nvSpPr>
        <p:spPr>
          <a:xfrm>
            <a:off x="2478505" y="2367171"/>
            <a:ext cx="72349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Проблема затухання та вибухання градієнтного спуску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952368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0A1C6F-C57A-0AC5-217B-EE31645C7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D66EA2-3CB9-5356-DCE4-688589B1C37C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Градієнтний спуск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3. Understanding the Cost Function in Linear Regression for Machine  Learning Beginners | by Yennhi95zz | Medium">
            <a:extLst>
              <a:ext uri="{FF2B5EF4-FFF2-40B4-BE49-F238E27FC236}">
                <a16:creationId xmlns:a16="http://schemas.microsoft.com/office/drawing/2014/main" id="{80F9EA16-BD41-7657-759B-8D22B0BA2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560" y="1285240"/>
            <a:ext cx="121920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345193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E57C6-6919-434B-D249-23AB3DEFB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5149A2-5992-4CB3-F731-E5B3B0E30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942" y="949360"/>
            <a:ext cx="8180115" cy="4959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29B1A7-73A8-9AC7-0317-EBB5D4EBDEB2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Типи градієнтних спусків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076429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A710A7F-5ADD-8F92-22B1-A25069A00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81841"/>
            <a:ext cx="5190359" cy="51903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0D3F74-5759-A263-0ED6-52CBD1597DA5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CD4362C-301D-93AF-9C6A-FF4B5BBC469A}"/>
              </a:ext>
            </a:extLst>
          </p:cNvPr>
          <p:cNvSpPr txBox="1"/>
          <p:nvPr/>
        </p:nvSpPr>
        <p:spPr>
          <a:xfrm>
            <a:off x="298577" y="2705725"/>
            <a:ext cx="54988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Дякую за увагу!</a:t>
            </a:r>
          </a:p>
          <a:p>
            <a:pPr algn="ctr"/>
            <a:r>
              <a:rPr lang="uk-U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Питання?</a:t>
            </a:r>
            <a:endParaRPr lang="en-UA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315525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5A59AC2-69C0-0F25-FE22-777D9C7C6E89}"/>
              </a:ext>
            </a:extLst>
          </p:cNvPr>
          <p:cNvSpPr txBox="1"/>
          <p:nvPr/>
        </p:nvSpPr>
        <p:spPr>
          <a:xfrm>
            <a:off x="0" y="2705725"/>
            <a:ext cx="7234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Правила</a:t>
            </a:r>
          </a:p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курсу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DBFBFE-7BF2-BB10-1E18-3A33B1BBEB26}"/>
              </a:ext>
            </a:extLst>
          </p:cNvPr>
          <p:cNvGrpSpPr/>
          <p:nvPr/>
        </p:nvGrpSpPr>
        <p:grpSpPr>
          <a:xfrm>
            <a:off x="7234990" y="-28204"/>
            <a:ext cx="4957010" cy="6914408"/>
            <a:chOff x="7234990" y="-28204"/>
            <a:chExt cx="4957010" cy="691440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70CF175-2E38-2808-997C-1ED9D8212D84}"/>
                </a:ext>
              </a:extLst>
            </p:cNvPr>
            <p:cNvSpPr/>
            <p:nvPr/>
          </p:nvSpPr>
          <p:spPr>
            <a:xfrm>
              <a:off x="7234990" y="-28204"/>
              <a:ext cx="4957010" cy="69144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9AA9BC2-713E-5278-1199-8E44652004A9}"/>
                </a:ext>
              </a:extLst>
            </p:cNvPr>
            <p:cNvSpPr txBox="1"/>
            <p:nvPr/>
          </p:nvSpPr>
          <p:spPr>
            <a:xfrm>
              <a:off x="7464403" y="305068"/>
              <a:ext cx="4367174" cy="6247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лабораторних робіт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Кожна лабораторна робота має бути представлена та захищена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 плагіат бали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 лабораторну роботу анулюються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Виконана лабораторна робота має бути надіслана на пошту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темою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”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Вступ у нейронні мережі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виконані лабораторні роботи, група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НАЗВА_ГРУПИ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В самому листі потрібно вказати своє </a:t>
              </a:r>
              <a:r>
                <a:rPr lang="uk-UA" sz="1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імʼя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 прізвище у форматі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“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Студент – ПРІЗВИЩЕ </a:t>
              </a:r>
              <a:r>
                <a:rPr lang="uk-UA" sz="1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ІМʼЯ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 додати файли та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або посилання на 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git (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залежно від умов вказаних в лабораторній роботі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Тільки після отримання лабораторної роботи на пошту, її можна буде захистити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endPara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>
                <a:buAutoNum type="arabicPeriod"/>
              </a:pP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 кожну з лабораторних робіт будуть виставлятися бали, максимальна сума яких дорівнює 100 балів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en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8A37CD8-185C-7D5C-9130-8B271D1A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513" y="3592152"/>
            <a:ext cx="3127487" cy="31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0031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59AC2-69C0-0F25-FE22-777D9C7C6E89}"/>
              </a:ext>
            </a:extLst>
          </p:cNvPr>
          <p:cNvSpPr txBox="1"/>
          <p:nvPr/>
        </p:nvSpPr>
        <p:spPr>
          <a:xfrm>
            <a:off x="820840" y="2269319"/>
            <a:ext cx="3865212" cy="23148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5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Навчання нейронної мережі</a:t>
            </a:r>
            <a:endParaRPr lang="en-US" sz="5400" b="1" kern="12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5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06892" y="1852902"/>
            <a:ext cx="1716356" cy="570346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5" name="Graphic 212">
            <a:extLst>
              <a:ext uri="{FF2B5EF4-FFF2-40B4-BE49-F238E27FC236}">
                <a16:creationId xmlns:a16="http://schemas.microsoft.com/office/drawing/2014/main" id="{F778F7C6-A4AB-4CBC-8CC6-19DF9EE96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7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5725" y="3995696"/>
            <a:ext cx="1998298" cy="1998316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E513768-4AE8-63F2-1BAF-6C20F3F0DADE}"/>
              </a:ext>
            </a:extLst>
          </p:cNvPr>
          <p:cNvSpPr/>
          <p:nvPr/>
        </p:nvSpPr>
        <p:spPr>
          <a:xfrm>
            <a:off x="5694882" y="1044529"/>
            <a:ext cx="4982766" cy="4982766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3" name="Picture 2" descr="A white brain with circuit board&#10;&#10;Description automatically generated">
            <a:extLst>
              <a:ext uri="{FF2B5EF4-FFF2-40B4-BE49-F238E27FC236}">
                <a16:creationId xmlns:a16="http://schemas.microsoft.com/office/drawing/2014/main" id="{B8EF10F1-03B1-92AF-F55A-177BA2131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578" y="1720194"/>
            <a:ext cx="3559202" cy="355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79222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30EC34B-718E-D88F-CF1A-DCE7BF2B1D54}"/>
              </a:ext>
            </a:extLst>
          </p:cNvPr>
          <p:cNvSpPr/>
          <p:nvPr/>
        </p:nvSpPr>
        <p:spPr>
          <a:xfrm rot="10800000">
            <a:off x="7142152" y="1378022"/>
            <a:ext cx="4101953" cy="4101953"/>
          </a:xfrm>
          <a:prstGeom prst="ellipse">
            <a:avLst/>
          </a:prstGeom>
          <a:gradFill flip="none" rotWithShape="1">
            <a:gsLst>
              <a:gs pos="50000">
                <a:srgbClr val="A839B1"/>
              </a:gs>
              <a:gs pos="0">
                <a:srgbClr val="FA6C00">
                  <a:lumMod val="99617"/>
                  <a:lumOff val="383"/>
                </a:srgbClr>
              </a:gs>
              <a:gs pos="100000">
                <a:srgbClr val="00098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759" name="Rectangle 758">
            <a:extLst>
              <a:ext uri="{FF2B5EF4-FFF2-40B4-BE49-F238E27FC236}">
                <a16:creationId xmlns:a16="http://schemas.microsoft.com/office/drawing/2014/main" id="{A7AC33D3-0E99-18F6-4F00-8EC4BB5FCA21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756" name="TextBox 755">
            <a:extLst>
              <a:ext uri="{FF2B5EF4-FFF2-40B4-BE49-F238E27FC236}">
                <a16:creationId xmlns:a16="http://schemas.microsoft.com/office/drawing/2014/main" id="{51B241C3-1418-D330-F882-8F3C43EB3BD6}"/>
              </a:ext>
            </a:extLst>
          </p:cNvPr>
          <p:cNvSpPr txBox="1"/>
          <p:nvPr/>
        </p:nvSpPr>
        <p:spPr>
          <a:xfrm>
            <a:off x="0" y="3044279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Градієнтний спуск</a:t>
            </a:r>
            <a:endParaRPr lang="en-UA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8" name="Picture 757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830CF4A9-0192-059B-F42F-C9C2EFF50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113" y="2383969"/>
            <a:ext cx="4101951" cy="410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13129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3194D9-329E-B1B0-E24F-62753A4487B0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Градієнтний спуск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0E9DA3-B3B7-B784-14C8-22864BA19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095" y="1133705"/>
            <a:ext cx="7772400" cy="515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37054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1978D8-9ADB-6F7A-3B89-0718C2E05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6CBC1A-E241-46B3-601D-40C73EB87FBC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Градієнтний спуск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C0DD0E-0D0B-126F-42CF-D4AD896A5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852" y="978004"/>
            <a:ext cx="8707895" cy="540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07537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3194D9-329E-B1B0-E24F-62753A4487B0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Градієнтний спуск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74FC9-881B-5973-1E03-DB56BB0F1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505" y="1056070"/>
            <a:ext cx="7234989" cy="474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74423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3194D9-329E-B1B0-E24F-62753A4487B0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Градієнтний спуск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A7D57E-BF12-2E96-9839-4CF79646D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62516"/>
            <a:ext cx="7772400" cy="513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910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extBox 755">
            <a:extLst>
              <a:ext uri="{FF2B5EF4-FFF2-40B4-BE49-F238E27FC236}">
                <a16:creationId xmlns:a16="http://schemas.microsoft.com/office/drawing/2014/main" id="{51B241C3-1418-D330-F882-8F3C43EB3BD6}"/>
              </a:ext>
            </a:extLst>
          </p:cNvPr>
          <p:cNvSpPr txBox="1"/>
          <p:nvPr/>
        </p:nvSpPr>
        <p:spPr>
          <a:xfrm>
            <a:off x="1813558" y="1991380"/>
            <a:ext cx="2254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f(x) = mx +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B5D592-5A53-13D6-A4B6-C51C9F1F248E}"/>
              </a:ext>
            </a:extLst>
          </p:cNvPr>
          <p:cNvSpPr txBox="1"/>
          <p:nvPr/>
        </p:nvSpPr>
        <p:spPr>
          <a:xfrm>
            <a:off x="1351008" y="1241560"/>
            <a:ext cx="318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Функція прямої</a:t>
            </a:r>
            <a:endParaRPr lang="en-U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oughnut 1">
            <a:extLst>
              <a:ext uri="{FF2B5EF4-FFF2-40B4-BE49-F238E27FC236}">
                <a16:creationId xmlns:a16="http://schemas.microsoft.com/office/drawing/2014/main" id="{45135403-5503-D39C-0F7C-C4076FC64DC9}"/>
              </a:ext>
            </a:extLst>
          </p:cNvPr>
          <p:cNvSpPr/>
          <p:nvPr/>
        </p:nvSpPr>
        <p:spPr>
          <a:xfrm>
            <a:off x="392075" y="3540846"/>
            <a:ext cx="516384" cy="516384"/>
          </a:xfrm>
          <a:prstGeom prst="donut">
            <a:avLst>
              <a:gd name="adj" fmla="val 6032"/>
            </a:avLst>
          </a:prstGeom>
          <a:solidFill>
            <a:srgbClr val="164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3" name="Doughnut 2">
            <a:extLst>
              <a:ext uri="{FF2B5EF4-FFF2-40B4-BE49-F238E27FC236}">
                <a16:creationId xmlns:a16="http://schemas.microsoft.com/office/drawing/2014/main" id="{94ECF515-5D5A-9CB0-4D0C-32237E86EB5A}"/>
              </a:ext>
            </a:extLst>
          </p:cNvPr>
          <p:cNvSpPr/>
          <p:nvPr/>
        </p:nvSpPr>
        <p:spPr>
          <a:xfrm>
            <a:off x="2158276" y="3524942"/>
            <a:ext cx="516384" cy="516384"/>
          </a:xfrm>
          <a:prstGeom prst="donut">
            <a:avLst>
              <a:gd name="adj" fmla="val 603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9B8091-6747-F3F8-19E9-4D9677F96892}"/>
              </a:ext>
            </a:extLst>
          </p:cNvPr>
          <p:cNvCxnSpPr>
            <a:cxnSpLocks/>
            <a:stCxn id="2" idx="6"/>
            <a:endCxn id="3" idx="2"/>
          </p:cNvCxnSpPr>
          <p:nvPr/>
        </p:nvCxnSpPr>
        <p:spPr>
          <a:xfrm flipV="1">
            <a:off x="908459" y="3783134"/>
            <a:ext cx="1249817" cy="159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Doughnut 7">
            <a:extLst>
              <a:ext uri="{FF2B5EF4-FFF2-40B4-BE49-F238E27FC236}">
                <a16:creationId xmlns:a16="http://schemas.microsoft.com/office/drawing/2014/main" id="{CC4EF5F8-C34F-F3A0-D11F-9F67E865CF10}"/>
              </a:ext>
            </a:extLst>
          </p:cNvPr>
          <p:cNvSpPr/>
          <p:nvPr/>
        </p:nvSpPr>
        <p:spPr>
          <a:xfrm>
            <a:off x="3444630" y="3528201"/>
            <a:ext cx="516384" cy="516384"/>
          </a:xfrm>
          <a:prstGeom prst="donut">
            <a:avLst>
              <a:gd name="adj" fmla="val 6032"/>
            </a:avLst>
          </a:prstGeom>
          <a:solidFill>
            <a:srgbClr val="FF4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rgbClr val="FFFF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3BB164-FD68-AEC3-ED79-1792807A09C8}"/>
              </a:ext>
            </a:extLst>
          </p:cNvPr>
          <p:cNvCxnSpPr>
            <a:cxnSpLocks/>
            <a:stCxn id="8" idx="2"/>
            <a:endCxn id="3" idx="6"/>
          </p:cNvCxnSpPr>
          <p:nvPr/>
        </p:nvCxnSpPr>
        <p:spPr>
          <a:xfrm flipH="1" flipV="1">
            <a:off x="2674660" y="3783134"/>
            <a:ext cx="769970" cy="32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Doughnut 11">
            <a:extLst>
              <a:ext uri="{FF2B5EF4-FFF2-40B4-BE49-F238E27FC236}">
                <a16:creationId xmlns:a16="http://schemas.microsoft.com/office/drawing/2014/main" id="{721F9C6F-B0C7-CF61-EE84-64E2A71E7976}"/>
              </a:ext>
            </a:extLst>
          </p:cNvPr>
          <p:cNvSpPr/>
          <p:nvPr/>
        </p:nvSpPr>
        <p:spPr>
          <a:xfrm>
            <a:off x="3510921" y="2880575"/>
            <a:ext cx="387312" cy="387312"/>
          </a:xfrm>
          <a:prstGeom prst="donut">
            <a:avLst>
              <a:gd name="adj" fmla="val 603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23B072-FBB3-8784-EBA8-AF4A4D480D1D}"/>
              </a:ext>
            </a:extLst>
          </p:cNvPr>
          <p:cNvSpPr txBox="1"/>
          <p:nvPr/>
        </p:nvSpPr>
        <p:spPr>
          <a:xfrm>
            <a:off x="3669544" y="2935731"/>
            <a:ext cx="387312" cy="2780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i="1" dirty="0"/>
              <a:t>b</a:t>
            </a:r>
            <a:endParaRPr lang="en-UA" i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B0B739A-3F5E-BE69-5875-6312C0896E16}"/>
              </a:ext>
            </a:extLst>
          </p:cNvPr>
          <p:cNvCxnSpPr>
            <a:cxnSpLocks/>
            <a:stCxn id="12" idx="4"/>
          </p:cNvCxnSpPr>
          <p:nvPr/>
        </p:nvCxnSpPr>
        <p:spPr>
          <a:xfrm>
            <a:off x="3704577" y="3267887"/>
            <a:ext cx="1" cy="25705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288F2D1-53DF-DB87-9ABF-3B81C76EE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102" y="3597010"/>
            <a:ext cx="256731" cy="3693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06B906-7DEB-7CFB-37A6-AC2EBE4BD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321" y="3656414"/>
            <a:ext cx="174830" cy="285249"/>
          </a:xfrm>
          <a:prstGeom prst="rect">
            <a:avLst/>
          </a:prstGeom>
        </p:spPr>
      </p:pic>
      <p:sp>
        <p:nvSpPr>
          <p:cNvPr id="17" name="Doughnut 16">
            <a:extLst>
              <a:ext uri="{FF2B5EF4-FFF2-40B4-BE49-F238E27FC236}">
                <a16:creationId xmlns:a16="http://schemas.microsoft.com/office/drawing/2014/main" id="{BA128348-8090-364E-32C3-EB377130EA77}"/>
              </a:ext>
            </a:extLst>
          </p:cNvPr>
          <p:cNvSpPr/>
          <p:nvPr/>
        </p:nvSpPr>
        <p:spPr>
          <a:xfrm>
            <a:off x="4730984" y="3540846"/>
            <a:ext cx="516384" cy="516384"/>
          </a:xfrm>
          <a:prstGeom prst="donut">
            <a:avLst>
              <a:gd name="adj" fmla="val 6032"/>
            </a:avLst>
          </a:prstGeom>
          <a:solidFill>
            <a:srgbClr val="0E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0D7667-1B93-3FFB-AEDE-9D990D8E8B88}"/>
              </a:ext>
            </a:extLst>
          </p:cNvPr>
          <p:cNvCxnSpPr>
            <a:cxnSpLocks/>
            <a:stCxn id="17" idx="2"/>
            <a:endCxn id="8" idx="6"/>
          </p:cNvCxnSpPr>
          <p:nvPr/>
        </p:nvCxnSpPr>
        <p:spPr>
          <a:xfrm flipH="1" flipV="1">
            <a:off x="3961014" y="3786393"/>
            <a:ext cx="769970" cy="126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A05855-F742-C1CF-6101-B5C259CAAB99}"/>
                  </a:ext>
                </a:extLst>
              </p:cNvPr>
              <p:cNvSpPr txBox="1"/>
              <p:nvPr/>
            </p:nvSpPr>
            <p:spPr>
              <a:xfrm>
                <a:off x="4773328" y="3582746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A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A05855-F742-C1CF-6101-B5C259CAA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328" y="3582746"/>
                <a:ext cx="516384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0783226-AB0E-2C47-7038-E618E813DCAE}"/>
                  </a:ext>
                </a:extLst>
              </p:cNvPr>
              <p:cNvSpPr txBox="1"/>
              <p:nvPr/>
            </p:nvSpPr>
            <p:spPr>
              <a:xfrm>
                <a:off x="392075" y="3614372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A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0783226-AB0E-2C47-7038-E618E813D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75" y="3614372"/>
                <a:ext cx="51638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DB1F4A5-ECF7-6967-13AA-D1F5FB4F2BC9}"/>
                  </a:ext>
                </a:extLst>
              </p:cNvPr>
              <p:cNvSpPr txBox="1"/>
              <p:nvPr/>
            </p:nvSpPr>
            <p:spPr>
              <a:xfrm>
                <a:off x="1274622" y="3394433"/>
                <a:ext cx="516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𝑚</m:t>
                      </m:r>
                    </m:oMath>
                  </m:oMathPara>
                </a14:m>
                <a:endParaRPr lang="en-UA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DB1F4A5-ECF7-6967-13AA-D1F5FB4F2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622" y="3394433"/>
                <a:ext cx="51638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A Practical Guide to ReLU. Start using and understanding ReLU… | by Danqing  Liu | Medium">
            <a:extLst>
              <a:ext uri="{FF2B5EF4-FFF2-40B4-BE49-F238E27FC236}">
                <a16:creationId xmlns:a16="http://schemas.microsoft.com/office/drawing/2014/main" id="{53BE70BC-0B25-1A3C-5314-7CDCB803A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66" y="4226420"/>
            <a:ext cx="4540050" cy="206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3. Understanding the Cost Function in Linear Regression for Machine  Learning Beginners | by Yennhi95zz | Medium">
            <a:extLst>
              <a:ext uri="{FF2B5EF4-FFF2-40B4-BE49-F238E27FC236}">
                <a16:creationId xmlns:a16="http://schemas.microsoft.com/office/drawing/2014/main" id="{38AD808B-F563-7631-6D2C-65D00047C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7"/>
          <a:stretch/>
        </p:blipFill>
        <p:spPr bwMode="auto">
          <a:xfrm>
            <a:off x="5874584" y="1285240"/>
            <a:ext cx="6154855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BE18DFA-0046-0B65-53B7-8C777E2B17B9}"/>
              </a:ext>
            </a:extLst>
          </p:cNvPr>
          <p:cNvSpPr txBox="1"/>
          <p:nvPr/>
        </p:nvSpPr>
        <p:spPr>
          <a:xfrm>
            <a:off x="2478505" y="0"/>
            <a:ext cx="7234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Градієнтний спуск</a:t>
            </a:r>
            <a:endParaRPr lang="en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182475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566e7dda-706d-4af3-80dd-0b7309047a73}" enabled="1" method="Privileged" siteId="{0a4d4529-3bd8-41d2-bdbe-aa4634a1752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2660</TotalTime>
  <Words>197</Words>
  <Application>Microsoft Macintosh PowerPoint</Application>
  <PresentationFormat>Widescreen</PresentationFormat>
  <Paragraphs>38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Yurii Hodlevskyi</dc:creator>
  <cp:lastModifiedBy>Yurii Hodlevskyi</cp:lastModifiedBy>
  <cp:revision>10</cp:revision>
  <dcterms:created xsi:type="dcterms:W3CDTF">2024-01-08T04:36:04Z</dcterms:created>
  <dcterms:modified xsi:type="dcterms:W3CDTF">2024-03-06T12:34:09Z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Text">
    <vt:lpwstr>Internal</vt:lpwstr>
  </property>
</Properties>
</file>