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327" r:id="rId4"/>
    <p:sldId id="328" r:id="rId5"/>
    <p:sldId id="329" r:id="rId6"/>
    <p:sldId id="330" r:id="rId7"/>
    <p:sldId id="331" r:id="rId8"/>
    <p:sldId id="332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34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35" r:id="rId32"/>
    <p:sldId id="321" r:id="rId33"/>
    <p:sldId id="322" r:id="rId34"/>
    <p:sldId id="336" r:id="rId35"/>
    <p:sldId id="337" r:id="rId36"/>
    <p:sldId id="323" r:id="rId37"/>
    <p:sldId id="338" r:id="rId38"/>
    <p:sldId id="324" r:id="rId39"/>
    <p:sldId id="339" r:id="rId40"/>
    <p:sldId id="340" r:id="rId41"/>
    <p:sldId id="341" r:id="rId42"/>
    <p:sldId id="342" r:id="rId43"/>
    <p:sldId id="326" r:id="rId44"/>
    <p:sldId id="343" r:id="rId4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906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24.11.2023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1000108"/>
            <a:ext cx="5114778" cy="42862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ЛЕКЦІЯ № 1</a:t>
            </a:r>
            <a:endParaRPr lang="uk-UA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err="1" smtClean="0"/>
              <a:t>Аналіз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фінансових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результатів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діяльності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871970"/>
              </p:ext>
            </p:extLst>
          </p:nvPr>
        </p:nvGraphicFramePr>
        <p:xfrm>
          <a:off x="251519" y="928669"/>
          <a:ext cx="8249571" cy="5897666"/>
        </p:xfrm>
        <a:graphic>
          <a:graphicData uri="http://schemas.openxmlformats.org/drawingml/2006/table">
            <a:tbl>
              <a:tblPr/>
              <a:tblGrid>
                <a:gridCol w="419471"/>
                <a:gridCol w="2726553"/>
                <a:gridCol w="629204"/>
                <a:gridCol w="830216"/>
                <a:gridCol w="637927"/>
                <a:gridCol w="810142"/>
                <a:gridCol w="721069"/>
                <a:gridCol w="487506"/>
                <a:gridCol w="987483"/>
              </a:tblGrid>
              <a:tr h="256643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з/п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Показники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1-й рік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рік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Відхилення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23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сума, грн.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питома вага, %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сума, грн.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питома вага, %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абсо-лютне, грн.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spc="-3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відно-сне</a:t>
                      </a:r>
                      <a:r>
                        <a:rPr lang="uk-UA" sz="1600" i="1" spc="-3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uk-UA" sz="1600" i="1" spc="-3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пунктів струк-тури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3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Доходи від операційної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0010"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5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5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32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Разом доходів</a:t>
                      </a:r>
                      <a:r>
                        <a:rPr lang="uk-UA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від операційної діяльності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3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Доходи від фінансової  діяльності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5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5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32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Разом доходів</a:t>
                      </a:r>
                      <a:r>
                        <a:rPr lang="uk-UA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від фінансової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3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Доходи від інвестиційної діяльності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1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4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3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Разом доходів</a:t>
                      </a:r>
                      <a:r>
                        <a:rPr lang="uk-UA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від інвестиційної діяльності</a:t>
                      </a:r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6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 доходів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6531" y="436602"/>
            <a:ext cx="8075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9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  1.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Аналіз структури і динаміки доходів підприємства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8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285728"/>
            <a:ext cx="7389464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Таблиця 2.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Аналіз структури і динаміки витрат підприємства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2199639"/>
              </p:ext>
            </p:extLst>
          </p:nvPr>
        </p:nvGraphicFramePr>
        <p:xfrm>
          <a:off x="251519" y="1007663"/>
          <a:ext cx="7749504" cy="7225798"/>
        </p:xfrm>
        <a:graphic>
          <a:graphicData uri="http://schemas.openxmlformats.org/drawingml/2006/table">
            <a:tbl>
              <a:tblPr/>
              <a:tblGrid>
                <a:gridCol w="387476"/>
                <a:gridCol w="2518589"/>
                <a:gridCol w="645792"/>
                <a:gridCol w="774418"/>
                <a:gridCol w="581745"/>
                <a:gridCol w="632501"/>
                <a:gridCol w="640680"/>
                <a:gridCol w="512544"/>
                <a:gridCol w="1055759"/>
              </a:tblGrid>
              <a:tr h="264166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з/п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Показники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1-й рік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рік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Відхилення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80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сума, грн.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питома вага, %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сума, грн.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питома вага, %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абсо-лютне, грн.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 spc="-3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відно-сне</a:t>
                      </a:r>
                      <a:r>
                        <a:rPr lang="uk-UA" sz="1600" i="1" spc="-3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uk-UA" sz="1600" i="1" spc="-3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пунктів струк-тури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6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Витрати від операційної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0010"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77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69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53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r>
                        <a:rPr lang="uk-UA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витрат від операційної діяльності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14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Витрати від фінансової  діяльності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7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89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Разом витрат</a:t>
                      </a:r>
                      <a:r>
                        <a:rPr lang="uk-UA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від фінансової діяльності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14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Витрати від інвестиційної діяльності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9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0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Разом витрат</a:t>
                      </a:r>
                      <a:r>
                        <a:rPr lang="uk-UA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від інвестиційної діяльності</a:t>
                      </a:r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 витрат</a:t>
                      </a:r>
                      <a:r>
                        <a:rPr lang="uk-UA" sz="16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8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6849874"/>
              </p:ext>
            </p:extLst>
          </p:nvPr>
        </p:nvGraphicFramePr>
        <p:xfrm>
          <a:off x="467545" y="2105246"/>
          <a:ext cx="7604917" cy="4228592"/>
        </p:xfrm>
        <a:graphic>
          <a:graphicData uri="http://schemas.openxmlformats.org/drawingml/2006/table">
            <a:tbl>
              <a:tblPr/>
              <a:tblGrid>
                <a:gridCol w="463384"/>
                <a:gridCol w="2205848"/>
                <a:gridCol w="759359"/>
                <a:gridCol w="759359"/>
                <a:gridCol w="760252"/>
                <a:gridCol w="760252"/>
                <a:gridCol w="759359"/>
                <a:gridCol w="494162"/>
                <a:gridCol w="64294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 dirty="0">
                          <a:effectLst/>
                          <a:latin typeface="Times New Roman"/>
                          <a:ea typeface="Times New Roman"/>
                        </a:rPr>
                        <a:t>№ з/п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dirty="0">
                          <a:effectLst/>
                          <a:latin typeface="Times New Roman"/>
                          <a:ea typeface="Times New Roman"/>
                        </a:rPr>
                        <a:t>Показники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dirty="0">
                          <a:effectLst/>
                          <a:latin typeface="Times New Roman"/>
                          <a:ea typeface="Times New Roman"/>
                        </a:rPr>
                        <a:t>1-й рік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>
                          <a:effectLst/>
                          <a:latin typeface="Times New Roman"/>
                          <a:ea typeface="Times New Roman"/>
                        </a:rPr>
                        <a:t>2-й рік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>
                          <a:effectLst/>
                          <a:latin typeface="Times New Roman"/>
                          <a:ea typeface="Times New Roman"/>
                        </a:rPr>
                        <a:t>Відхилення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 dirty="0">
                          <a:effectLst/>
                          <a:latin typeface="Times New Roman"/>
                          <a:ea typeface="Times New Roman"/>
                        </a:rPr>
                        <a:t>сума, тис. грн.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>
                          <a:effectLst/>
                          <a:latin typeface="Times New Roman"/>
                          <a:ea typeface="Times New Roman"/>
                        </a:rPr>
                        <a:t>питома вага, %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>
                          <a:effectLst/>
                          <a:latin typeface="Times New Roman"/>
                          <a:ea typeface="Times New Roman"/>
                        </a:rPr>
                        <a:t>сума, тис. грн.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>
                          <a:effectLst/>
                          <a:latin typeface="Times New Roman"/>
                          <a:ea typeface="Times New Roman"/>
                        </a:rPr>
                        <a:t>питома 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>
                          <a:effectLst/>
                          <a:latin typeface="Times New Roman"/>
                          <a:ea typeface="Times New Roman"/>
                        </a:rPr>
                        <a:t>вага, %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 dirty="0" err="1">
                          <a:effectLst/>
                          <a:latin typeface="Times New Roman"/>
                          <a:ea typeface="Times New Roman"/>
                        </a:rPr>
                        <a:t>абсо</a:t>
                      </a:r>
                      <a:r>
                        <a:rPr lang="uk-UA" sz="1700" b="0" i="1" spc="-30" dirty="0">
                          <a:effectLst/>
                          <a:latin typeface="Times New Roman"/>
                          <a:ea typeface="Times New Roman"/>
                        </a:rPr>
                        <a:t>-лютне, грн.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 dirty="0" err="1" smtClean="0">
                          <a:effectLst/>
                          <a:latin typeface="Times New Roman"/>
                          <a:ea typeface="Times New Roman"/>
                        </a:rPr>
                        <a:t>відно-сне</a:t>
                      </a:r>
                      <a:r>
                        <a:rPr lang="uk-UA" sz="1700" b="0" i="1" spc="-30" dirty="0" smtClean="0">
                          <a:effectLst/>
                          <a:latin typeface="Times New Roman"/>
                          <a:ea typeface="Times New Roman"/>
                        </a:rPr>
                        <a:t>,%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i="1" spc="-30">
                          <a:effectLst/>
                          <a:latin typeface="Times New Roman"/>
                          <a:ea typeface="Times New Roman"/>
                        </a:rPr>
                        <a:t>пунктів струк-тури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/>
                          <a:ea typeface="Times New Roman"/>
                        </a:rPr>
                        <a:t>Прибуток </a:t>
                      </a:r>
                      <a:r>
                        <a:rPr lang="uk-UA" sz="1700" b="0" dirty="0" smtClean="0">
                          <a:effectLst/>
                          <a:latin typeface="Times New Roman"/>
                          <a:ea typeface="Times New Roman"/>
                        </a:rPr>
                        <a:t>всього,</a:t>
                      </a:r>
                    </a:p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 smtClean="0">
                          <a:effectLst/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uk-UA" sz="1700" b="0" dirty="0">
                          <a:effectLst/>
                          <a:latin typeface="Times New Roman"/>
                          <a:ea typeface="Times New Roman"/>
                        </a:rPr>
                        <a:t>т. ч.: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spc="-30" dirty="0">
                          <a:effectLst/>
                          <a:latin typeface="Times New Roman"/>
                          <a:ea typeface="Times New Roman"/>
                        </a:rPr>
                        <a:t>Прибуток від </a:t>
                      </a:r>
                      <a:r>
                        <a:rPr lang="uk-UA" sz="1700" b="0" spc="-30" dirty="0" err="1" smtClean="0">
                          <a:effectLst/>
                          <a:latin typeface="Times New Roman"/>
                          <a:ea typeface="Times New Roman"/>
                        </a:rPr>
                        <a:t>операці-йної</a:t>
                      </a:r>
                      <a:r>
                        <a:rPr lang="uk-UA" sz="1700" b="0" spc="-3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700" b="0" spc="-30" dirty="0">
                          <a:effectLst/>
                          <a:latin typeface="Times New Roman"/>
                          <a:ea typeface="Times New Roman"/>
                        </a:rPr>
                        <a:t>діяльності</a:t>
                      </a:r>
                      <a:r>
                        <a:rPr lang="uk-UA" sz="1700" b="0" spc="-3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endParaRPr lang="uk-UA" sz="1700" b="0" spc="-3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spc="-30" smtClean="0">
                          <a:effectLst/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uk-UA" sz="1700" b="0" spc="-30" dirty="0">
                          <a:effectLst/>
                          <a:latin typeface="Times New Roman"/>
                          <a:ea typeface="Times New Roman"/>
                        </a:rPr>
                        <a:t>т.ч.: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effectLst/>
                          <a:latin typeface="Times New Roman"/>
                          <a:ea typeface="Times New Roman"/>
                        </a:rPr>
                        <a:t>валовий прибуток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/>
                          <a:ea typeface="Times New Roman"/>
                        </a:rPr>
                        <a:t>Прибуток від фінансової діяльності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uk-UA" sz="1700" b="0" dirty="0">
                          <a:effectLst/>
                          <a:latin typeface="Times New Roman"/>
                          <a:ea typeface="Times New Roman"/>
                        </a:rPr>
                        <a:t>Прибуток від </a:t>
                      </a:r>
                      <a:r>
                        <a:rPr lang="uk-UA" sz="1700" b="0" dirty="0" err="1" smtClean="0">
                          <a:effectLst/>
                          <a:latin typeface="Times New Roman"/>
                          <a:ea typeface="Times New Roman"/>
                        </a:rPr>
                        <a:t>інвести-ційної</a:t>
                      </a:r>
                      <a:r>
                        <a:rPr lang="uk-UA" sz="17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700" b="0" dirty="0">
                          <a:effectLst/>
                          <a:latin typeface="Times New Roman"/>
                          <a:ea typeface="Times New Roman"/>
                        </a:rPr>
                        <a:t>діяльності</a:t>
                      </a: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endParaRPr lang="uk-UA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0426" y="1064930"/>
            <a:ext cx="72591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 3.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Аналіз структури і динаміки фінансових результатів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0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 2. Аналіз фінансових результатів від різних видів діяльності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3083189"/>
              </p:ext>
            </p:extLst>
          </p:nvPr>
        </p:nvGraphicFramePr>
        <p:xfrm>
          <a:off x="988159" y="1772816"/>
          <a:ext cx="7084303" cy="3672408"/>
        </p:xfrm>
        <a:graphic>
          <a:graphicData uri="http://schemas.openxmlformats.org/presentationml/2006/ole">
            <p:oleObj spid="_x0000_s24578" name="Picture" r:id="rId3" imgW="4634132" imgH="2777875" progId="Word.Picture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5657473"/>
            <a:ext cx="7848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 1.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Фактори, що впливають на величину фінансового результату від основної діяльності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3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533480" cy="394961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Фінансовий результат (ФР) від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іншої операційної, фінансової, інвестиційної діяльності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визначається за формулою: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ФР = Д – В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 Д – доходи; В – витрати.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14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6815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 3. Аналіз взаємозв’язку “витрати-обсяг-прибуток”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59340"/>
            <a:ext cx="68865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Основними етапами аналізу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є: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1) збір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підготовка й аналітична обробка вихідної інформації відповідно до умов аналізу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Tx/>
              <a:buChar char="-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2) розрахунок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умовно-постійних та умовно-змінних витрат, рівня беззбитковості та зони безпеки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3) аналітичне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обґрунтування обсягу реалізації, необхідного для забезпечення запланованої суми прибутку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13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556792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</a:t>
            </a:r>
            <a:r>
              <a:rPr lang="ru-RU" sz="2800" baseline="-25000" dirty="0" smtClean="0"/>
              <a:t>З</a:t>
            </a:r>
            <a:r>
              <a:rPr lang="ru-RU" sz="2800" dirty="0" smtClean="0"/>
              <a:t> + В</a:t>
            </a:r>
            <a:r>
              <a:rPr lang="ru-RU" sz="2800" baseline="-25000" dirty="0" smtClean="0"/>
              <a:t>П </a:t>
            </a:r>
            <a:r>
              <a:rPr lang="ru-RU" sz="2800" dirty="0" smtClean="0"/>
              <a:t>= </a:t>
            </a:r>
            <a:r>
              <a:rPr lang="ru-RU" sz="2800" dirty="0" err="1" smtClean="0"/>
              <a:t>ТБ</a:t>
            </a:r>
            <a:r>
              <a:rPr lang="ru-RU" sz="2800" baseline="-25000" dirty="0" err="1" smtClean="0"/>
              <a:t>гр.од</a:t>
            </a:r>
            <a:r>
              <a:rPr lang="ru-RU" sz="2800" baseline="-25000" dirty="0" smtClean="0"/>
              <a:t>.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0096" y="2204864"/>
            <a:ext cx="7109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 В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ТБгр.од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точка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беззбитковості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одиницях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4286521"/>
              </p:ext>
            </p:extLst>
          </p:nvPr>
        </p:nvGraphicFramePr>
        <p:xfrm>
          <a:off x="3110491" y="2780928"/>
          <a:ext cx="3117693" cy="982662"/>
        </p:xfrm>
        <a:graphic>
          <a:graphicData uri="http://schemas.openxmlformats.org/presentationml/2006/ole">
            <p:oleObj spid="_x0000_s25602" name="Формула" r:id="rId3" imgW="1269449" imgH="469696" progId="Equation.3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2812205"/>
              </p:ext>
            </p:extLst>
          </p:nvPr>
        </p:nvGraphicFramePr>
        <p:xfrm>
          <a:off x="3131840" y="4869160"/>
          <a:ext cx="3240360" cy="478532"/>
        </p:xfrm>
        <a:graphic>
          <a:graphicData uri="http://schemas.openxmlformats.org/presentationml/2006/ole">
            <p:oleObj spid="_x0000_s25603" name="Формула" r:id="rId4" imgW="1066800" imgH="19050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0096" y="5373216"/>
            <a:ext cx="71094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Запас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(ЗМ)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граничну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величину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можливого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(ОР) без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зазнати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096" y="548680"/>
            <a:ext cx="7109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аналітичне обґрунтування обсягу реалізації, необхідного для забезпечення запланованої суми прибутку.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7836" y="3789040"/>
            <a:ext cx="7213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ТБнат.од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точка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беззбитковості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натуральних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одиницях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Ц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ЗО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61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00108"/>
            <a:ext cx="77867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142852"/>
            <a:ext cx="664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Етап 4. Аналіз показників рентабельності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815207"/>
            <a:ext cx="319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/>
              <a:t>ВИТРАТНІ ПОКАЗНИКИ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20888"/>
            <a:ext cx="688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1. Рентабельність </a:t>
            </a:r>
            <a:r>
              <a:rPr lang="uk-UA" sz="2400" dirty="0"/>
              <a:t>продукції (товарів, робіт, послуг</a:t>
            </a:r>
            <a:r>
              <a:rPr lang="uk-UA" sz="2400" dirty="0" smtClean="0"/>
              <a:t>) (</a:t>
            </a:r>
            <a:r>
              <a:rPr lang="uk-UA" sz="2400" dirty="0" err="1" smtClean="0"/>
              <a:t>Рп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4469135"/>
              </p:ext>
            </p:extLst>
          </p:nvPr>
        </p:nvGraphicFramePr>
        <p:xfrm>
          <a:off x="2887056" y="3082851"/>
          <a:ext cx="3629160" cy="1066229"/>
        </p:xfrm>
        <a:graphic>
          <a:graphicData uri="http://schemas.openxmlformats.org/presentationml/2006/ole">
            <p:oleObj spid="_x0000_s26626" name="Формула" r:id="rId3" imgW="825500" imgH="33020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7654" y="4287287"/>
            <a:ext cx="69390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валовий прибуток;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собівартість реалізованої продукції (товарів, робіт, послуг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скільки отримано валового прибутку з 1 грн. понесених витрат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175081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605" y="1556792"/>
            <a:ext cx="7229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2. Рентабельність </a:t>
            </a:r>
            <a:r>
              <a:rPr lang="uk-UA" sz="2400" dirty="0"/>
              <a:t>операційної </a:t>
            </a:r>
            <a:r>
              <a:rPr lang="uk-UA" sz="2400" dirty="0" smtClean="0"/>
              <a:t>діяльності (</a:t>
            </a:r>
            <a:r>
              <a:rPr lang="uk-UA" sz="2400" dirty="0" err="1" smtClean="0"/>
              <a:t>Род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5122289"/>
              </p:ext>
            </p:extLst>
          </p:nvPr>
        </p:nvGraphicFramePr>
        <p:xfrm>
          <a:off x="2627784" y="2492896"/>
          <a:ext cx="3888432" cy="1152128"/>
        </p:xfrm>
        <a:graphic>
          <a:graphicData uri="http://schemas.openxmlformats.org/presentationml/2006/ole">
            <p:oleObj spid="_x0000_s27650" name="Формула" r:id="rId3" imgW="939392" imgH="380835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3933056"/>
            <a:ext cx="72454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i="1" baseline="-250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фінансовий результат від операційної діяльності;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i="1" baseline="-25000" dirty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операційні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витрати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скільки отримано прибутку від операційної діяльності з 1 грн. операційних витрат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38956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3429024"/>
          </a:xfrm>
        </p:spPr>
        <p:txBody>
          <a:bodyPr>
            <a:normAutofit/>
          </a:bodyPr>
          <a:lstStyle/>
          <a:p>
            <a:pPr marL="0" lvl="0" indent="360000" algn="ctr">
              <a:buNone/>
            </a:pP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60000" algn="ctr">
              <a:buNone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Етапи а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налізу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Відносні показники р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езультативності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льності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підприємства</a:t>
            </a:r>
          </a:p>
          <a:p>
            <a:pPr marL="0" lvl="0" indent="360000" algn="just">
              <a:buNone/>
            </a:pPr>
            <a:endParaRPr lang="ru-RU" sz="2800" i="1" dirty="0" smtClean="0"/>
          </a:p>
          <a:p>
            <a:pPr marL="0" lvl="0" indent="360000" algn="just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Font typeface="+mj-lt"/>
              <a:buAutoNum type="arabicPeriod"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buFont typeface="+mj-lt"/>
              <a:buAutoNum type="arabicPeriod"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55167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3. Рентабельність</a:t>
            </a:r>
            <a:r>
              <a:rPr lang="uk-UA" dirty="0" smtClean="0"/>
              <a:t> </a:t>
            </a:r>
            <a:r>
              <a:rPr lang="uk-UA" sz="2400" dirty="0"/>
              <a:t>звичайної </a:t>
            </a:r>
            <a:r>
              <a:rPr lang="uk-UA" sz="2400" dirty="0" smtClean="0"/>
              <a:t>діяльності (</a:t>
            </a:r>
            <a:r>
              <a:rPr lang="uk-UA" sz="2400" dirty="0" err="1" smtClean="0"/>
              <a:t>Рзд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3095839"/>
              </p:ext>
            </p:extLst>
          </p:nvPr>
        </p:nvGraphicFramePr>
        <p:xfrm>
          <a:off x="2843808" y="2471936"/>
          <a:ext cx="3600399" cy="885056"/>
        </p:xfrm>
        <a:graphic>
          <a:graphicData uri="http://schemas.openxmlformats.org/presentationml/2006/ole">
            <p:oleObj spid="_x0000_s28674" name="Формула" r:id="rId3" imgW="939392" imgH="380835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9609" y="3645024"/>
            <a:ext cx="70885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i="1" baseline="-250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фінансовий результат від звичайної діяльності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i="1" baseline="-25000" dirty="0" err="1" smtClean="0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витрати звичайної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діяльності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скільки отримано прибутку від звичайної діяльності з 1 грн. звичайних витрат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898269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67135"/>
            <a:ext cx="6494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4. Рентабельність </a:t>
            </a:r>
            <a:r>
              <a:rPr lang="uk-UA" sz="2400" dirty="0"/>
              <a:t>господарської </a:t>
            </a:r>
            <a:r>
              <a:rPr lang="uk-UA" sz="2400" dirty="0" smtClean="0"/>
              <a:t>діяльності </a:t>
            </a:r>
            <a:endParaRPr lang="en-US" sz="2400" dirty="0" smtClean="0"/>
          </a:p>
          <a:p>
            <a:r>
              <a:rPr lang="uk-UA" sz="2400" dirty="0" smtClean="0"/>
              <a:t>(</a:t>
            </a:r>
            <a:r>
              <a:rPr lang="uk-UA" sz="2400" dirty="0" err="1" smtClean="0"/>
              <a:t>Ргд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6039178"/>
              </p:ext>
            </p:extLst>
          </p:nvPr>
        </p:nvGraphicFramePr>
        <p:xfrm>
          <a:off x="2411760" y="2111896"/>
          <a:ext cx="4248472" cy="1029072"/>
        </p:xfrm>
        <a:graphic>
          <a:graphicData uri="http://schemas.openxmlformats.org/presentationml/2006/ole">
            <p:oleObj spid="_x0000_s29698" name="Формула" r:id="rId3" imgW="939392" imgH="380835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3645024"/>
            <a:ext cx="7029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sz="2000" i="1" baseline="-250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фінансовий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результат від звичайної діяльності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i="1" baseline="-25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загальні витрати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скільки отримано прибутку від господарської діяльності з 1 грн. загальних витрат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2450445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0761" y="908720"/>
            <a:ext cx="3147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/>
              <a:t>РЕСУРСНІ</a:t>
            </a:r>
            <a:r>
              <a:rPr lang="uk-UA" b="1" i="1" dirty="0" smtClean="0"/>
              <a:t> </a:t>
            </a:r>
            <a:r>
              <a:rPr lang="uk-UA" sz="2400" b="1" i="1" dirty="0"/>
              <a:t>ПОКАЗНИКИ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628800"/>
            <a:ext cx="492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5. Рентабельність</a:t>
            </a:r>
            <a:r>
              <a:rPr lang="uk-UA" dirty="0" smtClean="0"/>
              <a:t> </a:t>
            </a:r>
            <a:r>
              <a:rPr lang="uk-UA" sz="2400" dirty="0" smtClean="0"/>
              <a:t>підприємства (</a:t>
            </a:r>
            <a:r>
              <a:rPr lang="uk-UA" sz="2400" dirty="0" err="1" smtClean="0"/>
              <a:t>Рп</a:t>
            </a:r>
            <a:r>
              <a:rPr lang="uk-UA" sz="2400" dirty="0" smtClean="0"/>
              <a:t>)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9319020"/>
              </p:ext>
            </p:extLst>
          </p:nvPr>
        </p:nvGraphicFramePr>
        <p:xfrm>
          <a:off x="3330761" y="2420888"/>
          <a:ext cx="3329471" cy="1008112"/>
        </p:xfrm>
        <a:graphic>
          <a:graphicData uri="http://schemas.openxmlformats.org/presentationml/2006/ole">
            <p:oleObj spid="_x0000_s30722" name="Формула" r:id="rId3" imgW="825500" imgH="33020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3895888"/>
            <a:ext cx="6957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ЧП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чистий прибуток підприємства;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середньорічна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вартість активів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Показує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величину чистого прибутку, яка припадає на 1 грн. активів</a:t>
            </a:r>
          </a:p>
        </p:txBody>
      </p:sp>
    </p:spTree>
    <p:extLst>
      <p:ext uri="{BB962C8B-B14F-4D97-AF65-F5344CB8AC3E}">
        <p14:creationId xmlns:p14="http://schemas.microsoft.com/office/powerpoint/2010/main" xmlns="" val="3723363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83159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6. Рентабельність власного </a:t>
            </a:r>
            <a:r>
              <a:rPr lang="uk-UA" sz="2400" dirty="0" smtClean="0"/>
              <a:t>капіталу (</a:t>
            </a:r>
            <a:r>
              <a:rPr lang="uk-UA" sz="2400" dirty="0" err="1" smtClean="0"/>
              <a:t>Рвк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7732074"/>
              </p:ext>
            </p:extLst>
          </p:nvPr>
        </p:nvGraphicFramePr>
        <p:xfrm>
          <a:off x="2195737" y="2132856"/>
          <a:ext cx="4248472" cy="1152128"/>
        </p:xfrm>
        <a:graphic>
          <a:graphicData uri="http://schemas.openxmlformats.org/presentationml/2006/ole">
            <p:oleObj spid="_x0000_s31746" name="Формула" r:id="rId3" imgW="1015559" imgH="355446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3717032"/>
            <a:ext cx="6957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 оп – прибуток до оподаткування;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СВК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середньорічна вартості власного капіталу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власного капіталу</a:t>
            </a:r>
          </a:p>
        </p:txBody>
      </p:sp>
    </p:spTree>
    <p:extLst>
      <p:ext uri="{BB962C8B-B14F-4D97-AF65-F5344CB8AC3E}">
        <p14:creationId xmlns:p14="http://schemas.microsoft.com/office/powerpoint/2010/main" xmlns="" val="2906277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00807"/>
            <a:ext cx="5833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7. Рентабельність </a:t>
            </a:r>
            <a:r>
              <a:rPr lang="uk-UA" sz="2400" dirty="0"/>
              <a:t>залученого </a:t>
            </a:r>
            <a:r>
              <a:rPr lang="uk-UA" sz="2400" dirty="0" smtClean="0"/>
              <a:t>капіталу (</a:t>
            </a:r>
            <a:r>
              <a:rPr lang="uk-UA" sz="2400" dirty="0" err="1" smtClean="0"/>
              <a:t>Рзк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4664056"/>
              </p:ext>
            </p:extLst>
          </p:nvPr>
        </p:nvGraphicFramePr>
        <p:xfrm>
          <a:off x="2483768" y="2348880"/>
          <a:ext cx="4032447" cy="1368152"/>
        </p:xfrm>
        <a:graphic>
          <a:graphicData uri="http://schemas.openxmlformats.org/presentationml/2006/ole">
            <p:oleObj spid="_x0000_s32770" name="Формула" r:id="rId3" imgW="990170" imgH="355446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4077072"/>
            <a:ext cx="6696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СЗК – середньорічна вартість залученого капіталу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залученого капіталу</a:t>
            </a:r>
          </a:p>
        </p:txBody>
      </p:sp>
    </p:spTree>
    <p:extLst>
      <p:ext uri="{BB962C8B-B14F-4D97-AF65-F5344CB8AC3E}">
        <p14:creationId xmlns:p14="http://schemas.microsoft.com/office/powerpoint/2010/main" xmlns="" val="132699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71191"/>
            <a:ext cx="6052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8. Рентабельність </a:t>
            </a:r>
            <a:r>
              <a:rPr lang="uk-UA" sz="2400" dirty="0"/>
              <a:t>необоротних </a:t>
            </a:r>
            <a:r>
              <a:rPr lang="uk-UA" sz="2400" dirty="0" smtClean="0"/>
              <a:t>активів (</a:t>
            </a:r>
            <a:r>
              <a:rPr lang="uk-UA" sz="2400" dirty="0" err="1" smtClean="0"/>
              <a:t>Рна</a:t>
            </a:r>
            <a:r>
              <a:rPr lang="uk-UA" sz="2400" dirty="0" smtClean="0"/>
              <a:t>) 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8937039"/>
              </p:ext>
            </p:extLst>
          </p:nvPr>
        </p:nvGraphicFramePr>
        <p:xfrm>
          <a:off x="2267744" y="2348880"/>
          <a:ext cx="4320480" cy="1152128"/>
        </p:xfrm>
        <a:graphic>
          <a:graphicData uri="http://schemas.openxmlformats.org/presentationml/2006/ole">
            <p:oleObj spid="_x0000_s33794" name="Формула" r:id="rId3" imgW="1054100" imgH="3810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7" y="4005064"/>
            <a:ext cx="69568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СНА – середньорічна вартість необоротних активів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необоротних активів</a:t>
            </a:r>
          </a:p>
        </p:txBody>
      </p:sp>
    </p:spTree>
    <p:extLst>
      <p:ext uri="{BB962C8B-B14F-4D97-AF65-F5344CB8AC3E}">
        <p14:creationId xmlns:p14="http://schemas.microsoft.com/office/powerpoint/2010/main" xmlns="" val="1478577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56792"/>
            <a:ext cx="4938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9. Рентабельність </a:t>
            </a:r>
            <a:r>
              <a:rPr lang="uk-UA" sz="2400" dirty="0"/>
              <a:t>оборотних активів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6700071"/>
              </p:ext>
            </p:extLst>
          </p:nvPr>
        </p:nvGraphicFramePr>
        <p:xfrm>
          <a:off x="2051720" y="2420888"/>
          <a:ext cx="4176464" cy="1224136"/>
        </p:xfrm>
        <a:graphic>
          <a:graphicData uri="http://schemas.openxmlformats.org/presentationml/2006/ole">
            <p:oleObj spid="_x0000_s34818" name="Формула" r:id="rId3" imgW="990170" imgH="355446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0745" y="4077072"/>
            <a:ext cx="72476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СОА – середньорічна вартість оборотних активів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оборотних активів</a:t>
            </a:r>
          </a:p>
        </p:txBody>
      </p:sp>
    </p:spTree>
    <p:extLst>
      <p:ext uri="{BB962C8B-B14F-4D97-AF65-F5344CB8AC3E}">
        <p14:creationId xmlns:p14="http://schemas.microsoft.com/office/powerpoint/2010/main" xmlns="" val="2915091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023119"/>
            <a:ext cx="317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/>
              <a:t>ДОХОДНІ ПОКАЗНИКИ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43199"/>
            <a:ext cx="5631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10. Валова </a:t>
            </a:r>
            <a:r>
              <a:rPr lang="uk-UA" sz="2400" dirty="0"/>
              <a:t>рентабельність </a:t>
            </a:r>
            <a:r>
              <a:rPr lang="uk-UA" sz="2400" dirty="0" smtClean="0"/>
              <a:t>продажу (</a:t>
            </a:r>
            <a:r>
              <a:rPr lang="uk-UA" sz="2400" dirty="0" err="1" smtClean="0"/>
              <a:t>Рвп</a:t>
            </a:r>
            <a:r>
              <a:rPr lang="uk-UA" sz="2400" dirty="0" smtClean="0"/>
              <a:t>) </a:t>
            </a:r>
            <a:endParaRPr lang="uk-UA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1225593"/>
              </p:ext>
            </p:extLst>
          </p:nvPr>
        </p:nvGraphicFramePr>
        <p:xfrm>
          <a:off x="2176463" y="2457450"/>
          <a:ext cx="4587875" cy="1441450"/>
        </p:xfrm>
        <a:graphic>
          <a:graphicData uri="http://schemas.openxmlformats.org/presentationml/2006/ole">
            <p:oleObj spid="_x0000_s35842" name="Формула" r:id="rId3" imgW="990600" imgH="41910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4124979"/>
            <a:ext cx="6743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ВП – валовий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прибуток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розмір валового прибутку, що отримується з 1 грн. доходу від продажу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(продукції, товарів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робіт, послуг) </a:t>
            </a:r>
          </a:p>
        </p:txBody>
      </p:sp>
    </p:spTree>
    <p:extLst>
      <p:ext uri="{BB962C8B-B14F-4D97-AF65-F5344CB8AC3E}">
        <p14:creationId xmlns:p14="http://schemas.microsoft.com/office/powerpoint/2010/main" xmlns="" val="3832348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00808"/>
            <a:ext cx="543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11. Чиста </a:t>
            </a:r>
            <a:r>
              <a:rPr lang="uk-UA" sz="2400" dirty="0"/>
              <a:t>рентабельність </a:t>
            </a:r>
            <a:r>
              <a:rPr lang="uk-UA" sz="2400" dirty="0" smtClean="0"/>
              <a:t>продажу (</a:t>
            </a:r>
            <a:r>
              <a:rPr lang="uk-UA" sz="2400" dirty="0" err="1" smtClean="0"/>
              <a:t>Рчп</a:t>
            </a:r>
            <a:r>
              <a:rPr lang="uk-UA" sz="2400" dirty="0" smtClean="0"/>
              <a:t> )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6313939"/>
              </p:ext>
            </p:extLst>
          </p:nvPr>
        </p:nvGraphicFramePr>
        <p:xfrm>
          <a:off x="2549525" y="2770188"/>
          <a:ext cx="3903663" cy="1093787"/>
        </p:xfrm>
        <a:graphic>
          <a:graphicData uri="http://schemas.openxmlformats.org/presentationml/2006/ole">
            <p:oleObj spid="_x0000_s36866" name="Формула" r:id="rId3" imgW="977900" imgH="4191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5596" y="4293096"/>
            <a:ext cx="7065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розмір чистого прибутку з 1 грн. чистого доходу від реалізації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(продукції, товарів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робіт, послуг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37972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24744"/>
            <a:ext cx="6383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12. Рентабельність </a:t>
            </a:r>
            <a:r>
              <a:rPr lang="uk-UA" sz="2400" dirty="0"/>
              <a:t>доходу від операційної </a:t>
            </a:r>
            <a:r>
              <a:rPr lang="uk-UA" sz="2400" dirty="0" smtClean="0"/>
              <a:t>діяльності (</a:t>
            </a:r>
            <a:r>
              <a:rPr lang="uk-UA" sz="2400" dirty="0" err="1" smtClean="0"/>
              <a:t>Рдод</a:t>
            </a:r>
            <a:r>
              <a:rPr lang="uk-UA" sz="2400" dirty="0" smtClean="0"/>
              <a:t>) </a:t>
            </a:r>
            <a:endParaRPr lang="uk-UA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3123460"/>
              </p:ext>
            </p:extLst>
          </p:nvPr>
        </p:nvGraphicFramePr>
        <p:xfrm>
          <a:off x="2771800" y="2276872"/>
          <a:ext cx="4176464" cy="1152128"/>
        </p:xfrm>
        <a:graphic>
          <a:graphicData uri="http://schemas.openxmlformats.org/presentationml/2006/ole">
            <p:oleObj spid="_x0000_s37890" name="Формула" r:id="rId3" imgW="1002865" imgH="380835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6025" y="3861048"/>
            <a:ext cx="6780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ФРод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фінансовий результат від операційної діяльності;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Дод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дохід від операційної діяльності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розмір прибутку з 1 грн. доходу від операційної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xmlns="" val="317841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4422"/>
            <a:ext cx="7472386" cy="359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24615"/>
            <a:ext cx="6885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 5. Аналіз розподілу та використання прибутку підприємства, його впливу на фінансовий стан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64239"/>
            <a:ext cx="7245448" cy="196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Співвідношення використання прибутку на споживання / накопичення здійснює вирішальний вплив на фінансовий стан підприємства.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взаємозв’язок характеризує категорія левериджу</a:t>
            </a:r>
          </a:p>
        </p:txBody>
      </p:sp>
    </p:spTree>
    <p:extLst>
      <p:ext uri="{BB962C8B-B14F-4D97-AF65-F5344CB8AC3E}">
        <p14:creationId xmlns:p14="http://schemas.microsoft.com/office/powerpoint/2010/main" xmlns="" val="18163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7358115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029994" cy="452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1000"/>
              </a:lnSpc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леверидж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(ЛВ)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потенційній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постійно-змінних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1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1000"/>
              </a:lnSpc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збільшує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435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4687706"/>
              </p:ext>
            </p:extLst>
          </p:nvPr>
        </p:nvGraphicFramePr>
        <p:xfrm>
          <a:off x="2411760" y="908720"/>
          <a:ext cx="3960440" cy="1584176"/>
        </p:xfrm>
        <a:graphic>
          <a:graphicData uri="http://schemas.openxmlformats.org/presentationml/2006/ole">
            <p:oleObj spid="_x0000_s38914" name="Формула" r:id="rId3" imgW="660400" imgH="4191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3663" y="2924944"/>
            <a:ext cx="69244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приріст прибутку від реалізації продукції, %;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∆ОР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приріст обсягу реалізації продукції (в натуральних одиницях виміру),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чутливості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валового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левериджу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992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714357"/>
            <a:ext cx="7572428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857232"/>
            <a:ext cx="7786742" cy="439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47451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2985"/>
            <a:ext cx="7643865" cy="380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193098"/>
              </p:ext>
            </p:extLst>
          </p:nvPr>
        </p:nvGraphicFramePr>
        <p:xfrm>
          <a:off x="2879812" y="692696"/>
          <a:ext cx="3384376" cy="1368152"/>
        </p:xfrm>
        <a:graphic>
          <a:graphicData uri="http://schemas.openxmlformats.org/presentationml/2006/ole">
            <p:oleObj spid="_x0000_s39938" name="Формула" r:id="rId3" imgW="660113" imgH="431613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1300" y="2060848"/>
            <a:ext cx="7056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∆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baseline="-25000" dirty="0" err="1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чистого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%;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Пдо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оп.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%.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левериджу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Позитивним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ставки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залученого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чистого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177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5"/>
            <a:ext cx="77153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71876"/>
            <a:ext cx="771530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5"/>
            <a:ext cx="77153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142984"/>
            <a:ext cx="7572429" cy="315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357299"/>
            <a:ext cx="7358114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785794"/>
            <a:ext cx="74295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Етап 6. Аналіз резервів збільшення прибутку та підвищення рентабельності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757242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https://www.youtube.com/watch?v=vRVyamu1yms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802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https://www.youtube.com/watch?v=vRVyamu1yms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" y="857232"/>
            <a:ext cx="7210425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571876"/>
            <a:ext cx="72152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7643866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79295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77153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308" y="1700808"/>
            <a:ext cx="7308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/>
              <a:t>Аналіз</a:t>
            </a:r>
            <a:r>
              <a:rPr lang="ru-RU" sz="3200" b="1" i="1" dirty="0" smtClean="0"/>
              <a:t> </a:t>
            </a:r>
            <a:r>
              <a:rPr lang="ru-RU" sz="3200" b="1" i="1" dirty="0" err="1"/>
              <a:t>фінансових</a:t>
            </a:r>
            <a:r>
              <a:rPr lang="ru-RU" sz="3200" b="1" i="1" dirty="0"/>
              <a:t> </a:t>
            </a:r>
            <a:r>
              <a:rPr lang="ru-RU" sz="3200" b="1" i="1" dirty="0" err="1"/>
              <a:t>результатів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діяльності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підприємства</a:t>
            </a:r>
            <a:endParaRPr lang="ru-RU" sz="3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12976"/>
            <a:ext cx="7246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Послідовність проведення аналізу:</a:t>
            </a:r>
          </a:p>
          <a:p>
            <a:pPr algn="ctr"/>
            <a:endParaRPr lang="uk-UA" sz="2400" b="1" dirty="0" smtClean="0"/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Етап 1.  Аналіз обсягів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динаміки та структури фінансових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270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1598</TotalTime>
  <Words>942</Words>
  <PresentationFormat>Экран (4:3)</PresentationFormat>
  <Paragraphs>184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Изящная</vt:lpstr>
      <vt:lpstr>Picture</vt:lpstr>
      <vt:lpstr>Формула</vt:lpstr>
      <vt:lpstr>    Аналіз фінансових результатів діяльності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Фінансовий результат (ФР) від іншої операційної, фінансової, інвестиційної діяльності визначається за формулою:  ФР = Д – В  де Д – доходи; В – витрати.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User</cp:lastModifiedBy>
  <cp:revision>233</cp:revision>
  <dcterms:created xsi:type="dcterms:W3CDTF">2013-11-10T19:44:41Z</dcterms:created>
  <dcterms:modified xsi:type="dcterms:W3CDTF">2023-11-24T17:09:52Z</dcterms:modified>
</cp:coreProperties>
</file>