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9" r:id="rId33"/>
    <p:sldId id="286" r:id="rId34"/>
    <p:sldId id="287" r:id="rId3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Merriweather" panose="00000500000000000000" pitchFamily="2" charset="-52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e2099cd8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e2099cd8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22417e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d22417e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d22417e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d22417e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d22417ed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d22417ed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d22417ed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d22417ed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d22417e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d22417e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22417ed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d22417ed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d22417ed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d22417ed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d22417ed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d22417ed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a622829c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a622829c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8585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a622829c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a622829c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a622829c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a622829c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a622829c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a622829c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d22417ed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d22417ed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d22417ed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d22417ed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d22417ed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d22417ed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d22417ed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d22417ed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d22417ed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d22417ed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a622829c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a622829c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a622829c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ba622829c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22417ed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d22417ed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d22417ed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d22417ed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d22417ed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d22417ed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a622829c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a622829c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a622829c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ba622829c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e08d67e9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e08d67e9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e08d67e9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e08d67e9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d22417ed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d22417ed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08d67e9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08d67e9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e08d67e9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e08d67e9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e2099c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e2099cd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775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ІСТОРІЯ РОЗВИТКУ СОЦІОЛОГІЇ</a:t>
            </a:r>
            <a:br>
              <a:rPr lang="ru" b="1" dirty="0"/>
            </a:br>
            <a:r>
              <a:rPr lang="ru" b="1" dirty="0"/>
              <a:t>Розвиток соціології </a:t>
            </a:r>
            <a:br>
              <a:rPr lang="ru" b="1" dirty="0"/>
            </a:br>
            <a:r>
              <a:rPr lang="ru" b="1" dirty="0"/>
              <a:t>як самостійної науки</a:t>
            </a:r>
            <a:endParaRPr b="1"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082575" y="3557250"/>
            <a:ext cx="4567800" cy="12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ЛЕКЦІЯ №3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04.03.2024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4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Держава виступає органом соціальної солідарності і гарантом суспільного порядку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4310875" y="500925"/>
            <a:ext cx="4216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Надмірний розподіл праці призводить до звуження світогляду людини, виникнення почуттів ворожести осіб іншої професії, до розкладу  суспільства на окремі корпорації та до руйнації його єдності. Щоб вгамовувати різнокеровані інтереси і забезпечувати стан рівноваги, потрібна сильна політична влада.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256325" y="37070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478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Два підходи до розгляду соціальних явищ:</a:t>
            </a:r>
            <a:endParaRPr sz="7478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731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rabicParenR"/>
            </a:pPr>
            <a:r>
              <a:rPr lang="ru" sz="7478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розуміння суспільства як організму, подібного до біологічних, який керується тими ж законами організації, функціонування та розвитку</a:t>
            </a:r>
            <a:endParaRPr sz="7478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731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rabicParenR"/>
            </a:pPr>
            <a:r>
              <a:rPr lang="ru" sz="7478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вчення про всезагальну еволюцію, що розповсюджується на неорганічний,</a:t>
            </a:r>
          </a:p>
          <a:p>
            <a:pPr marL="109885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ru" sz="7478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органічний та надорганічний </a:t>
            </a:r>
          </a:p>
          <a:p>
            <a:pPr marL="109885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ru" sz="7478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(соціальний) світ.</a:t>
            </a:r>
            <a:endParaRPr sz="7478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00" y="621800"/>
            <a:ext cx="164782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2202425" y="1745825"/>
            <a:ext cx="182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Герберт Спенсер (1820-1903)</a:t>
            </a:r>
            <a:endParaRPr sz="20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832625" y="4069100"/>
            <a:ext cx="329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ТЕОРІЯ СОЦІАЛЬНОЇ  ЕВОЛЮЦІЇ</a:t>
            </a:r>
            <a:endParaRPr sz="20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F7D4BE-FBCB-A4F5-A4ED-BD1CBA773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020" y="3392939"/>
            <a:ext cx="1363980" cy="17505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241775" y="259200"/>
            <a:ext cx="3127500" cy="18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Органічна теорія походження держави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3840900" y="186000"/>
            <a:ext cx="53031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диференціація </a:t>
            </a: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- процес розвитку держави з найпростішої політичної реальності до ускладненої, її подальше розростання і загибель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спеціалізація</a:t>
            </a: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 - процес об’єднання індивідів у функціональні групи-органи, що здійснюють визначену, властиву їм функцію, внаслідок чого відбувається формування органів держави, що спеціалізуються на певній функції в загальній систем.</a:t>
            </a:r>
            <a:endParaRPr sz="16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74600" y="2242725"/>
            <a:ext cx="3423000" cy="2524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держава подібна живому біологічному організму, в основі функціонування якого лежать процеси диференціації і спеціалізації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Історичні типи суспільств: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ru" sz="205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5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4294967295"/>
          </p:nvPr>
        </p:nvSpPr>
        <p:spPr>
          <a:xfrm>
            <a:off x="0" y="1879600"/>
            <a:ext cx="3703638" cy="2733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Georgia"/>
              <a:buChar char="●"/>
            </a:pPr>
            <a:r>
              <a:rPr lang="ru" sz="2000" b="1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ПРОСТІ</a:t>
            </a:r>
            <a:endParaRPr sz="2000" b="1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7025" algn="l" rtl="0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Georgia"/>
              <a:buChar char="●"/>
            </a:pPr>
            <a:r>
              <a:rPr lang="ru" sz="2000" b="1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СКЛАДНІ</a:t>
            </a:r>
            <a:endParaRPr sz="2000" b="1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7025" algn="l" rtl="0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Georgia"/>
              <a:buChar char="●"/>
            </a:pPr>
            <a:r>
              <a:rPr lang="ru" sz="2000" b="1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ПОДВІЙНОЇ СКЛАДНОСТІ</a:t>
            </a:r>
            <a:endParaRPr sz="2000" b="1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7025" algn="l" rtl="0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Georgia"/>
              <a:buChar char="●"/>
            </a:pPr>
            <a:r>
              <a:rPr lang="ru" sz="2000" b="1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ПОТРІЙНОЇ СКЛАДНОСТІ</a:t>
            </a:r>
            <a:endParaRPr sz="2000" b="1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4055700" y="684900"/>
            <a:ext cx="47541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ru" sz="2050" b="1">
                <a:latin typeface="Georgia"/>
                <a:ea typeface="Georgia"/>
                <a:cs typeface="Georgia"/>
                <a:sym typeface="Georgia"/>
              </a:rPr>
              <a:t>Суспільства - це структури, що розвиваються від простого до складного.</a:t>
            </a:r>
            <a:endParaRPr sz="205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ru" sz="2050" b="1">
                <a:latin typeface="Georgia"/>
                <a:ea typeface="Georgia"/>
                <a:cs typeface="Georgia"/>
                <a:sym typeface="Georgia"/>
              </a:rPr>
              <a:t>Етапи ускладнення мають проходити послідовно.</a:t>
            </a:r>
            <a:endParaRPr sz="205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ru" sz="2050" b="1">
                <a:latin typeface="Georgia"/>
                <a:ea typeface="Georgia"/>
                <a:cs typeface="Georgia"/>
                <a:sym typeface="Georgia"/>
              </a:rPr>
              <a:t>Чим суспільство більше розвинене,  тим воно складніше (диференційоване у структурному та функціональному відношенні).</a:t>
            </a:r>
            <a:endParaRPr sz="205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Г. Спенсер увів в наукову мову поняття “соціальний інститут”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27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Соціальний організм складається з трьох основних систем:</a:t>
            </a:r>
            <a:endParaRPr sz="18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І. Регулятивної</a:t>
            </a:r>
            <a:endParaRPr sz="18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ІІ. Виробляючої засоби життя</a:t>
            </a:r>
            <a:endParaRPr sz="18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ІІІ. Розподільчої</a:t>
            </a:r>
            <a:endParaRPr sz="18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510325" y="2967925"/>
            <a:ext cx="3505500" cy="1799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Соціальні інститути є каркасом суспільства і виникають внаслідок процесу диференціації суспільства.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5103275" y="2967925"/>
            <a:ext cx="3599100" cy="17997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</a:t>
            </a:r>
            <a:r>
              <a:rPr lang="ru"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оціальні інститути забезпечують перетворення асоціальної за своєї природи людини у соціальну істоту, здатну до колективних дій.</a:t>
            </a:r>
            <a:endParaRPr sz="18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Класичний період розвитку соціології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854275" y="3934875"/>
            <a:ext cx="475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Roboto"/>
                <a:ea typeface="Roboto"/>
                <a:cs typeface="Roboto"/>
                <a:sym typeface="Roboto"/>
              </a:rPr>
              <a:t>друга половина ХІХ - початок ХХ ст.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4644675" y="510325"/>
            <a:ext cx="4166400" cy="4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Розвиток суспільства - це природно-історичний, об’єктивний процес зміни суспільно-економічних формацій: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І. первіснообщинної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ІІ. рабовласницької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ІІІ. феодальної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ІV. буржуазної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V. комуністичної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25" y="729850"/>
            <a:ext cx="18478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2417300" y="2396425"/>
            <a:ext cx="1692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Карл Маркс (1818-1883)</a:t>
            </a: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805700" y="4190025"/>
            <a:ext cx="3303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ТЕОРІЯ ЕКОНОМІЧНОГО ДЕТЕРМІНІЗМУ</a:t>
            </a:r>
            <a:endParaRPr sz="20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3384250" y="286050"/>
            <a:ext cx="54210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Обґрунтування теорії соціального конфлікту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940075" y="1772700"/>
            <a:ext cx="27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75" y="136275"/>
            <a:ext cx="25336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138975" y="2068150"/>
            <a:ext cx="8666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Кожний ступінь розвитку суспільства характеризуються особливостями, які зумовлені способом виробництва.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Усюди, де є класи, існує антагонізм, тому що один клас завжди експлуатує інший.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Експлуатацію не можна реформувати, її можна тільки знищити, змінивши класове суспільство на безкласове.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Перехід від однієї суспільно-економічної формації до іншої здійснюється шляхом соціальної революції.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2175575" y="2014425"/>
            <a:ext cx="2028000" cy="9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Габріель Тард (1843-1904)</a:t>
            </a:r>
            <a:endParaRPr sz="2200" b="1"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Соціальні явища є психічними за своєю природою.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Суспільні відносини - це відносини між індивідами.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Взаємодія індивідів - це циркуляція бажань та ідей у формі наслідування.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25" y="500925"/>
            <a:ext cx="1681500" cy="22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523775" y="4364575"/>
            <a:ext cx="367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ПСИХОЛОГІЧНИЙ НАПРЯМ</a:t>
            </a:r>
            <a:endParaRPr sz="2000" b="1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ТЕОРІЯ НАСЛІДУВАННЯ</a:t>
            </a:r>
            <a:endParaRPr sz="2500"/>
          </a:p>
        </p:txBody>
      </p:sp>
      <p:sp>
        <p:nvSpPr>
          <p:cNvPr id="212" name="Google Shape;212;p30"/>
          <p:cNvSpPr txBox="1"/>
          <p:nvPr/>
        </p:nvSpPr>
        <p:spPr>
          <a:xfrm>
            <a:off x="1109572" y="2396618"/>
            <a:ext cx="73728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Кожна людина - це унікальна самобутня монада - неподільна єдність і першооснова всього.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Суспільство існує завдяки індивідам і в індивідах.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Але коли б різні «Я» були б цілком незалежні один від іншого, то щоб їх тоді об’єднувало?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p30"/>
          <p:cNvSpPr/>
          <p:nvPr/>
        </p:nvSpPr>
        <p:spPr>
          <a:xfrm>
            <a:off x="470050" y="1598125"/>
            <a:ext cx="3263400" cy="717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ПОСТАНОВКА ПИТАННЯ: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4D60B0-F9DA-2694-4244-FAE9F2614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70FCFAD-C26C-DEAD-2932-4B9B1D4E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143EEF-9227-E432-B863-C9C9422EA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07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3437950" y="232325"/>
            <a:ext cx="5394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b="1"/>
              <a:t>Усі “соціальні модифікації” здійснюються завдяки винаходам героїв-одинаків.</a:t>
            </a:r>
            <a:endParaRPr sz="2000" b="1"/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0" y="148925"/>
            <a:ext cx="298132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206100" y="1682450"/>
            <a:ext cx="86262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Винаходи здійснюються в різних місцях і поширюються хвилеподібно від центрів до перефірії завдяки індивідам, які сприймають і пристосовують їх до своїх потреб.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Суспільство завжди має великі можливості у виборі винаходів.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Коли ж відкриття “зіштовхуються” між собою, у суспільстві виникає стан “опозиції”, наслідком якого стають “дуелі наслідувань”.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Боротьба за право власного вибору породжує конфлікти, дискусію або співпрацю.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Конфлікт “дуелей наслідувань” приводить до відновлення соціальної рівноваги, починається процес адаптації.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65450" y="742650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/>
              <a:t>Наслідування - загальна характеристика процесу повторення різних форм буття.</a:t>
            </a:r>
            <a:endParaRPr sz="2500" b="1"/>
          </a:p>
        </p:txBody>
      </p:sp>
      <p:sp>
        <p:nvSpPr>
          <p:cNvPr id="226" name="Google Shape;226;p32"/>
          <p:cNvSpPr txBox="1"/>
          <p:nvPr/>
        </p:nvSpPr>
        <p:spPr>
          <a:xfrm>
            <a:off x="4002000" y="295450"/>
            <a:ext cx="4566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Головною рушійною силою розвитку суспільства є непоборне психічне ставлення людей до наслідування; усі явища людського життя здійснюються під впливом сили прикладу.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4257150" y="2296450"/>
            <a:ext cx="4310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ФОРМИ НАСЛІДУВАННЯ:</a:t>
            </a:r>
            <a:endParaRPr sz="2000"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репетиції або імітації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оппозиції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адаптації або винаходи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311700" y="2323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b="1"/>
              <a:t>Суспільна думка</a:t>
            </a:r>
            <a:endParaRPr sz="35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i="1"/>
              <a:t>Праця Г. Тарда “Думка і натовп” (1901)</a:t>
            </a:r>
            <a:endParaRPr sz="2500" b="1" i="1"/>
          </a:p>
        </p:txBody>
      </p:sp>
      <p:sp>
        <p:nvSpPr>
          <p:cNvPr id="233" name="Google Shape;233;p33"/>
          <p:cNvSpPr txBox="1"/>
          <p:nvPr/>
        </p:nvSpPr>
        <p:spPr>
          <a:xfrm>
            <a:off x="637200" y="1826400"/>
            <a:ext cx="7869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На арену історії ХХ століття замість стихії дикої  маси виходить публіка.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Пресса, телефон, телеграф та інші масові комунікації розширюють можливості спілкування людей, сприяють зростанню духовного потенціалу особистості та її самореалізації, що перетворює публіку в духовну спільність з широким діапазоном вибору середовища спілкування та його форм.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2377025" y="1933850"/>
            <a:ext cx="1786200" cy="1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Еміль Дюркгейм (1858-1917)</a:t>
            </a:r>
            <a:endParaRPr sz="2000" b="1"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4472025" y="325250"/>
            <a:ext cx="4325700" cy="42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205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Соціальна реальність має примат над індивідуальною реальністю, детермінує людську свідомість і її поведінку.</a:t>
            </a:r>
            <a:endParaRPr sz="2050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ru" sz="205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Ця реальність має «примусову силу», що виявляється в колективній реакції (наприклад, сміх), моді (кожний одягається певним чином, тому що так вдягаються інші), суспільній думці, праві, вихованні, моралі, віруваннях.</a:t>
            </a:r>
            <a:endParaRPr sz="2050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25" y="536175"/>
            <a:ext cx="187642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1826425" y="4176575"/>
            <a:ext cx="233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СОЦІОЛОГІЗМ</a:t>
            </a:r>
            <a:endParaRPr sz="2000" b="1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/>
              <a:t>Проблема соціальної солідарності</a:t>
            </a:r>
            <a:endParaRPr sz="2500" b="1"/>
          </a:p>
        </p:txBody>
      </p:sp>
      <p:sp>
        <p:nvSpPr>
          <p:cNvPr id="247" name="Google Shape;247;p35"/>
          <p:cNvSpPr txBox="1"/>
          <p:nvPr/>
        </p:nvSpPr>
        <p:spPr>
          <a:xfrm>
            <a:off x="174575" y="1436975"/>
            <a:ext cx="86577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Суспільство за своєю природою засноване на консенсусі.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Конфлікти не є рушійною силою історичного розвитку. Конфлікти - це ознака хвороби чи розпаду в суспільстві.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Розвиток людського суспільства проходить дві фази: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899999" lvl="0" indent="-355599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механічної солідарності (притаманне архаїчним суспільствам, де суспільство прагне цілком підкорити собі індивіда)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899999" lvl="0" indent="-355599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органічної солідарності (ґрунтується на розподілі праці, професійній спеціалізації, економічному взаємозв’яку індивидів)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/>
              <a:t>Поняття «аномії»</a:t>
            </a:r>
            <a:endParaRPr sz="2500" b="1" dirty="0"/>
          </a:p>
        </p:txBody>
      </p:sp>
      <p:sp>
        <p:nvSpPr>
          <p:cNvPr id="253" name="Google Shape;253;p36"/>
          <p:cNvSpPr txBox="1"/>
          <p:nvPr/>
        </p:nvSpPr>
        <p:spPr>
          <a:xfrm>
            <a:off x="496900" y="1530975"/>
            <a:ext cx="83934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Процеси в сучасному світі стали настільки швидкоплинними та інтенсивними, що не усі люди здатні включитися до них.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В суспільстві з’являється все більше людей, які живуть без цілі і змісту, які відчувають свою незатребуваність.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« Аномія» - це відчуття незадоволеності людини своїм життям, усвідомлення безцільності свого існування.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/>
              <a:t>Теорія самогубства</a:t>
            </a:r>
            <a:endParaRPr sz="2500" b="1"/>
          </a:p>
        </p:txBody>
      </p:sp>
      <p:sp>
        <p:nvSpPr>
          <p:cNvPr id="259" name="Google Shape;259;p37"/>
          <p:cNvSpPr txBox="1"/>
          <p:nvPr/>
        </p:nvSpPr>
        <p:spPr>
          <a:xfrm>
            <a:off x="311725" y="1324300"/>
            <a:ext cx="8390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Самогубство</a:t>
            </a: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 - це дія людини, викликана незадоволеністю життям (нещастям); соціальний факт, який породжується соціальним середовищем; своєрідна аномія.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498325" y="2378775"/>
            <a:ext cx="80175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Типи самогубств:</a:t>
            </a:r>
            <a:endParaRPr sz="2000"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AutoNum type="arabicPeriod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Егоїстичне (пов’язане з розривом соціальних зв’язків між групою і індивідом)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AutoNum type="arabicPeriod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Альтруїстичне (пов’язане з повним поглинанням громадськістю індивідуальності людини) 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AutoNum type="arabicPeriod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Аномічне (внаслідок соціальної дезорієнтації і неможливістю адаптуватися до нових соціальних умов)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2377025" y="2256150"/>
            <a:ext cx="1838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Макс Вебер (1864-1920)</a:t>
            </a:r>
            <a:endParaRPr sz="2000" b="1"/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1"/>
          </p:nvPr>
        </p:nvSpPr>
        <p:spPr>
          <a:xfrm>
            <a:off x="4386850" y="147725"/>
            <a:ext cx="4584000" cy="4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25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Людську діяльність не можна вивчати так само, як астроном досліджує рух небесних тіл.</a:t>
            </a:r>
            <a:endParaRPr sz="2325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25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Людина є істотою свідомою, тому варто намагатися зрозуміти її дії як осмислені, спрямовані на певну мету та засоби їх досягнення.</a:t>
            </a:r>
            <a:endParaRPr sz="2325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69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Соціологія має  пізнавати ті значення, що люди надають своїм діям.</a:t>
            </a:r>
            <a:endParaRPr sz="2869"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75" y="609000"/>
            <a:ext cx="183832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617750" y="4176575"/>
            <a:ext cx="359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“РОЗУМІЮЧА” СОЦІОЛОГІЯ І ТЕОРІЯ СОЦІАЛЬНОЇ ДІЇ</a:t>
            </a:r>
            <a:endParaRPr sz="20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23250" y="259200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Людина перебуває у  центрі суспільного життя</a:t>
            </a:r>
            <a:endParaRPr/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63" y="2662650"/>
            <a:ext cx="2543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/>
          <p:nvPr/>
        </p:nvSpPr>
        <p:spPr>
          <a:xfrm>
            <a:off x="4042275" y="278250"/>
            <a:ext cx="47541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Georgia"/>
                <a:ea typeface="Georgia"/>
                <a:cs typeface="Georgia"/>
                <a:sym typeface="Georgia"/>
              </a:rPr>
              <a:t>Соціології варто вивчати людську поведінку.</a:t>
            </a:r>
            <a:endParaRPr sz="22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Georgia"/>
                <a:ea typeface="Georgia"/>
                <a:cs typeface="Georgia"/>
                <a:sym typeface="Georgia"/>
              </a:rPr>
              <a:t>Суспільні інститути (право, держава, релігія тощо) і соціальні спільноти (нації, народи тощо) повинні вивчатися соціологією лише у тій формі, в якій вони є значущими для окремих індивідів, і лише тією мірою, якою індивіди на ці інститути і спільноти скеровані.</a:t>
            </a:r>
            <a:endParaRPr sz="22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/>
          <p:nvPr/>
        </p:nvSpPr>
        <p:spPr>
          <a:xfrm>
            <a:off x="161250" y="276600"/>
            <a:ext cx="3639300" cy="4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55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Соціальна дія передбачає два момента:</a:t>
            </a:r>
            <a:endParaRPr sz="2955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55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"/>
              <a:buChar char="➢"/>
            </a:pPr>
            <a:r>
              <a:rPr lang="ru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суб’єктивну мотивацію індивіда чи групи</a:t>
            </a: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"/>
              <a:buChar char="➢"/>
            </a:pPr>
            <a:r>
              <a:rPr lang="ru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орієнтацію на іншого/інших (очікування)</a:t>
            </a: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1" name="Google Shape;281;p40"/>
          <p:cNvSpPr/>
          <p:nvPr/>
        </p:nvSpPr>
        <p:spPr>
          <a:xfrm>
            <a:off x="4572000" y="276600"/>
            <a:ext cx="3988500" cy="591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Типи соціальної дії: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3800550" y="953525"/>
            <a:ext cx="53433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І. </a:t>
            </a: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Традиційна</a:t>
            </a: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 (заснована на звичці)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ІІ. </a:t>
            </a: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Афективна</a:t>
            </a: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 (виявляється через емоції, афекти)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ІІІ. </a:t>
            </a: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Ціннісно-раціональна</a:t>
            </a: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 (визначається свідомою вірою у певну етичну, естетичну, релігійну тощо цінність поведінки незалежно від її успіху)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ІV. </a:t>
            </a:r>
            <a:r>
              <a:rPr lang="ru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Цілераціональна</a:t>
            </a: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 (визначається очікуванням певної поведінки інших людей і використання цього  як засобу для досягнення цілей) очікування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9560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Початковий період  </a:t>
            </a:r>
            <a:endParaRPr b="1"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294967295"/>
          </p:nvPr>
        </p:nvSpPr>
        <p:spPr>
          <a:xfrm>
            <a:off x="4902200" y="3516313"/>
            <a:ext cx="4241800" cy="738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>
                <a:solidFill>
                  <a:srgbClr val="FFFFFF"/>
                </a:solidFill>
              </a:rPr>
              <a:t>І половина  ХІХ ст.</a:t>
            </a:r>
            <a:endParaRPr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311700" y="1920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/>
              <a:t>Суспільний прогрес здійснюється в міру зростання ролі і місця раціональності</a:t>
            </a:r>
            <a:endParaRPr sz="2500" b="1"/>
          </a:p>
        </p:txBody>
      </p:sp>
      <p:sp>
        <p:nvSpPr>
          <p:cNvPr id="288" name="Google Shape;288;p41"/>
          <p:cNvSpPr txBox="1"/>
          <p:nvPr/>
        </p:nvSpPr>
        <p:spPr>
          <a:xfrm>
            <a:off x="376025" y="1504100"/>
            <a:ext cx="81384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На ранніх етапах переважають «традиційний» і «афективний» типи соціальної дії.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На пізньому етапі і особливо в індустріальному суспільстві визначальними є «цілераціональний» і «ціннісно-раціональний» типи соціальної дії.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Загальним напрямком розвитку суспільства є поширення у всіх сферах його життя раціональності, яка набуває вигляду капіталізму, професіоналізму, етики відповідальності, демократії, протестантських релігій тощо.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/>
              <a:t>Поняття ідеального типу</a:t>
            </a:r>
            <a:endParaRPr sz="2500" b="1"/>
          </a:p>
        </p:txBody>
      </p:sp>
      <p:sp>
        <p:nvSpPr>
          <p:cNvPr id="294" name="Google Shape;294;p42"/>
          <p:cNvSpPr txBox="1"/>
          <p:nvPr/>
        </p:nvSpPr>
        <p:spPr>
          <a:xfrm>
            <a:off x="543150" y="1401900"/>
            <a:ext cx="80577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Ідеальний тип – «інтерес епохи, виражений у вигляді теоретичної конструкції», ідеальна модель того, що відповідає інтересам людини в сучасній епосі.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Ідеальний тип насправді не існує, але до нього треба прагнути.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Ідеальними типами для М. Вебера є «економічна людина», «церква», «християнство», «капіталізм» тощо.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5" name="Google Shape;295;p42"/>
          <p:cNvSpPr txBox="1"/>
          <p:nvPr/>
        </p:nvSpPr>
        <p:spPr>
          <a:xfrm>
            <a:off x="905700" y="3951725"/>
            <a:ext cx="7332600" cy="80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Georgia"/>
                <a:ea typeface="Georgia"/>
                <a:cs typeface="Georgia"/>
                <a:sym typeface="Georgia"/>
              </a:rPr>
              <a:t>Завданням соціології є встановлення відповідності реальності ідеальним типам.</a:t>
            </a:r>
            <a:endParaRPr sz="2000" b="1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ABB8A-793E-5FA8-7DB8-D5CF86F8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257580"/>
            <a:ext cx="8671560" cy="550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Чотири парадигми шкіл соціології у ХХ ст. </a:t>
            </a:r>
          </a:p>
        </p:txBody>
      </p:sp>
      <p:cxnSp>
        <p:nvCxnSpPr>
          <p:cNvPr id="4" name="Пряма зі стрілкою 3">
            <a:extLst>
              <a:ext uri="{FF2B5EF4-FFF2-40B4-BE49-F238E27FC236}">
                <a16:creationId xmlns:a16="http://schemas.microsoft.com/office/drawing/2014/main" id="{87F1DD8A-FEAA-7ECA-6827-28393ABC0A7B}"/>
              </a:ext>
            </a:extLst>
          </p:cNvPr>
          <p:cNvCxnSpPr>
            <a:cxnSpLocks/>
          </p:cNvCxnSpPr>
          <p:nvPr/>
        </p:nvCxnSpPr>
        <p:spPr>
          <a:xfrm flipH="1">
            <a:off x="929641" y="952500"/>
            <a:ext cx="274319" cy="8534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4107344-EE6A-CFC7-43EF-D986865E4092}"/>
              </a:ext>
            </a:extLst>
          </p:cNvPr>
          <p:cNvSpPr/>
          <p:nvPr/>
        </p:nvSpPr>
        <p:spPr>
          <a:xfrm>
            <a:off x="76199" y="1939290"/>
            <a:ext cx="2491737" cy="32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Емпірична соціологія</a:t>
            </a:r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F44A318-7BAA-2CAF-DD8D-96E3F2E89EAE}"/>
              </a:ext>
            </a:extLst>
          </p:cNvPr>
          <p:cNvSpPr/>
          <p:nvPr/>
        </p:nvSpPr>
        <p:spPr>
          <a:xfrm>
            <a:off x="1478284" y="2920364"/>
            <a:ext cx="3451852" cy="32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Функціоналістська соціологія</a:t>
            </a:r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8184D9C-9E35-18BB-BA8E-7E50D96D394E}"/>
              </a:ext>
            </a:extLst>
          </p:cNvPr>
          <p:cNvSpPr/>
          <p:nvPr/>
        </p:nvSpPr>
        <p:spPr>
          <a:xfrm>
            <a:off x="4297681" y="1842337"/>
            <a:ext cx="2819397" cy="32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Конфліктологічні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теорії</a:t>
            </a: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4E8D976-E2B6-B7CA-5B8E-527E11C65D66}"/>
              </a:ext>
            </a:extLst>
          </p:cNvPr>
          <p:cNvSpPr/>
          <p:nvPr/>
        </p:nvSpPr>
        <p:spPr>
          <a:xfrm>
            <a:off x="5829302" y="2534054"/>
            <a:ext cx="3192778" cy="713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Символічний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інтеракціонізм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(теорії взаємодії)</a:t>
            </a:r>
            <a:endParaRPr lang="uk-UA" dirty="0"/>
          </a:p>
        </p:txBody>
      </p: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15273267-6A7B-DF08-808A-0A80886B2A8F}"/>
              </a:ext>
            </a:extLst>
          </p:cNvPr>
          <p:cNvCxnSpPr>
            <a:cxnSpLocks/>
          </p:cNvCxnSpPr>
          <p:nvPr/>
        </p:nvCxnSpPr>
        <p:spPr>
          <a:xfrm>
            <a:off x="8149591" y="993933"/>
            <a:ext cx="0" cy="15763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08AD513D-F0F7-F0CC-65EB-DE82541480C5}"/>
              </a:ext>
            </a:extLst>
          </p:cNvPr>
          <p:cNvCxnSpPr>
            <a:cxnSpLocks/>
          </p:cNvCxnSpPr>
          <p:nvPr/>
        </p:nvCxnSpPr>
        <p:spPr>
          <a:xfrm flipH="1">
            <a:off x="3425190" y="952500"/>
            <a:ext cx="140970" cy="18040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E74620C0-DE14-E378-6D60-EEEDC8ADEC04}"/>
              </a:ext>
            </a:extLst>
          </p:cNvPr>
          <p:cNvCxnSpPr>
            <a:cxnSpLocks/>
          </p:cNvCxnSpPr>
          <p:nvPr/>
        </p:nvCxnSpPr>
        <p:spPr>
          <a:xfrm>
            <a:off x="5707379" y="928687"/>
            <a:ext cx="0" cy="8534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E90758-EED3-02E6-2B84-C5DB3F8A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79" y="3710118"/>
            <a:ext cx="2118361" cy="13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Висновки:</a:t>
            </a:r>
            <a:endParaRPr/>
          </a:p>
        </p:txBody>
      </p:sp>
      <p:sp>
        <p:nvSpPr>
          <p:cNvPr id="301" name="Google Shape;301;p43"/>
          <p:cNvSpPr txBox="1"/>
          <p:nvPr/>
        </p:nvSpPr>
        <p:spPr>
          <a:xfrm>
            <a:off x="510325" y="1396675"/>
            <a:ext cx="7856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На етапі становлення і формування соціології як самостійної науки розвиток соціологічної думки відбувався у двох основних напрямках: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позитивістському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➢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психологістському.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Обидва підходи є однобічними, оскільки соціальне розуміється і тлумачиться або як природне, або як психічне.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Подальший розвиток соціології вимагав позбавлення від такої однобічності.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>
            <a:spLocks noGrp="1"/>
          </p:cNvSpPr>
          <p:nvPr>
            <p:ph type="ctrTitle"/>
          </p:nvPr>
        </p:nvSpPr>
        <p:spPr>
          <a:xfrm>
            <a:off x="311700" y="539724"/>
            <a:ext cx="8520600" cy="203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«Любов як принцип, порядок як основа, прогрес як ціль»</a:t>
            </a:r>
            <a:br>
              <a:rPr lang="ru" b="1" dirty="0"/>
            </a:br>
            <a:r>
              <a:rPr lang="ru" b="1" dirty="0"/>
              <a:t>О. Конт 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567875" y="1826425"/>
            <a:ext cx="1756500" cy="11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20"/>
              <a:t>Огюст Конт (1798-1857)  </a:t>
            </a:r>
            <a:endParaRPr sz="202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81102" y="325495"/>
            <a:ext cx="4166400" cy="24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Основні наукові праці О.Конта :</a:t>
            </a:r>
            <a:endParaRPr sz="1800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❏"/>
            </a:pPr>
            <a:r>
              <a:rPr lang="ru" sz="18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«Курс позитивної філософії» (1830-1842)</a:t>
            </a:r>
            <a:endParaRPr sz="1800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❏"/>
            </a:pPr>
            <a:r>
              <a:rPr lang="ru" sz="18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« Система позитивної політики або Соціологічний трактат про основи релігії людства» (1851-1854)</a:t>
            </a:r>
            <a:endParaRPr sz="1800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4294967295"/>
          </p:nvPr>
        </p:nvSpPr>
        <p:spPr>
          <a:xfrm>
            <a:off x="388620" y="4340860"/>
            <a:ext cx="3695700" cy="61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20" dirty="0"/>
              <a:t>  </a:t>
            </a:r>
            <a:r>
              <a:rPr lang="ru" sz="2020" dirty="0">
                <a:solidFill>
                  <a:schemeClr val="bg1"/>
                </a:solidFill>
              </a:rPr>
              <a:t>ЗАСНОВНИК СОЦІОЛОГІЇ</a:t>
            </a:r>
            <a:endParaRPr sz="2020" dirty="0">
              <a:solidFill>
                <a:schemeClr val="bg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50" y="662100"/>
            <a:ext cx="18859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9BDB8-CD56-1409-EF2D-A3C151EB3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862" y="2887980"/>
            <a:ext cx="1752314" cy="22449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Класифікація наук О. Конта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11725" y="3928050"/>
            <a:ext cx="1246200" cy="9132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1543850" y="3659550"/>
            <a:ext cx="1246200" cy="11817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790050" y="3431200"/>
            <a:ext cx="1160100" cy="1410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950150" y="3088775"/>
            <a:ext cx="966900" cy="17523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4917050" y="3088775"/>
            <a:ext cx="966900" cy="1752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5883950" y="2531075"/>
            <a:ext cx="1369800" cy="2310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7253750" y="2242725"/>
            <a:ext cx="1488900" cy="25986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859500" y="4284000"/>
            <a:ext cx="38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Georgia"/>
                <a:ea typeface="Georgia"/>
                <a:cs typeface="Georgia"/>
                <a:sym typeface="Georgia"/>
              </a:rPr>
              <a:t>неорганічна природа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917050" y="3659550"/>
            <a:ext cx="233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Georgia"/>
                <a:ea typeface="Georgia"/>
                <a:cs typeface="Georgia"/>
                <a:sym typeface="Georgia"/>
              </a:rPr>
              <a:t>органічна природа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319075" y="3008200"/>
            <a:ext cx="124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Georgia"/>
                <a:ea typeface="Georgia"/>
                <a:cs typeface="Georgia"/>
                <a:sym typeface="Georgia"/>
              </a:rPr>
              <a:t>суспіль-ство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76500" y="3558825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математика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545350" y="3317075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астрономія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805950" y="3009550"/>
            <a:ext cx="112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фізика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975125" y="272620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хімія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945750" y="2135300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біологія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7251925" y="1772700"/>
            <a:ext cx="148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соціологія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015850" y="3126400"/>
            <a:ext cx="82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неорга-нічна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917050" y="3236500"/>
            <a:ext cx="112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органічна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3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Предметом соціології є не конкретно-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історичне суспільство, а суспільство в цілому, як система в її минулому й сучасності.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3988550" y="216750"/>
            <a:ext cx="45795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latin typeface="Georgia"/>
                <a:ea typeface="Georgia"/>
                <a:cs typeface="Georgia"/>
                <a:sym typeface="Georgia"/>
              </a:rPr>
              <a:t>Методи соціології:</a:t>
            </a:r>
            <a:endParaRPr sz="21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❏"/>
            </a:pPr>
            <a:r>
              <a:rPr lang="ru" sz="2100" b="1">
                <a:latin typeface="Georgia"/>
                <a:ea typeface="Georgia"/>
                <a:cs typeface="Georgia"/>
                <a:sym typeface="Georgia"/>
              </a:rPr>
              <a:t>спостереження і експеримент</a:t>
            </a:r>
            <a:endParaRPr sz="21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❏"/>
            </a:pPr>
            <a:r>
              <a:rPr lang="ru" sz="2100" b="1">
                <a:latin typeface="Georgia"/>
                <a:ea typeface="Georgia"/>
                <a:cs typeface="Georgia"/>
                <a:sym typeface="Georgia"/>
              </a:rPr>
              <a:t>метод порівняння (соціальних процесів, різних суспільств, різних станів одного й того ж суспільства)</a:t>
            </a:r>
            <a:endParaRPr sz="21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❏"/>
            </a:pPr>
            <a:r>
              <a:rPr lang="ru" sz="2100" b="1">
                <a:latin typeface="Georgia"/>
                <a:ea typeface="Georgia"/>
                <a:cs typeface="Georgia"/>
                <a:sym typeface="Georgia"/>
              </a:rPr>
              <a:t>історичний метод (дослідження послідовних станів суспільства з урахуванням тісного зв’язку минулого, сучасного й майбутнього)</a:t>
            </a:r>
            <a:endParaRPr sz="21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«Закон трьох стадій»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О. Конта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дозволяє розглянути розвиток людського інтелекту в історії людства</a:t>
            </a:r>
            <a:endParaRPr sz="20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988550" y="170550"/>
            <a:ext cx="4794300" cy="4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І. Теологічна або фіктивна стадія (до 1300 року): </a:t>
            </a:r>
            <a:r>
              <a:rPr lang="ru" sz="1900">
                <a:latin typeface="Georgia"/>
                <a:ea typeface="Georgia"/>
                <a:cs typeface="Georgia"/>
                <a:sym typeface="Georgia"/>
              </a:rPr>
              <a:t>домінує релігійно-міфологічна свідомість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ІІ. Метафізична або абстрактна стадія  (з 1300 до 1800 року): </a:t>
            </a:r>
            <a:r>
              <a:rPr lang="ru" sz="1900">
                <a:latin typeface="Georgia"/>
                <a:ea typeface="Georgia"/>
                <a:cs typeface="Georgia"/>
                <a:sym typeface="Georgia"/>
              </a:rPr>
              <a:t>поступове руйнування теологічного періоду, перехід від теології до науки, але наукові дослідження мають абстрактний характер через слабкий розвиток науки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Georgia"/>
                <a:ea typeface="Georgia"/>
                <a:cs typeface="Georgia"/>
                <a:sym typeface="Georgia"/>
              </a:rPr>
              <a:t>ІІІ. Позитивна або наукова стадія  (з 1800 року): </a:t>
            </a:r>
            <a:r>
              <a:rPr lang="ru" sz="1900">
                <a:latin typeface="Georgia"/>
                <a:ea typeface="Georgia"/>
                <a:cs typeface="Georgia"/>
                <a:sym typeface="Georgia"/>
              </a:rPr>
              <a:t>перехід до науки, вивчення суспільства спирається на закони та емпіричні дослідження.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25" y="40175"/>
            <a:ext cx="85206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На думку О. Конта, соціологія  може і повинна будуватися за взірцем передових природничих наукових дисциплін, на фундаменті виявлених законів, зв’язків між явищами, що повторюються.</a:t>
            </a:r>
            <a:endParaRPr sz="2000"/>
          </a:p>
        </p:txBody>
      </p:sp>
      <p:sp>
        <p:nvSpPr>
          <p:cNvPr id="121" name="Google Shape;121;p19"/>
          <p:cNvSpPr txBox="1"/>
          <p:nvPr/>
        </p:nvSpPr>
        <p:spPr>
          <a:xfrm>
            <a:off x="792325" y="1772700"/>
            <a:ext cx="4875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>
                <a:highlight>
                  <a:srgbClr val="FFFFFF"/>
                </a:highlight>
              </a:rPr>
              <a:t> 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3349975" y="1487700"/>
            <a:ext cx="2592000" cy="631200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СОЦІОЛОГІЯ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1034075" y="2390450"/>
            <a:ext cx="2806800" cy="846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Georgia"/>
                <a:ea typeface="Georgia"/>
                <a:cs typeface="Georgia"/>
                <a:sym typeface="Georgia"/>
              </a:rPr>
              <a:t>СОЦІАЛЬНА СТАТИКА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5457050" y="2390450"/>
            <a:ext cx="2806800" cy="846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Georgia"/>
                <a:ea typeface="Georgia"/>
                <a:cs typeface="Georgia"/>
                <a:sym typeface="Georgia"/>
              </a:rPr>
              <a:t>СОЦІАЛЬНА ДИНАМІКА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1034075" y="3303650"/>
            <a:ext cx="2806800" cy="1665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Georgia"/>
                <a:ea typeface="Georgia"/>
                <a:cs typeface="Georgia"/>
                <a:sym typeface="Georgia"/>
              </a:rPr>
              <a:t>розглядає суспільство як єдине ціле, вивчає умови існування і його функціонування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5443550" y="3303650"/>
            <a:ext cx="2833800" cy="1665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Georgia"/>
                <a:ea typeface="Georgia"/>
                <a:cs typeface="Georgia"/>
                <a:sym typeface="Georgia"/>
              </a:rPr>
              <a:t>вивчає процеси суспільних змін, закони розвитку соціальних систем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7" name="Google Shape;127;p19"/>
          <p:cNvCxnSpPr/>
          <p:nvPr/>
        </p:nvCxnSpPr>
        <p:spPr>
          <a:xfrm>
            <a:off x="4645213" y="2118900"/>
            <a:ext cx="1500" cy="67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9"/>
          <p:cNvCxnSpPr/>
          <p:nvPr/>
        </p:nvCxnSpPr>
        <p:spPr>
          <a:xfrm>
            <a:off x="4579475" y="2806700"/>
            <a:ext cx="877800" cy="6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19"/>
          <p:cNvCxnSpPr/>
          <p:nvPr/>
        </p:nvCxnSpPr>
        <p:spPr>
          <a:xfrm rot="10800000">
            <a:off x="3840875" y="2806700"/>
            <a:ext cx="738600" cy="6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38575" y="917250"/>
            <a:ext cx="3127500" cy="27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Основа рівноваги соціальної системи - загальна згода, консенсус.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4270600" y="335725"/>
            <a:ext cx="44988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Позитивною силою, що цементує суспільство  є: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 сім’я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ru" sz="2000" b="1">
                <a:latin typeface="Georgia"/>
                <a:ea typeface="Georgia"/>
                <a:cs typeface="Georgia"/>
                <a:sym typeface="Georgia"/>
              </a:rPr>
              <a:t>кооперація, заснована на розподілі праці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377950" y="2059525"/>
            <a:ext cx="3988500" cy="304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4384700" y="3895975"/>
            <a:ext cx="401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Georgia"/>
                <a:ea typeface="Georgia"/>
                <a:cs typeface="Georgia"/>
                <a:sym typeface="Georgia"/>
              </a:rPr>
              <a:t>“ВСЕЗАГАЛЬНА ЗГОДА”</a:t>
            </a:r>
            <a:endParaRPr sz="22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418300" y="2598675"/>
            <a:ext cx="394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Georgia"/>
                <a:ea typeface="Georgia"/>
                <a:cs typeface="Georgia"/>
                <a:sym typeface="Georgia"/>
              </a:rPr>
              <a:t>ЗАГАЛЬНИЙ ІНТЕРЕС</a:t>
            </a:r>
            <a:endParaRPr sz="22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4398050" y="3356825"/>
            <a:ext cx="3988500" cy="304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1678</Words>
  <Application>Microsoft Office PowerPoint</Application>
  <PresentationFormat>Екран (16:9)</PresentationFormat>
  <Paragraphs>191</Paragraphs>
  <Slides>34</Slides>
  <Notes>33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Georgia</vt:lpstr>
      <vt:lpstr>Arial</vt:lpstr>
      <vt:lpstr>Merriweather</vt:lpstr>
      <vt:lpstr>Roboto</vt:lpstr>
      <vt:lpstr>Times New Roman</vt:lpstr>
      <vt:lpstr>Paradigm</vt:lpstr>
      <vt:lpstr>ІСТОРІЯ РОЗВИТКУ СОЦІОЛОГІЇ Розвиток соціології  як самостійної науки</vt:lpstr>
      <vt:lpstr>Презентація PowerPoint</vt:lpstr>
      <vt:lpstr>Початковий період  </vt:lpstr>
      <vt:lpstr>  ЗАСНОВНИК СОЦІОЛОГІЇ</vt:lpstr>
      <vt:lpstr>Класифікація наук О. Конта</vt:lpstr>
      <vt:lpstr>Предметом соціології є не конкретно- історичне суспільство, а суспільство в цілому, як система в її минулому й сучасності.</vt:lpstr>
      <vt:lpstr>«Закон трьох стадій»  О. Конта</vt:lpstr>
      <vt:lpstr>На думку О. Конта, соціологія  може і повинна будуватися за взірцем передових природничих наукових дисциплін, на фундаменті виявлених законів, зв’язків між явищами, що повторюються.</vt:lpstr>
      <vt:lpstr>Основа рівноваги соціальної системи - загальна згода, консенсус.</vt:lpstr>
      <vt:lpstr>Держава виступає органом соціальної солідарності і гарантом суспільного порядку</vt:lpstr>
      <vt:lpstr>Презентація PowerPoint</vt:lpstr>
      <vt:lpstr> Органічна теорія походження держави</vt:lpstr>
      <vt:lpstr>Історичні типи суспільств:</vt:lpstr>
      <vt:lpstr>Г. Спенсер увів в наукову мову поняття “соціальний інститут”</vt:lpstr>
      <vt:lpstr>Класичний період розвитку соціології</vt:lpstr>
      <vt:lpstr>Презентація PowerPoint</vt:lpstr>
      <vt:lpstr>Обґрунтування теорії соціального конфлікту</vt:lpstr>
      <vt:lpstr>Габріель Тард (1843-1904)</vt:lpstr>
      <vt:lpstr>ТЕОРІЯ НАСЛІДУВАННЯ</vt:lpstr>
      <vt:lpstr>Усі “соціальні модифікації” здійснюються завдяки винаходам героїв-одинаків.</vt:lpstr>
      <vt:lpstr>Наслідування - загальна характеристика процесу повторення різних форм буття.</vt:lpstr>
      <vt:lpstr>Суспільна думка Праця Г. Тарда “Думка і натовп” (1901)</vt:lpstr>
      <vt:lpstr>Еміль Дюркгейм (1858-1917)</vt:lpstr>
      <vt:lpstr>Проблема соціальної солідарності</vt:lpstr>
      <vt:lpstr>Поняття «аномії»</vt:lpstr>
      <vt:lpstr>Теорія самогубства</vt:lpstr>
      <vt:lpstr>Макс Вебер (1864-1920)</vt:lpstr>
      <vt:lpstr>Людина перебуває у  центрі суспільного життя</vt:lpstr>
      <vt:lpstr>Презентація PowerPoint</vt:lpstr>
      <vt:lpstr>Суспільний прогрес здійснюється в міру зростання ролі і місця раціональності</vt:lpstr>
      <vt:lpstr>Поняття ідеального типу</vt:lpstr>
      <vt:lpstr>Чотири парадигми шкіл соціології у ХХ ст. </vt:lpstr>
      <vt:lpstr>Висновки:</vt:lpstr>
      <vt:lpstr>«Любов як принцип, порядок як основа, прогрес як ціль» О. Конт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соціології як самостійної науки</dc:title>
  <dc:creator>Victoria</dc:creator>
  <cp:lastModifiedBy>Валентина Любченко</cp:lastModifiedBy>
  <cp:revision>2</cp:revision>
  <dcterms:modified xsi:type="dcterms:W3CDTF">2024-03-17T11:33:34Z</dcterms:modified>
</cp:coreProperties>
</file>