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4" r:id="rId4"/>
    <p:sldId id="265" r:id="rId5"/>
    <p:sldId id="257" r:id="rId6"/>
    <p:sldId id="258" r:id="rId7"/>
    <p:sldId id="259" r:id="rId8"/>
    <p:sldId id="261" r:id="rId9"/>
    <p:sldId id="260" r:id="rId10"/>
    <p:sldId id="266" r:id="rId11"/>
    <p:sldId id="262" r:id="rId12"/>
    <p:sldId id="268" r:id="rId13"/>
    <p:sldId id="269" r:id="rId14"/>
    <p:sldId id="270" r:id="rId15"/>
    <p:sldId id="267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26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896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844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499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33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324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92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04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70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768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500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1FE9F6B-D536-4985-B250-9FD740FFE296}" type="datetimeFigureOut">
              <a:rPr lang="uk-UA" smtClean="0"/>
              <a:t>20.04.2024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C80B753-8259-41AC-8568-7520675788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017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m_pdp@ztu.edu.u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ПОБУДОВА ЦІЛИКА ДЛЯ ОХОРОНИ ЗАЛІЗНИЦІ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Практична робота 4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3833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50982"/>
            <a:ext cx="9875520" cy="76661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Визначення кутів 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графічно 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649" y="1117600"/>
            <a:ext cx="9872871" cy="1221509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прямолінійних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ділянок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кут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θ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визначають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гострий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кут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границею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захищуваної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ділянки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напрямку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простягання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пласта, для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криволінійних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ділянок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– як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гострий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кут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дотичною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проведеною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середніх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характерних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точках та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лінією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простягання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пласта.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48" y="2237509"/>
            <a:ext cx="10510224" cy="403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4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24527" y="1272309"/>
                <a:ext cx="9872871" cy="4657436"/>
              </a:xfrm>
            </p:spPr>
            <p:txBody>
              <a:bodyPr/>
              <a:lstStyle/>
              <a:p>
                <a:r>
                  <a:rPr lang="uk-UA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uk-UA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 Визначають кути </a:t>
                </a:r>
                <a:r>
                  <a:rPr lang="el-G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uk-UA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’ і </a:t>
                </a:r>
                <a:r>
                  <a:rPr lang="el-G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γ</a:t>
                </a:r>
                <a:r>
                  <a:rPr lang="uk-UA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’ для кожного з кутів </a:t>
                </a:r>
                <a:r>
                  <a:rPr lang="el-G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θ</a:t>
                </a:r>
                <a:r>
                  <a:rPr lang="uk-UA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при діагональному розташовані об’єкта за формулами:</a:t>
                </a:r>
              </a:p>
              <a:p>
                <a:endParaRPr lang="uk-UA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ct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β</m:t>
                          </m:r>
                          <m:r>
                            <a:rPr lang="el-GR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′=</m:t>
                          </m:r>
                          <m:rad>
                            <m:radPr>
                              <m:degHide m:val="on"/>
                              <m:ctrl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𝑐𝑡𝑔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β</m:t>
                              </m:r>
                              <m: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𝑐𝑡𝑔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θ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" indent="0">
                  <a:buNone/>
                </a:pP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ctg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γ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′=</m:t>
                          </m:r>
                          <m:rad>
                            <m:radPr>
                              <m:degHide m:val="on"/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𝑐𝑡𝑔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γ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θ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𝑐𝑡𝑔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θ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uk-UA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" indent="0">
                  <a:buNone/>
                </a:pPr>
                <a:r>
                  <a:rPr lang="uk-UA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У першій формулі використовуються кути </a:t>
                </a:r>
                <a:r>
                  <a:rPr lang="el-GR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θ</a:t>
                </a:r>
                <a:r>
                  <a:rPr lang="uk-UA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які були визначені із внутрішньої сторони радіуса заокруглення залізниці (точки А). У другій формулі використовують відповідно кути </a:t>
                </a:r>
                <a:r>
                  <a:rPr lang="el-GR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θ</a:t>
                </a:r>
                <a:r>
                  <a:rPr lang="uk-UA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що визначалися із зовнішньої сторони радіуса заокруглення залізниці (точки В).</a:t>
                </a:r>
                <a:endParaRPr lang="uk-UA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4527" y="1272309"/>
                <a:ext cx="9872871" cy="4657436"/>
              </a:xfrm>
              <a:blipFill>
                <a:blip r:embed="rId2"/>
                <a:stretch>
                  <a:fillRect t="-157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03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24527" y="1272309"/>
                <a:ext cx="9872871" cy="4657436"/>
              </a:xfrm>
            </p:spPr>
            <p:txBody>
              <a:bodyPr/>
              <a:lstStyle/>
              <a:p>
                <a:r>
                  <a:rPr lang="uk-UA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uk-UA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 Визначають кути </a:t>
                </a:r>
                <a:r>
                  <a:rPr lang="el-G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uk-UA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’ і </a:t>
                </a:r>
                <a:r>
                  <a:rPr lang="el-G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γ</a:t>
                </a:r>
                <a:r>
                  <a:rPr lang="uk-UA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’ для кожного з кутів </a:t>
                </a:r>
                <a:r>
                  <a:rPr lang="el-G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θ</a:t>
                </a:r>
                <a:r>
                  <a:rPr lang="uk-UA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при діагональному розташовані об’єкта за формулами:</a:t>
                </a:r>
              </a:p>
              <a:p>
                <a:endParaRPr lang="uk-UA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ct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β</m:t>
                          </m:r>
                          <m:r>
                            <a:rPr lang="el-GR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′=</m:t>
                          </m:r>
                          <m:rad>
                            <m:radPr>
                              <m:degHide m:val="on"/>
                              <m:ctrl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𝑐𝑡𝑔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β</m:t>
                              </m:r>
                              <m: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𝑐𝑡𝑔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θ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" indent="0">
                  <a:buNone/>
                </a:pP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ctg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γ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′=</m:t>
                          </m:r>
                          <m:rad>
                            <m:radPr>
                              <m:degHide m:val="on"/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𝑐𝑡𝑔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γ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θ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𝑐𝑡𝑔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θ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uk-UA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" indent="0">
                  <a:buNone/>
                </a:pPr>
                <a:r>
                  <a:rPr lang="uk-UA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У першій формулі використовуються кути </a:t>
                </a:r>
                <a:r>
                  <a:rPr lang="el-GR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θ</a:t>
                </a:r>
                <a:r>
                  <a:rPr lang="uk-UA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які були визначені із внутрішньої сторони радіуса заокруглення залізниці (точки А). У другій формулі використовують відповідно кути </a:t>
                </a:r>
                <a:r>
                  <a:rPr lang="el-GR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θ</a:t>
                </a:r>
                <a:r>
                  <a:rPr lang="uk-UA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що визначалися із зовнішньої сторони радіуса заокруглення залізниці (точки В).</a:t>
                </a:r>
                <a:endParaRPr lang="uk-UA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4527" y="1272309"/>
                <a:ext cx="9872871" cy="4657436"/>
              </a:xfrm>
              <a:blipFill>
                <a:blip r:embed="rId2"/>
                <a:stretch>
                  <a:fillRect t="-157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1682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7655" y="276167"/>
            <a:ext cx="9875520" cy="952269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Обчислення значення Н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-h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1" y="1384780"/>
            <a:ext cx="4814454" cy="4830619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Щоб отримати значення Н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-h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необхідно виміряти відстань від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абсолютних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позначок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земної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ізогіпс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пластів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характерних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точках.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значень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(97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відняти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потужність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наносів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h (30 м)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У даному випадку для точок В1, А1 значення Н-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дорівнює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7 м. Отримані дані заносимо до таблиці наведеної нижче.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491" y="1384780"/>
            <a:ext cx="4473653" cy="454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7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Знаходження довжини перпендикулярів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(для точок А) та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(для точок В) виконують за формулами наведеними нижче. Отримані дані заносять до таблиці.</a:t>
            </a:r>
            <a:endParaRPr lang="uk-U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𝑐𝑡𝑔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`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𝑐𝑡𝑔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`×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𝑐𝑡𝑔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`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𝑐𝑡𝑔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`×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h – </a:t>
                </a:r>
                <a:r>
                  <a:rPr lang="ru-RU" dirty="0" smtClean="0"/>
                  <a:t>пот</a:t>
                </a:r>
                <a:r>
                  <a:rPr lang="uk-UA" dirty="0" err="1" smtClean="0"/>
                  <a:t>ужність</a:t>
                </a:r>
                <a:r>
                  <a:rPr lang="uk-UA" dirty="0" smtClean="0"/>
                  <a:t> наносів;</a:t>
                </a:r>
                <a:br>
                  <a:rPr lang="uk-UA" dirty="0" smtClean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uk-UA" dirty="0" smtClean="0"/>
                  <a:t> – кут зрушення в наносах;</a:t>
                </a:r>
                <a:br>
                  <a:rPr lang="uk-UA" dirty="0" smtClean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uk-UA" dirty="0" smtClean="0"/>
                  <a:t> – кут падіння пласта;</a:t>
                </a:r>
                <a:br>
                  <a:rPr lang="uk-UA" dirty="0" smtClean="0"/>
                </a:br>
                <a:r>
                  <a:rPr lang="uk-UA" dirty="0" smtClean="0"/>
                  <a:t>Усі інші значення обраховувалися попередньо, див. попередні слайди.</a:t>
                </a:r>
                <a:br>
                  <a:rPr lang="uk-UA" dirty="0" smtClean="0"/>
                </a:br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04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7425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Заповнення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таблиц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і із обрахованими даними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14173"/>
              </p:ext>
            </p:extLst>
          </p:nvPr>
        </p:nvGraphicFramePr>
        <p:xfrm>
          <a:off x="1145860" y="1373909"/>
          <a:ext cx="9872660" cy="445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>
                  <a:extLst>
                    <a:ext uri="{9D8B030D-6E8A-4147-A177-3AD203B41FA5}">
                      <a16:colId xmlns:a16="http://schemas.microsoft.com/office/drawing/2014/main" val="2743519594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3977194749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2556100897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4190521146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4279424930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3970137524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2964081222"/>
                    </a:ext>
                  </a:extLst>
                </a:gridCol>
              </a:tblGrid>
              <a:tr h="66339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Характерні точки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θ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градус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ctg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β'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ctg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γ'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Н-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952533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А1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0,522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45,8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250208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А2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0,644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77,3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837637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А3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0,667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90,8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702416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А4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0,667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108,6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904386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0,667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821797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0,176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56,3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344244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В4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0,176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54,3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1917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В3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0,176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46,7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867207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В2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0,176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26358"/>
                  </a:ext>
                </a:extLst>
              </a:tr>
              <a:tr h="379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В1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0,176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932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22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668379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Отриманні величини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відкладають відповідно в сторону підйому та в сторону падіння перпендикулярно до дотичної, що була проведена в характерних точках залізниці (див. рис.)</a:t>
            </a:r>
            <a:endParaRPr lang="uk-U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77979"/>
            <a:ext cx="9875520" cy="4188906"/>
          </a:xfrm>
        </p:spPr>
      </p:pic>
    </p:spTree>
    <p:extLst>
      <p:ext uri="{BB962C8B-B14F-4D97-AF65-F5344CB8AC3E}">
        <p14:creationId xmlns:p14="http://schemas.microsoft.com/office/powerpoint/2010/main" val="2942772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951" y="249382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Безпечна глибина підробки </a:t>
            </a:r>
            <a:r>
              <a:rPr lang="uk-U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Нб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визначається за двома формулами та обирається найбільше значення</a:t>
            </a: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41951" y="1457036"/>
                <a:ext cx="9872871" cy="3058776"/>
              </a:xfrm>
            </p:spPr>
            <p:txBody>
              <a:bodyPr>
                <a:normAutofit fontScale="92500" lnSpcReduction="10000"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б=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б=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і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uk-U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uk-UA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і</m:t>
                        </m:r>
                      </m:sub>
                    </m:sSub>
                  </m:oMath>
                </a14:m>
                <a:r>
                  <a:rPr lang="uk-UA" dirty="0" smtClean="0"/>
                  <a:t> 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b>
                    </m:sSub>
                  </m:oMath>
                </a14:m>
                <a:r>
                  <a:rPr lang="uk-UA" dirty="0" smtClean="0"/>
                  <a:t> - коефіцієнти для визначення безпечної глибини підробки, відповідно до таблиці;</a:t>
                </a:r>
              </a:p>
              <a:p>
                <a:r>
                  <a:rPr lang="en-US" dirty="0" smtClean="0"/>
                  <a:t>m – </a:t>
                </a:r>
                <a:r>
                  <a:rPr lang="uk-UA" dirty="0" smtClean="0"/>
                  <a:t>вийнята потужність, м;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uk-UA" dirty="0" smtClean="0"/>
                  <a:t> – допустимий показник горизонтальних деформацій;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і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uk-UA" dirty="0" smtClean="0"/>
                  <a:t> – допустимий показник нахилів.</a:t>
                </a:r>
              </a:p>
              <a:p>
                <a:endParaRPr lang="uk-UA" dirty="0" smtClean="0"/>
              </a:p>
              <a:p>
                <a:endParaRPr lang="uk-UA" dirty="0" smtClean="0"/>
              </a:p>
              <a:p>
                <a:endParaRPr lang="uk-UA" dirty="0"/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1951" y="1457036"/>
                <a:ext cx="9872871" cy="3058776"/>
              </a:xfrm>
              <a:blipFill>
                <a:blip r:embed="rId2"/>
                <a:stretch>
                  <a:fillRect b="-199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2993797"/>
                  </p:ext>
                </p:extLst>
              </p:nvPr>
            </p:nvGraphicFramePr>
            <p:xfrm>
              <a:off x="1514022" y="4792903"/>
              <a:ext cx="9328728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36435">
                      <a:extLst>
                        <a:ext uri="{9D8B030D-6E8A-4147-A177-3AD203B41FA5}">
                          <a16:colId xmlns:a16="http://schemas.microsoft.com/office/drawing/2014/main" val="64678147"/>
                        </a:ext>
                      </a:extLst>
                    </a:gridCol>
                    <a:gridCol w="1373141">
                      <a:extLst>
                        <a:ext uri="{9D8B030D-6E8A-4147-A177-3AD203B41FA5}">
                          <a16:colId xmlns:a16="http://schemas.microsoft.com/office/drawing/2014/main" val="3300259785"/>
                        </a:ext>
                      </a:extLst>
                    </a:gridCol>
                    <a:gridCol w="1554788">
                      <a:extLst>
                        <a:ext uri="{9D8B030D-6E8A-4147-A177-3AD203B41FA5}">
                          <a16:colId xmlns:a16="http://schemas.microsoft.com/office/drawing/2014/main" val="3074081417"/>
                        </a:ext>
                      </a:extLst>
                    </a:gridCol>
                    <a:gridCol w="1554788">
                      <a:extLst>
                        <a:ext uri="{9D8B030D-6E8A-4147-A177-3AD203B41FA5}">
                          <a16:colId xmlns:a16="http://schemas.microsoft.com/office/drawing/2014/main" val="438597639"/>
                        </a:ext>
                      </a:extLst>
                    </a:gridCol>
                    <a:gridCol w="1554788">
                      <a:extLst>
                        <a:ext uri="{9D8B030D-6E8A-4147-A177-3AD203B41FA5}">
                          <a16:colId xmlns:a16="http://schemas.microsoft.com/office/drawing/2014/main" val="2108275639"/>
                        </a:ext>
                      </a:extLst>
                    </a:gridCol>
                    <a:gridCol w="1554788">
                      <a:extLst>
                        <a:ext uri="{9D8B030D-6E8A-4147-A177-3AD203B41FA5}">
                          <a16:colId xmlns:a16="http://schemas.microsoft.com/office/drawing/2014/main" val="252924298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Кут падіння </a:t>
                          </a:r>
                          <a:r>
                            <a:rPr lang="el-GR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α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Понад 40°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98548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b="0" i="1" smtClean="0">
                                        <a:latin typeface="Cambria Math" panose="02040503050406030204" pitchFamily="18" charset="0"/>
                                      </a:rPr>
                                      <m:t>К</m:t>
                                    </m:r>
                                  </m:e>
                                  <m:sub>
                                    <m:r>
                                      <a:rPr lang="ru-R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0,7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0,8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0,7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6012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b="0" i="1" smtClean="0">
                                        <a:latin typeface="Cambria Math" panose="02040503050406030204" pitchFamily="18" charset="0"/>
                                      </a:rPr>
                                      <m:t>К</m:t>
                                    </m:r>
                                  </m:e>
                                  <m:sub>
                                    <m:r>
                                      <a:rPr lang="uk-UA" b="0" i="1" smtClean="0">
                                        <a:latin typeface="Cambria Math" panose="02040503050406030204" pitchFamily="18" charset="0"/>
                                      </a:rPr>
                                      <m:t>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1,6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1,8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1,5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1,1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0,9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86867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2993797"/>
                  </p:ext>
                </p:extLst>
              </p:nvPr>
            </p:nvGraphicFramePr>
            <p:xfrm>
              <a:off x="1514022" y="4792903"/>
              <a:ext cx="9328728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36435">
                      <a:extLst>
                        <a:ext uri="{9D8B030D-6E8A-4147-A177-3AD203B41FA5}">
                          <a16:colId xmlns:a16="http://schemas.microsoft.com/office/drawing/2014/main" val="64678147"/>
                        </a:ext>
                      </a:extLst>
                    </a:gridCol>
                    <a:gridCol w="1373141">
                      <a:extLst>
                        <a:ext uri="{9D8B030D-6E8A-4147-A177-3AD203B41FA5}">
                          <a16:colId xmlns:a16="http://schemas.microsoft.com/office/drawing/2014/main" val="3300259785"/>
                        </a:ext>
                      </a:extLst>
                    </a:gridCol>
                    <a:gridCol w="1554788">
                      <a:extLst>
                        <a:ext uri="{9D8B030D-6E8A-4147-A177-3AD203B41FA5}">
                          <a16:colId xmlns:a16="http://schemas.microsoft.com/office/drawing/2014/main" val="3074081417"/>
                        </a:ext>
                      </a:extLst>
                    </a:gridCol>
                    <a:gridCol w="1554788">
                      <a:extLst>
                        <a:ext uri="{9D8B030D-6E8A-4147-A177-3AD203B41FA5}">
                          <a16:colId xmlns:a16="http://schemas.microsoft.com/office/drawing/2014/main" val="438597639"/>
                        </a:ext>
                      </a:extLst>
                    </a:gridCol>
                    <a:gridCol w="1554788">
                      <a:extLst>
                        <a:ext uri="{9D8B030D-6E8A-4147-A177-3AD203B41FA5}">
                          <a16:colId xmlns:a16="http://schemas.microsoft.com/office/drawing/2014/main" val="2108275639"/>
                        </a:ext>
                      </a:extLst>
                    </a:gridCol>
                    <a:gridCol w="1554788">
                      <a:extLst>
                        <a:ext uri="{9D8B030D-6E8A-4147-A177-3AD203B41FA5}">
                          <a16:colId xmlns:a16="http://schemas.microsoft.com/office/drawing/2014/main" val="252924298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Кут падіння </a:t>
                          </a:r>
                          <a:r>
                            <a:rPr lang="el-GR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α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Понад 40°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98548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>
                          <a:blip r:embed="rId3"/>
                          <a:stretch>
                            <a:fillRect l="-351" t="-108197" r="-43859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0,7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0,8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0,7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6012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>
                          <a:blip r:embed="rId3"/>
                          <a:stretch>
                            <a:fillRect l="-351" t="-208197" r="-43859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1,6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1,8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1,5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1,1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0,9</a:t>
                          </a:r>
                          <a:endParaRPr lang="uk-UA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868674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7471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290" y="387927"/>
            <a:ext cx="11379200" cy="85898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Проводимо безпечну глибину підробки на кресленні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5" y="1503217"/>
            <a:ext cx="10782861" cy="4509655"/>
          </a:xfrm>
        </p:spPr>
      </p:pic>
    </p:spTree>
    <p:extLst>
      <p:ext uri="{BB962C8B-B14F-4D97-AF65-F5344CB8AC3E}">
        <p14:creationId xmlns:p14="http://schemas.microsoft.com/office/powerpoint/2010/main" val="22259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737360" y="2103120"/>
            <a:ext cx="8884919" cy="1493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Практична робота (розрахунки та креслення) оформляється в електронному вигляді та надсилається у форматі </a:t>
            </a:r>
            <a:r>
              <a:rPr 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ru-RU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пошту </a:t>
            </a:r>
            <a:r>
              <a:rPr 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km_pdp@ztu.edu.ua</a:t>
            </a:r>
            <a:r>
              <a:rPr lang="uk-UA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167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6661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виконання роботи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491915"/>
            <a:ext cx="9872871" cy="5005137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1. Побудувати вертикальний розріз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вхрест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простягання та визначити межі охоронного цілика за вихідними даними.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2. Визначити допустимі показники горизонтальних деформацій та добової швидкості осідання земної поверхні для залізниці відповідно до таблиці.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3. Визначити ширину берми відповідно до таблиці.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4. Побудувати гіпсометричний план пласта разом із залізницею та відкласти контур захисної берми від нижніх границь насипу в обидві сторони.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5. В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границь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обидві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сторони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нормалі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 контуру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захищуваної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ділянки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земної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відкласти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величину, яку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обчислити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формулою.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таблиці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кути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зрушення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8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6661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виконання роботи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491915"/>
            <a:ext cx="9872871" cy="5005137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7. Визначення гострих кутів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на плані.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8. 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Визначають кути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’ і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’ за формулами.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9. Обчислюють значення Н-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для кожного з горизонтів, на яких були проставлені характерні точки залізниці.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10. Знаходять довжину перпендикулярів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відповідно до формул.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11. Відкладають перпендикуляри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12. Визначають безпечну глибину підробки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9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0545" y="3094306"/>
            <a:ext cx="4082473" cy="181081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брати із вихідних даних </a:t>
            </a:r>
            <a:r>
              <a:rPr lang="uk-UA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колонка 6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з позначенням </a:t>
            </a:r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Н, м.</a:t>
            </a:r>
            <a:endParaRPr lang="uk-U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" y="524163"/>
            <a:ext cx="6354618" cy="514028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377" y="5751232"/>
            <a:ext cx="7689246" cy="472481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041026" y="505792"/>
            <a:ext cx="4846175" cy="1810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Побудова вертикального розрізу </a:t>
            </a:r>
            <a:r>
              <a:rPr lang="uk-UA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вхрест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простягання пласта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9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51" y="489527"/>
            <a:ext cx="9875520" cy="135636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2. Визначення допустимих показників горизонтальних деформацій та добової швидкості осідання</a:t>
            </a:r>
            <a:endParaRPr lang="uk-UA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999618"/>
              </p:ext>
            </p:extLst>
          </p:nvPr>
        </p:nvGraphicFramePr>
        <p:xfrm>
          <a:off x="1143000" y="2057400"/>
          <a:ext cx="987266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533">
                  <a:extLst>
                    <a:ext uri="{9D8B030D-6E8A-4147-A177-3AD203B41FA5}">
                      <a16:colId xmlns:a16="http://schemas.microsoft.com/office/drawing/2014/main" val="3864559585"/>
                    </a:ext>
                  </a:extLst>
                </a:gridCol>
                <a:gridCol w="1974533">
                  <a:extLst>
                    <a:ext uri="{9D8B030D-6E8A-4147-A177-3AD203B41FA5}">
                      <a16:colId xmlns:a16="http://schemas.microsoft.com/office/drawing/2014/main" val="585762363"/>
                    </a:ext>
                  </a:extLst>
                </a:gridCol>
                <a:gridCol w="1974533">
                  <a:extLst>
                    <a:ext uri="{9D8B030D-6E8A-4147-A177-3AD203B41FA5}">
                      <a16:colId xmlns:a16="http://schemas.microsoft.com/office/drawing/2014/main" val="2557667640"/>
                    </a:ext>
                  </a:extLst>
                </a:gridCol>
                <a:gridCol w="1974533">
                  <a:extLst>
                    <a:ext uri="{9D8B030D-6E8A-4147-A177-3AD203B41FA5}">
                      <a16:colId xmlns:a16="http://schemas.microsoft.com/office/drawing/2014/main" val="4272437657"/>
                    </a:ext>
                  </a:extLst>
                </a:gridCol>
                <a:gridCol w="1974533">
                  <a:extLst>
                    <a:ext uri="{9D8B030D-6E8A-4147-A177-3AD203B41FA5}">
                      <a16:colId xmlns:a16="http://schemas.microsoft.com/office/drawing/2014/main" val="2824446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Категорія залізниць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Призначення залізниць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Вантажо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-напруженість,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 т км/км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Позначення показника та швидкості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Значення показника та швидкості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04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Магістральні лінії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], 1/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], 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мм/д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</a:p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9700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140351" y="4732421"/>
            <a:ext cx="987552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Відповідно до таблиці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6х10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8х10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-3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166728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3. Визначення ширини берми</a:t>
            </a:r>
            <a:endParaRPr lang="uk-UA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538859"/>
              </p:ext>
            </p:extLst>
          </p:nvPr>
        </p:nvGraphicFramePr>
        <p:xfrm>
          <a:off x="1143000" y="2057400"/>
          <a:ext cx="987266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888">
                  <a:extLst>
                    <a:ext uri="{9D8B030D-6E8A-4147-A177-3AD203B41FA5}">
                      <a16:colId xmlns:a16="http://schemas.microsoft.com/office/drawing/2014/main" val="1577263960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1855646171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332189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Допустимий показник горизонтальних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деформацій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Допустимий показник нахилів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берми, м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91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- 6,0х10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991510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140144" y="4555957"/>
            <a:ext cx="10474340" cy="11229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Враховуючи вище визначенні показники деформацій, ширину берми приймаємо 10 м.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14403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982" y="489527"/>
            <a:ext cx="10723419" cy="4285673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Побудова гіпсометричного плану разом із залізницею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4.1. Виконують криволінійну побудову залізниці в межах кутів від 12° до 65°, ширина залізничної колії в М1:2000 дорівнює 0,7 мм, технічні границі шахти лежать в межах вихідних даних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(будують сітку горизонтів аналогічну, яка будувалася на розрізі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вхрест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простягання, межі якої дорівнюють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4.2. Від контуру залізничної колії в обидві сторони відкладають ширину берми 10 м.</a:t>
            </a:r>
          </a:p>
          <a:p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Від лінії берми відкладають величину </a:t>
            </a:r>
            <a:r>
              <a:rPr lang="uk-UA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" indent="0" algn="ctr">
              <a:buNone/>
            </a:pPr>
            <a:r>
              <a:rPr lang="uk-UA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а=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h/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tgɸ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– потужність наносів;</a:t>
            </a:r>
          </a:p>
          <a:p>
            <a:pPr marL="4572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- кут зрушення в наносах (визначається за таблицею).</a:t>
            </a:r>
          </a:p>
          <a:p>
            <a:pPr marL="45720" indent="0" algn="ctr">
              <a:buNone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Визначають кути зрушення </a:t>
            </a:r>
            <a:r>
              <a:rPr lang="el-G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корінних порід за таблицею</a:t>
            </a:r>
          </a:p>
          <a:p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28123"/>
              </p:ext>
            </p:extLst>
          </p:nvPr>
        </p:nvGraphicFramePr>
        <p:xfrm>
          <a:off x="1274618" y="4775200"/>
          <a:ext cx="10086108" cy="165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818">
                  <a:extLst>
                    <a:ext uri="{9D8B030D-6E8A-4147-A177-3AD203B41FA5}">
                      <a16:colId xmlns:a16="http://schemas.microsoft.com/office/drawing/2014/main" val="4286052669"/>
                    </a:ext>
                  </a:extLst>
                </a:gridCol>
                <a:gridCol w="2392218">
                  <a:extLst>
                    <a:ext uri="{9D8B030D-6E8A-4147-A177-3AD203B41FA5}">
                      <a16:colId xmlns:a16="http://schemas.microsoft.com/office/drawing/2014/main" val="3135415604"/>
                    </a:ext>
                  </a:extLst>
                </a:gridCol>
                <a:gridCol w="1874982">
                  <a:extLst>
                    <a:ext uri="{9D8B030D-6E8A-4147-A177-3AD203B41FA5}">
                      <a16:colId xmlns:a16="http://schemas.microsoft.com/office/drawing/2014/main" val="731371815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2878360360"/>
                    </a:ext>
                  </a:extLst>
                </a:gridCol>
                <a:gridCol w="1173017">
                  <a:extLst>
                    <a:ext uri="{9D8B030D-6E8A-4147-A177-3AD203B41FA5}">
                      <a16:colId xmlns:a16="http://schemas.microsoft.com/office/drawing/2014/main" val="2006583981"/>
                    </a:ext>
                  </a:extLst>
                </a:gridCol>
                <a:gridCol w="1681018">
                  <a:extLst>
                    <a:ext uri="{9D8B030D-6E8A-4147-A177-3AD203B41FA5}">
                      <a16:colId xmlns:a16="http://schemas.microsoft.com/office/drawing/2014/main" val="565374819"/>
                    </a:ext>
                  </a:extLst>
                </a:gridCol>
              </a:tblGrid>
              <a:tr h="295564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Родовище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Кути зрушення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14333"/>
                  </a:ext>
                </a:extLst>
              </a:tr>
              <a:tr h="29556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Корінні породи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Наноси,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φ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Мезозойські відклади,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44438"/>
                  </a:ext>
                </a:extLst>
              </a:tr>
              <a:tr h="56157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простяганням,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підйомом,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падінням,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475389"/>
                  </a:ext>
                </a:extLst>
              </a:tr>
              <a:tr h="29556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Донбас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°-0,8х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endParaRPr lang="uk-UA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9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648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672" y="1376218"/>
            <a:ext cx="9600382" cy="5144568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61473" y="452581"/>
            <a:ext cx="9875520" cy="76661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Побудова гіпсометричного плану разом із залізницею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5449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1134</TotalTime>
  <Words>875</Words>
  <Application>Microsoft Office PowerPoint</Application>
  <PresentationFormat>Широкоэкранный</PresentationFormat>
  <Paragraphs>197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Corbel</vt:lpstr>
      <vt:lpstr>Базис</vt:lpstr>
      <vt:lpstr>ПОБУДОВА ЦІЛИКА ДЛЯ ОХОРОНИ ЗАЛІЗНИЦІ</vt:lpstr>
      <vt:lpstr>Презентация PowerPoint</vt:lpstr>
      <vt:lpstr>Порядок виконання роботи</vt:lpstr>
      <vt:lpstr>Порядок виконання роботи</vt:lpstr>
      <vt:lpstr>Hmin і Hmax брати із вихідних даних колонка 6 з позначенням Н, м.</vt:lpstr>
      <vt:lpstr>2. Визначення допустимих показників горизонтальних деформацій та добової швидкості осідання</vt:lpstr>
      <vt:lpstr>3. Визначення ширини берми</vt:lpstr>
      <vt:lpstr>Презентация PowerPoint</vt:lpstr>
      <vt:lpstr>Побудова гіпсометричного плану разом із залізницею</vt:lpstr>
      <vt:lpstr>7. Визначення кутів θ графічно </vt:lpstr>
      <vt:lpstr>Презентация PowerPoint</vt:lpstr>
      <vt:lpstr>Презентация PowerPoint</vt:lpstr>
      <vt:lpstr>9. Обчислення значення Н-h</vt:lpstr>
      <vt:lpstr>10. Знаходження довжини перпендикулярів q (для точок А) та l (для точок В) виконують за формулами наведеними нижче. Отримані дані заносять до таблиці.</vt:lpstr>
      <vt:lpstr>Заповнення таблиці із обрахованими даними</vt:lpstr>
      <vt:lpstr>11. Отриманні величини  q та l  відкладають відповідно в сторону підйому та в сторону падіння перпендикулярно до дотичної, що була проведена в характерних точках залізниці (див. рис.)</vt:lpstr>
      <vt:lpstr>12. Безпечна глибина підробки Нб визначається за двома формулами та обирається найбільше значення</vt:lpstr>
      <vt:lpstr>Проводимо безпечну глибину підробки на кресленні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ПОБУДОВА ЦІЛИКА ДЛЯ ОХОРОНИ ЗАЛІЗНИЦІ</dc:title>
  <dc:creator>ADMIN</dc:creator>
  <cp:lastModifiedBy>ADMIN</cp:lastModifiedBy>
  <cp:revision>56</cp:revision>
  <dcterms:created xsi:type="dcterms:W3CDTF">2024-04-01T17:25:59Z</dcterms:created>
  <dcterms:modified xsi:type="dcterms:W3CDTF">2024-04-20T07:48:54Z</dcterms:modified>
</cp:coreProperties>
</file>