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53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94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169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32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771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9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873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32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88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925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745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021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A331B3D-8F43-4A73-8A63-912656D77360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B49361E-0B1C-4765-8FE8-3A4E70273E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2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m_pdp@ztu.edu.u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Побудова цілика для охорони групи будівель</a:t>
            </a:r>
            <a:endParaRPr lang="uk-UA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Практична робота 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7502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782" y="609600"/>
            <a:ext cx="10362738" cy="1356360"/>
          </a:xfrm>
        </p:spPr>
        <p:txBody>
          <a:bodyPr/>
          <a:lstStyle/>
          <a:p>
            <a:pPr algn="ctr"/>
            <a:r>
              <a:rPr lang="uk-UA" b="1" dirty="0"/>
              <a:t>6</a:t>
            </a:r>
            <a:r>
              <a:rPr lang="uk-UA" b="1" dirty="0" smtClean="0"/>
              <a:t>. </a:t>
            </a:r>
            <a:r>
              <a:rPr lang="uk-UA" b="1" dirty="0"/>
              <a:t>Визначення запасів вугілля в </a:t>
            </a:r>
            <a:r>
              <a:rPr lang="uk-UA" b="1" dirty="0" smtClean="0"/>
              <a:t>ціликах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b="1" dirty="0"/>
              <a:t>Q = (S*d*m)/cos</a:t>
            </a:r>
            <a:r>
              <a:rPr lang="el-GR" sz="2800" b="1" dirty="0">
                <a:latin typeface="GreekC" panose="00000400000000000000" pitchFamily="2" charset="0"/>
                <a:cs typeface="GreekC" panose="00000400000000000000" pitchFamily="2" charset="0"/>
              </a:rPr>
              <a:t>α</a:t>
            </a:r>
            <a:endParaRPr lang="en-US" sz="2800" b="1" dirty="0">
              <a:latin typeface="GreekC" panose="00000400000000000000" pitchFamily="2" charset="0"/>
              <a:cs typeface="GreekC" panose="00000400000000000000" pitchFamily="2" charset="0"/>
            </a:endParaRPr>
          </a:p>
          <a:p>
            <a:pPr algn="ctr"/>
            <a:r>
              <a:rPr lang="en-US" dirty="0" smtClean="0">
                <a:cs typeface="GreekC" panose="00000400000000000000" pitchFamily="2" charset="0"/>
              </a:rPr>
              <a:t>Q</a:t>
            </a:r>
            <a:r>
              <a:rPr lang="uk-UA" dirty="0" smtClean="0">
                <a:cs typeface="GreekC" panose="00000400000000000000" pitchFamily="2" charset="0"/>
              </a:rPr>
              <a:t>1</a:t>
            </a:r>
            <a:r>
              <a:rPr lang="en-US" dirty="0" smtClean="0">
                <a:cs typeface="GreekC" panose="00000400000000000000" pitchFamily="2" charset="0"/>
              </a:rPr>
              <a:t> </a:t>
            </a:r>
            <a:r>
              <a:rPr lang="en-US" dirty="0">
                <a:cs typeface="GreekC" panose="00000400000000000000" pitchFamily="2" charset="0"/>
              </a:rPr>
              <a:t>= </a:t>
            </a:r>
            <a:r>
              <a:rPr lang="en-US" dirty="0" smtClean="0">
                <a:cs typeface="GreekC" panose="00000400000000000000" pitchFamily="2" charset="0"/>
              </a:rPr>
              <a:t>(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34 128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*1,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*1,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dirty="0" smtClean="0">
                <a:latin typeface="GreekC" panose="00000400000000000000" pitchFamily="2" charset="0"/>
                <a:cs typeface="GreekC" panose="00000400000000000000" pitchFamily="2" charset="0"/>
              </a:rPr>
              <a:t>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50 443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(т) або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50,44 тис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</a:p>
          <a:p>
            <a:pPr algn="ctr"/>
            <a:r>
              <a:rPr lang="en-US" dirty="0" smtClean="0">
                <a:cs typeface="GreekC" panose="00000400000000000000" pitchFamily="2" charset="0"/>
              </a:rPr>
              <a:t>Q</a:t>
            </a:r>
            <a:r>
              <a:rPr lang="uk-UA" dirty="0" smtClean="0">
                <a:cs typeface="GreekC" panose="00000400000000000000" pitchFamily="2" charset="0"/>
              </a:rPr>
              <a:t>2</a:t>
            </a:r>
            <a:r>
              <a:rPr lang="en-US" dirty="0" smtClean="0">
                <a:cs typeface="GreekC" panose="00000400000000000000" pitchFamily="2" charset="0"/>
              </a:rPr>
              <a:t> </a:t>
            </a:r>
            <a:r>
              <a:rPr lang="en-US" dirty="0">
                <a:cs typeface="GreekC" panose="00000400000000000000" pitchFamily="2" charset="0"/>
              </a:rPr>
              <a:t>= </a:t>
            </a:r>
            <a:r>
              <a:rPr lang="en-US" dirty="0" smtClean="0">
                <a:cs typeface="GreekC" panose="00000400000000000000" pitchFamily="2" charset="0"/>
              </a:rPr>
              <a:t>(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27 945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*1,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2,07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)/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dirty="0">
                <a:latin typeface="GreekC" panose="00000400000000000000" pitchFamily="2" charset="0"/>
                <a:cs typeface="GreekC" panose="00000400000000000000" pitchFamily="2" charset="0"/>
              </a:rPr>
              <a:t>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85 824 (т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) або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85,82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тис. т</a:t>
            </a:r>
          </a:p>
          <a:p>
            <a:pPr algn="ctr"/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455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880" y="1889760"/>
            <a:ext cx="10302240" cy="2072640"/>
          </a:xfrm>
        </p:spPr>
        <p:txBody>
          <a:bodyPr>
            <a:normAutofit fontScale="9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100" b="1" dirty="0">
                <a:solidFill>
                  <a:srgbClr val="FF0000"/>
                </a:solidFill>
              </a:rPr>
              <a:t>Практична робота (розрахунки та креслення) оформляється в електронному вигляді та надсилається у форматі </a:t>
            </a:r>
            <a:r>
              <a:rPr lang="en-US" sz="3100" b="1" dirty="0">
                <a:solidFill>
                  <a:srgbClr val="FF0000"/>
                </a:solidFill>
              </a:rPr>
              <a:t>PDF</a:t>
            </a:r>
            <a:r>
              <a:rPr lang="ru-RU" sz="3100" b="1" dirty="0">
                <a:solidFill>
                  <a:srgbClr val="FF0000"/>
                </a:solidFill>
              </a:rPr>
              <a:t> на </a:t>
            </a:r>
            <a:r>
              <a:rPr lang="ru-RU" sz="3100" b="1" dirty="0" err="1">
                <a:solidFill>
                  <a:srgbClr val="FF0000"/>
                </a:solidFill>
              </a:rPr>
              <a:t>пошту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en-US" sz="3100" b="1" dirty="0">
                <a:solidFill>
                  <a:srgbClr val="FF0000"/>
                </a:solidFill>
                <a:hlinkClick r:id="rId2"/>
              </a:rPr>
              <a:t>km_pdp@ztu.edu.ua</a:t>
            </a:r>
            <a:r>
              <a:rPr lang="uk-UA" sz="3100" b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/>
            </a:r>
            <a:br>
              <a:rPr lang="uk-UA" b="1" dirty="0">
                <a:solidFill>
                  <a:srgbClr val="FF0000"/>
                </a:solidFill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643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Порядок виконання роботи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uk-UA" sz="2000" dirty="0"/>
              <a:t>1. </a:t>
            </a:r>
            <a:r>
              <a:rPr lang="ru-RU" sz="2000" dirty="0" err="1"/>
              <a:t>Визначаємо</a:t>
            </a:r>
            <a:r>
              <a:rPr lang="ru-RU" sz="2000" dirty="0"/>
              <a:t> кути </a:t>
            </a:r>
            <a:r>
              <a:rPr lang="ru-RU" sz="2000" dirty="0" err="1"/>
              <a:t>зрушення</a:t>
            </a:r>
            <a:r>
              <a:rPr lang="ru-RU" sz="2000" dirty="0"/>
              <a:t> </a:t>
            </a:r>
            <a:r>
              <a:rPr lang="en-US" sz="2000" b="1" dirty="0">
                <a:latin typeface="GreekC" panose="00000400000000000000" pitchFamily="2" charset="0"/>
                <a:cs typeface="GreekC" panose="00000400000000000000" pitchFamily="2" charset="0"/>
              </a:rPr>
              <a:t>b</a:t>
            </a:r>
            <a:r>
              <a:rPr lang="uk-UA" sz="2000" b="1" dirty="0">
                <a:latin typeface="GreekC" panose="00000400000000000000" pitchFamily="2" charset="0"/>
                <a:cs typeface="GreekC" panose="00000400000000000000" pitchFamily="2" charset="0"/>
              </a:rPr>
              <a:t>,</a:t>
            </a:r>
            <a:r>
              <a:rPr lang="en-US" sz="2000" b="1" dirty="0">
                <a:latin typeface="GreekC" panose="00000400000000000000" pitchFamily="2" charset="0"/>
                <a:cs typeface="GreekC" panose="00000400000000000000" pitchFamily="2" charset="0"/>
              </a:rPr>
              <a:t>g</a:t>
            </a:r>
            <a:r>
              <a:rPr lang="uk-UA" sz="2000" b="1" dirty="0">
                <a:latin typeface="GreekC" panose="00000400000000000000" pitchFamily="2" charset="0"/>
                <a:cs typeface="GreekC" panose="00000400000000000000" pitchFamily="2" charset="0"/>
              </a:rPr>
              <a:t>,</a:t>
            </a:r>
            <a:r>
              <a:rPr lang="en-US" sz="2000" b="1" dirty="0">
                <a:latin typeface="GreekC" panose="00000400000000000000" pitchFamily="2" charset="0"/>
                <a:cs typeface="GreekC" panose="00000400000000000000" pitchFamily="2" charset="0"/>
              </a:rPr>
              <a:t>d</a:t>
            </a:r>
            <a:r>
              <a:rPr lang="uk-UA" sz="2000" b="1" dirty="0">
                <a:latin typeface="GreekC" panose="00000400000000000000" pitchFamily="2" charset="0"/>
                <a:cs typeface="GreekC" panose="00000400000000000000" pitchFamily="2" charset="0"/>
              </a:rPr>
              <a:t>,</a:t>
            </a:r>
            <a:r>
              <a:rPr lang="en-US" sz="2000" b="1" dirty="0">
                <a:latin typeface="GreekC" panose="00000400000000000000" pitchFamily="2" charset="0"/>
                <a:cs typeface="GreekC" panose="00000400000000000000" pitchFamily="2" charset="0"/>
              </a:rPr>
              <a:t>f</a:t>
            </a:r>
            <a:r>
              <a:rPr lang="uk-UA" sz="2000" b="1" dirty="0">
                <a:latin typeface="GreekC" panose="00000400000000000000" pitchFamily="2" charset="0"/>
                <a:cs typeface="GreekC" panose="00000400000000000000" pitchFamily="2" charset="0"/>
              </a:rPr>
              <a:t> </a:t>
            </a:r>
            <a:r>
              <a:rPr lang="ru-RU" sz="2000" dirty="0"/>
              <a:t>для умов </a:t>
            </a:r>
            <a:r>
              <a:rPr lang="ru-RU" sz="2000" dirty="0" err="1"/>
              <a:t>розробки</a:t>
            </a:r>
            <a:r>
              <a:rPr lang="ru-RU" sz="2000" dirty="0"/>
              <a:t> </a:t>
            </a:r>
            <a:r>
              <a:rPr lang="ru-RU" sz="2000" dirty="0" err="1" smtClean="0"/>
              <a:t>пластів</a:t>
            </a:r>
            <a:r>
              <a:rPr lang="ru-RU" sz="2000" dirty="0" smtClean="0"/>
              <a:t> </a:t>
            </a:r>
            <a:r>
              <a:rPr lang="el-GR" sz="2000" dirty="0" smtClean="0">
                <a:latin typeface="GreekC" panose="00000400000000000000" pitchFamily="2" charset="0"/>
                <a:cs typeface="GreekC" panose="00000400000000000000" pitchFamily="2" charset="0"/>
              </a:rPr>
              <a:t>ι</a:t>
            </a:r>
            <a:r>
              <a:rPr lang="ru-RU" sz="2000" dirty="0" smtClean="0"/>
              <a:t>3 та </a:t>
            </a:r>
            <a:r>
              <a:rPr lang="el-GR" sz="2000" dirty="0" smtClean="0">
                <a:latin typeface="GreekC" panose="00000400000000000000" pitchFamily="2" charset="0"/>
                <a:cs typeface="GreekC" panose="00000400000000000000" pitchFamily="2" charset="0"/>
              </a:rPr>
              <a:t>ι</a:t>
            </a:r>
            <a:r>
              <a:rPr lang="ru-RU" sz="2000" dirty="0" smtClean="0"/>
              <a:t>5 за </a:t>
            </a:r>
            <a:r>
              <a:rPr lang="ru-RU" sz="2000" dirty="0"/>
              <a:t>таблицею.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2</a:t>
            </a:r>
            <a:r>
              <a:rPr lang="ru-RU" sz="2000" dirty="0" smtClean="0"/>
              <a:t>. </a:t>
            </a:r>
            <a:r>
              <a:rPr lang="ru-RU" sz="2000" dirty="0" err="1" smtClean="0"/>
              <a:t>Визначаємо</a:t>
            </a:r>
            <a:r>
              <a:rPr lang="ru-RU" sz="2000" dirty="0" smtClean="0"/>
              <a:t> ширину </a:t>
            </a:r>
            <a:r>
              <a:rPr lang="ru-RU" sz="2000" dirty="0" err="1" smtClean="0"/>
              <a:t>берми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побудови</a:t>
            </a:r>
            <a:r>
              <a:rPr lang="ru-RU" sz="2000" dirty="0" smtClean="0"/>
              <a:t> контуру </a:t>
            </a:r>
            <a:r>
              <a:rPr lang="ru-RU" sz="2000" dirty="0" err="1" smtClean="0"/>
              <a:t>охоронної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площі</a:t>
            </a:r>
            <a:r>
              <a:rPr lang="ru-RU" sz="2000" dirty="0"/>
              <a:t> </a:t>
            </a:r>
            <a:r>
              <a:rPr lang="ru-RU" sz="2000" dirty="0" smtClean="0"/>
              <a:t>(за таблицею).</a:t>
            </a:r>
            <a:endParaRPr lang="ru-RU" sz="2000" dirty="0"/>
          </a:p>
          <a:p>
            <a:pPr>
              <a:lnSpc>
                <a:spcPct val="100000"/>
              </a:lnSpc>
            </a:pPr>
            <a:r>
              <a:rPr lang="ru-RU" sz="2000" dirty="0"/>
              <a:t>3</a:t>
            </a:r>
            <a:r>
              <a:rPr lang="ru-RU" sz="2000" dirty="0" smtClean="0"/>
              <a:t>. </a:t>
            </a:r>
            <a:r>
              <a:rPr lang="ru-RU" sz="2000" dirty="0" err="1"/>
              <a:t>Будуємо</a:t>
            </a:r>
            <a:r>
              <a:rPr lang="ru-RU" sz="2000" dirty="0"/>
              <a:t> на </a:t>
            </a:r>
            <a:r>
              <a:rPr lang="ru-RU" sz="2000" dirty="0" err="1"/>
              <a:t>плані</a:t>
            </a:r>
            <a:r>
              <a:rPr lang="ru-RU" sz="2000" dirty="0"/>
              <a:t> </a:t>
            </a:r>
            <a:r>
              <a:rPr lang="ru-RU" sz="2000" dirty="0" err="1" smtClean="0"/>
              <a:t>будівлі</a:t>
            </a:r>
            <a:r>
              <a:rPr lang="ru-RU" sz="2000" dirty="0" smtClean="0"/>
              <a:t> </a:t>
            </a:r>
            <a:r>
              <a:rPr lang="ru-RU" sz="2000" dirty="0"/>
              <a:t>та контур </a:t>
            </a:r>
            <a:r>
              <a:rPr lang="ru-RU" sz="2000" dirty="0" err="1"/>
              <a:t>охоронної</a:t>
            </a:r>
            <a:r>
              <a:rPr lang="ru-RU" sz="2000" dirty="0"/>
              <a:t> </a:t>
            </a:r>
            <a:r>
              <a:rPr lang="ru-RU" sz="2000" dirty="0" err="1"/>
              <a:t>площі</a:t>
            </a:r>
            <a:r>
              <a:rPr lang="ru-RU" sz="2000" dirty="0"/>
              <a:t> 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вихідних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.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4</a:t>
            </a:r>
            <a:r>
              <a:rPr lang="ru-RU" sz="2000" dirty="0" smtClean="0"/>
              <a:t>. </a:t>
            </a:r>
            <a:r>
              <a:rPr lang="ru-RU" sz="2000" dirty="0" err="1"/>
              <a:t>Будуємо</a:t>
            </a:r>
            <a:r>
              <a:rPr lang="ru-RU" sz="2000" dirty="0"/>
              <a:t> </a:t>
            </a:r>
            <a:r>
              <a:rPr lang="ru-RU" sz="2000" dirty="0" err="1"/>
              <a:t>розрізи</a:t>
            </a:r>
            <a:r>
              <a:rPr lang="ru-RU" sz="2000" dirty="0"/>
              <a:t> за </a:t>
            </a:r>
            <a:r>
              <a:rPr lang="ru-RU" sz="2000" dirty="0" err="1"/>
              <a:t>простяганням</a:t>
            </a:r>
            <a:r>
              <a:rPr lang="ru-RU" sz="2000" dirty="0"/>
              <a:t> та в </a:t>
            </a:r>
            <a:r>
              <a:rPr lang="ru-RU" sz="2000" dirty="0" err="1"/>
              <a:t>хрест</a:t>
            </a:r>
            <a:r>
              <a:rPr lang="ru-RU" sz="2000" dirty="0"/>
              <a:t> </a:t>
            </a:r>
            <a:r>
              <a:rPr lang="ru-RU" sz="2000" dirty="0" err="1"/>
              <a:t>простягання</a:t>
            </a:r>
            <a:r>
              <a:rPr lang="ru-RU" sz="2000" dirty="0"/>
              <a:t> </a:t>
            </a:r>
            <a:r>
              <a:rPr lang="ru-RU" sz="2000" dirty="0" err="1" smtClean="0"/>
              <a:t>пластів</a:t>
            </a:r>
            <a:r>
              <a:rPr lang="ru-RU" sz="2000" dirty="0" smtClean="0"/>
              <a:t> </a:t>
            </a:r>
            <a:r>
              <a:rPr lang="ru-RU" sz="2000" dirty="0"/>
              <a:t>і </a:t>
            </a:r>
            <a:r>
              <a:rPr lang="ru-RU" sz="2000" dirty="0" err="1"/>
              <a:t>спроектовуємо</a:t>
            </a:r>
            <a:r>
              <a:rPr lang="ru-RU" sz="2000" dirty="0"/>
              <a:t> на них з плану </a:t>
            </a:r>
            <a:r>
              <a:rPr lang="ru-RU" sz="2000" dirty="0" err="1"/>
              <a:t>будинок</a:t>
            </a:r>
            <a:r>
              <a:rPr lang="ru-RU" sz="2000" dirty="0"/>
              <a:t> та </a:t>
            </a:r>
            <a:r>
              <a:rPr lang="ru-RU" sz="2000" dirty="0" err="1"/>
              <a:t>захисну</a:t>
            </a:r>
            <a:r>
              <a:rPr lang="ru-RU" sz="2000" dirty="0"/>
              <a:t> </a:t>
            </a:r>
            <a:r>
              <a:rPr lang="ru-RU" sz="2000" dirty="0" err="1"/>
              <a:t>ділянку</a:t>
            </a:r>
            <a:r>
              <a:rPr lang="ru-RU" sz="20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5</a:t>
            </a:r>
            <a:r>
              <a:rPr lang="ru-RU" sz="2000" dirty="0" smtClean="0"/>
              <a:t>. </a:t>
            </a:r>
            <a:r>
              <a:rPr lang="ru-RU" sz="2000" dirty="0" err="1" smtClean="0"/>
              <a:t>Визначаємо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контури</a:t>
            </a:r>
            <a:r>
              <a:rPr lang="ru-RU" sz="2000" dirty="0" smtClean="0"/>
              <a:t> </a:t>
            </a:r>
            <a:r>
              <a:rPr lang="ru-RU" sz="2000" dirty="0" err="1" smtClean="0"/>
              <a:t>охоронних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ціликів</a:t>
            </a:r>
            <a:r>
              <a:rPr lang="ru-RU" sz="2000" dirty="0" smtClean="0"/>
              <a:t>.</a:t>
            </a:r>
            <a:endParaRPr lang="ru-RU" sz="2000" dirty="0"/>
          </a:p>
          <a:p>
            <a:pPr>
              <a:lnSpc>
                <a:spcPct val="100000"/>
              </a:lnSpc>
            </a:pPr>
            <a:r>
              <a:rPr lang="ru-RU" sz="2000" dirty="0"/>
              <a:t>6</a:t>
            </a:r>
            <a:r>
              <a:rPr lang="ru-RU" sz="2000" dirty="0" smtClean="0"/>
              <a:t>. </a:t>
            </a:r>
            <a:r>
              <a:rPr lang="uk-UA" sz="2000" dirty="0"/>
              <a:t>Визначаємо площу </a:t>
            </a:r>
            <a:r>
              <a:rPr lang="uk-UA" sz="2000" dirty="0" smtClean="0"/>
              <a:t>ціликів </a:t>
            </a:r>
            <a:r>
              <a:rPr lang="uk-UA" sz="2000" dirty="0"/>
              <a:t>(графічно)</a:t>
            </a:r>
            <a:r>
              <a:rPr lang="ru-RU" sz="2000" dirty="0"/>
              <a:t>.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7</a:t>
            </a:r>
            <a:r>
              <a:rPr lang="ru-RU" sz="2000" dirty="0" smtClean="0"/>
              <a:t>. </a:t>
            </a:r>
            <a:r>
              <a:rPr lang="ru-RU" sz="2000" dirty="0" err="1"/>
              <a:t>Визначаємо</a:t>
            </a:r>
            <a:r>
              <a:rPr lang="ru-RU" sz="2000" dirty="0"/>
              <a:t> запаси </a:t>
            </a:r>
            <a:r>
              <a:rPr lang="ru-RU" sz="2000" dirty="0" err="1"/>
              <a:t>вугілля</a:t>
            </a:r>
            <a:r>
              <a:rPr lang="ru-RU" sz="2000" dirty="0"/>
              <a:t> в </a:t>
            </a:r>
            <a:r>
              <a:rPr lang="ru-RU" sz="2000" dirty="0" err="1" smtClean="0"/>
              <a:t>ціликах</a:t>
            </a:r>
            <a:r>
              <a:rPr lang="ru-RU" sz="2000" dirty="0" smtClean="0"/>
              <a:t> </a:t>
            </a:r>
            <a:r>
              <a:rPr lang="ru-RU" sz="2000" dirty="0"/>
              <a:t>за формулою.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84211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1. Визначення кутів </a:t>
            </a:r>
            <a:r>
              <a:rPr lang="uk-UA" b="1" dirty="0" smtClean="0"/>
              <a:t>зрушення</a:t>
            </a:r>
            <a:br>
              <a:rPr lang="uk-UA" b="1" dirty="0" smtClean="0"/>
            </a:br>
            <a:r>
              <a:rPr lang="uk-UA" b="1" dirty="0" smtClean="0"/>
              <a:t>відповідно до таблиці</a:t>
            </a:r>
            <a:endParaRPr lang="uk-UA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046645"/>
              </p:ext>
            </p:extLst>
          </p:nvPr>
        </p:nvGraphicFramePr>
        <p:xfrm>
          <a:off x="1141675" y="2668154"/>
          <a:ext cx="10086108" cy="1658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818">
                  <a:extLst>
                    <a:ext uri="{9D8B030D-6E8A-4147-A177-3AD203B41FA5}">
                      <a16:colId xmlns:a16="http://schemas.microsoft.com/office/drawing/2014/main" val="4286052669"/>
                    </a:ext>
                  </a:extLst>
                </a:gridCol>
                <a:gridCol w="2392218">
                  <a:extLst>
                    <a:ext uri="{9D8B030D-6E8A-4147-A177-3AD203B41FA5}">
                      <a16:colId xmlns:a16="http://schemas.microsoft.com/office/drawing/2014/main" val="3135415604"/>
                    </a:ext>
                  </a:extLst>
                </a:gridCol>
                <a:gridCol w="1874982">
                  <a:extLst>
                    <a:ext uri="{9D8B030D-6E8A-4147-A177-3AD203B41FA5}">
                      <a16:colId xmlns:a16="http://schemas.microsoft.com/office/drawing/2014/main" val="731371815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2878360360"/>
                    </a:ext>
                  </a:extLst>
                </a:gridCol>
                <a:gridCol w="1173017">
                  <a:extLst>
                    <a:ext uri="{9D8B030D-6E8A-4147-A177-3AD203B41FA5}">
                      <a16:colId xmlns:a16="http://schemas.microsoft.com/office/drawing/2014/main" val="2006583981"/>
                    </a:ext>
                  </a:extLst>
                </a:gridCol>
                <a:gridCol w="1681018">
                  <a:extLst>
                    <a:ext uri="{9D8B030D-6E8A-4147-A177-3AD203B41FA5}">
                      <a16:colId xmlns:a16="http://schemas.microsoft.com/office/drawing/2014/main" val="565374819"/>
                    </a:ext>
                  </a:extLst>
                </a:gridCol>
              </a:tblGrid>
              <a:tr h="295564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Родовище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Кути зрушення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14333"/>
                  </a:ext>
                </a:extLst>
              </a:tr>
              <a:tr h="295564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Корінні породи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Наноси,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φ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Мезозойські відклади,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44438"/>
                  </a:ext>
                </a:extLst>
              </a:tr>
              <a:tr h="56157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простяганням,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підйомом,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падінням,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475389"/>
                  </a:ext>
                </a:extLst>
              </a:tr>
              <a:tr h="29556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Донбас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°-0,8х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</a:t>
                      </a:r>
                      <a:endParaRPr lang="uk-UA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92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90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2</a:t>
            </a:r>
            <a:r>
              <a:rPr lang="uk-UA" b="1" dirty="0" smtClean="0"/>
              <a:t>. </a:t>
            </a:r>
            <a:r>
              <a:rPr lang="uk-UA" b="1" dirty="0"/>
              <a:t>Визначення ширини берми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004731"/>
              </p:ext>
            </p:extLst>
          </p:nvPr>
        </p:nvGraphicFramePr>
        <p:xfrm>
          <a:off x="1145856" y="2727960"/>
          <a:ext cx="987266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0888">
                  <a:extLst>
                    <a:ext uri="{9D8B030D-6E8A-4147-A177-3AD203B41FA5}">
                      <a16:colId xmlns:a16="http://schemas.microsoft.com/office/drawing/2014/main" val="1577263960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1855646171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332189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Допустимий показник горизонтальних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деформацій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Допустимий показник нахилів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Ширина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берми, м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91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- 6,0х10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8,0х10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991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57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/>
              <a:t>3</a:t>
            </a:r>
            <a:r>
              <a:rPr lang="uk-UA" sz="4000" b="1" dirty="0" smtClean="0"/>
              <a:t>. </a:t>
            </a:r>
            <a:r>
              <a:rPr lang="uk-UA" sz="4000" b="1" dirty="0"/>
              <a:t>Побудова будівлі та охоронної площі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850" y="1743362"/>
            <a:ext cx="6251819" cy="4759038"/>
          </a:xfrm>
        </p:spPr>
      </p:pic>
    </p:spTree>
    <p:extLst>
      <p:ext uri="{BB962C8B-B14F-4D97-AF65-F5344CB8AC3E}">
        <p14:creationId xmlns:p14="http://schemas.microsoft.com/office/powerpoint/2010/main" val="106987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473" y="0"/>
            <a:ext cx="9875520" cy="1356360"/>
          </a:xfrm>
        </p:spPr>
        <p:txBody>
          <a:bodyPr/>
          <a:lstStyle/>
          <a:p>
            <a:pPr algn="ctr"/>
            <a:r>
              <a:rPr lang="uk-UA" b="1" dirty="0"/>
              <a:t>4</a:t>
            </a:r>
            <a:r>
              <a:rPr lang="uk-UA" b="1" dirty="0" smtClean="0"/>
              <a:t>. </a:t>
            </a:r>
            <a:r>
              <a:rPr lang="uk-UA" b="1" dirty="0"/>
              <a:t>Побудова перерізів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48" y="939799"/>
            <a:ext cx="6792715" cy="5548979"/>
          </a:xfrm>
        </p:spPr>
      </p:pic>
    </p:spTree>
    <p:extLst>
      <p:ext uri="{BB962C8B-B14F-4D97-AF65-F5344CB8AC3E}">
        <p14:creationId xmlns:p14="http://schemas.microsoft.com/office/powerpoint/2010/main" val="17871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95400" y="364835"/>
            <a:ext cx="9875520" cy="1356360"/>
          </a:xfrm>
        </p:spPr>
        <p:txBody>
          <a:bodyPr/>
          <a:lstStyle/>
          <a:p>
            <a:pPr algn="ctr"/>
            <a:r>
              <a:rPr lang="uk-UA" b="1" dirty="0"/>
              <a:t>Розрахунок Н</a:t>
            </a:r>
            <a:r>
              <a:rPr lang="en-US" sz="2800" b="1" dirty="0" smtClean="0"/>
              <a:t>y</a:t>
            </a:r>
            <a:r>
              <a:rPr lang="ru-RU" sz="2800" b="1" dirty="0" smtClean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uk-UA" b="1" dirty="0" smtClean="0"/>
              <a:t>для </a:t>
            </a:r>
            <a:r>
              <a:rPr lang="uk-UA" b="1" dirty="0" smtClean="0"/>
              <a:t>двох пластів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057400"/>
            <a:ext cx="4768273" cy="4038600"/>
          </a:xfrm>
        </p:spPr>
        <p:txBody>
          <a:bodyPr/>
          <a:lstStyle/>
          <a:p>
            <a:r>
              <a:rPr lang="ru-RU" sz="3200" b="1" dirty="0"/>
              <a:t>Н</a:t>
            </a:r>
            <a:r>
              <a:rPr lang="en-US" sz="3200" b="1" dirty="0"/>
              <a:t>r = </a:t>
            </a:r>
            <a:r>
              <a:rPr lang="en-US" sz="3200" b="1" dirty="0" err="1"/>
              <a:t>Ar</a:t>
            </a:r>
            <a:r>
              <a:rPr lang="en-US" sz="3200" b="1" dirty="0"/>
              <a:t>*</a:t>
            </a:r>
            <a:r>
              <a:rPr lang="en-US" sz="3200" b="1" dirty="0" err="1"/>
              <a:t>Hy</a:t>
            </a:r>
            <a:r>
              <a:rPr lang="en-US" dirty="0"/>
              <a:t/>
            </a:r>
            <a:br>
              <a:rPr lang="en-US" dirty="0"/>
            </a:br>
            <a:r>
              <a:rPr lang="uk-UA" dirty="0"/>
              <a:t/>
            </a:r>
            <a:br>
              <a:rPr lang="uk-UA" dirty="0"/>
            </a:br>
            <a:r>
              <a:rPr lang="en-US" dirty="0" err="1"/>
              <a:t>Ar</a:t>
            </a:r>
            <a:r>
              <a:rPr lang="en-US" dirty="0"/>
              <a:t> – </a:t>
            </a:r>
            <a:r>
              <a:rPr lang="uk-UA" dirty="0" smtClean="0"/>
              <a:t>коефіцієнт;</a:t>
            </a:r>
            <a:r>
              <a:rPr lang="uk-UA" dirty="0"/>
              <a:t/>
            </a:r>
            <a:br>
              <a:rPr lang="uk-UA" dirty="0"/>
            </a:br>
            <a:r>
              <a:rPr lang="en-US" dirty="0" err="1"/>
              <a:t>Hy</a:t>
            </a:r>
            <a:r>
              <a:rPr lang="en-US" dirty="0"/>
              <a:t> – </a:t>
            </a:r>
            <a:r>
              <a:rPr lang="uk-UA" dirty="0"/>
              <a:t>відстань по вертикалі від контакту корінних порід з </a:t>
            </a:r>
            <a:r>
              <a:rPr lang="uk-UA" dirty="0" err="1"/>
              <a:t>вищележащими</a:t>
            </a:r>
            <a:r>
              <a:rPr lang="uk-UA" dirty="0"/>
              <a:t> відкладами до проекції нижньої границі цілика.</a:t>
            </a:r>
            <a:endParaRPr lang="en-US" dirty="0"/>
          </a:p>
          <a:p>
            <a:endParaRPr lang="uk-UA" dirty="0"/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956975"/>
              </p:ext>
            </p:extLst>
          </p:nvPr>
        </p:nvGraphicFramePr>
        <p:xfrm>
          <a:off x="7357687" y="242915"/>
          <a:ext cx="4643064" cy="638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66">
                  <a:extLst>
                    <a:ext uri="{9D8B030D-6E8A-4147-A177-3AD203B41FA5}">
                      <a16:colId xmlns:a16="http://schemas.microsoft.com/office/drawing/2014/main" val="28147036"/>
                    </a:ext>
                  </a:extLst>
                </a:gridCol>
                <a:gridCol w="1160766">
                  <a:extLst>
                    <a:ext uri="{9D8B030D-6E8A-4147-A177-3AD203B41FA5}">
                      <a16:colId xmlns:a16="http://schemas.microsoft.com/office/drawing/2014/main" val="531352385"/>
                    </a:ext>
                  </a:extLst>
                </a:gridCol>
                <a:gridCol w="1160766">
                  <a:extLst>
                    <a:ext uri="{9D8B030D-6E8A-4147-A177-3AD203B41FA5}">
                      <a16:colId xmlns:a16="http://schemas.microsoft.com/office/drawing/2014/main" val="990488120"/>
                    </a:ext>
                  </a:extLst>
                </a:gridCol>
                <a:gridCol w="1160766">
                  <a:extLst>
                    <a:ext uri="{9D8B030D-6E8A-4147-A177-3AD203B41FA5}">
                      <a16:colId xmlns:a16="http://schemas.microsoft.com/office/drawing/2014/main" val="1755389500"/>
                    </a:ext>
                  </a:extLst>
                </a:gridCol>
              </a:tblGrid>
              <a:tr h="595684"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Кут падіння пласта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Значення коефіцієнта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</a:t>
                      </a:r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при куті зрушення </a:t>
                      </a:r>
                      <a:r>
                        <a:rPr lang="el-G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202575"/>
                  </a:ext>
                </a:extLst>
              </a:tr>
              <a:tr h="34039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578618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4816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0,92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58228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0,89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9861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0,97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443013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4769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0,76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478680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0,71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0,94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50458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261394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0,62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0,76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0,92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041742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0,72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864130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0,44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0,67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458882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0,61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882412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0,83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306976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223273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0,71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60759"/>
                  </a:ext>
                </a:extLst>
              </a:tr>
              <a:tr h="34039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0,58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413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288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631" y="203200"/>
            <a:ext cx="11342255" cy="176276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/>
              <a:t>5</a:t>
            </a:r>
            <a:r>
              <a:rPr lang="uk-UA" sz="3600" b="1" dirty="0" smtClean="0"/>
              <a:t>. Побудова охоронних ціликів та визначення їх </a:t>
            </a:r>
            <a:r>
              <a:rPr lang="uk-UA" sz="3600" b="1" dirty="0" smtClean="0"/>
              <a:t>площ</a:t>
            </a:r>
            <a:br>
              <a:rPr lang="uk-UA" sz="3600" b="1" dirty="0" smtClean="0"/>
            </a:br>
            <a:r>
              <a:rPr lang="uk-UA" sz="2400" dirty="0"/>
              <a:t>Визначення площі цілика виконується за допомогою програмного забезпечення або будь-яким іншим відомим способом</a:t>
            </a:r>
            <a:endParaRPr lang="uk-UA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685" y="1687945"/>
            <a:ext cx="5622149" cy="4766102"/>
          </a:xfrm>
        </p:spPr>
      </p:pic>
    </p:spTree>
    <p:extLst>
      <p:ext uri="{BB962C8B-B14F-4D97-AF65-F5344CB8AC3E}">
        <p14:creationId xmlns:p14="http://schemas.microsoft.com/office/powerpoint/2010/main" val="36266809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201</TotalTime>
  <Words>368</Words>
  <Application>Microsoft Office PowerPoint</Application>
  <PresentationFormat>Широкоэкранный</PresentationFormat>
  <Paragraphs>112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Corbel</vt:lpstr>
      <vt:lpstr>GreekC</vt:lpstr>
      <vt:lpstr>Базис</vt:lpstr>
      <vt:lpstr>Побудова цілика для охорони групи будівель</vt:lpstr>
      <vt:lpstr>Практична робота (розрахунки та креслення) оформляється в електронному вигляді та надсилається у форматі PDF на пошту km_pdp@ztu.edu.ua  </vt:lpstr>
      <vt:lpstr>Порядок виконання роботи</vt:lpstr>
      <vt:lpstr>1. Визначення кутів зрушення відповідно до таблиці</vt:lpstr>
      <vt:lpstr>2. Визначення ширини берми</vt:lpstr>
      <vt:lpstr>3. Побудова будівлі та охоронної площі</vt:lpstr>
      <vt:lpstr>4. Побудова перерізів</vt:lpstr>
      <vt:lpstr>Розрахунок Нy  для двох пластів</vt:lpstr>
      <vt:lpstr>5. Побудова охоронних ціликів та визначення їх площ Визначення площі цілика виконується за допомогою програмного забезпечення або будь-яким іншим відомим способом</vt:lpstr>
      <vt:lpstr>6. Визначення запасів вугілля в ціликах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Побудова цілика для охорони групи будівель</dc:title>
  <dc:creator>ADMIN</dc:creator>
  <cp:lastModifiedBy>ADMIN</cp:lastModifiedBy>
  <cp:revision>8</cp:revision>
  <dcterms:created xsi:type="dcterms:W3CDTF">2024-02-20T15:21:41Z</dcterms:created>
  <dcterms:modified xsi:type="dcterms:W3CDTF">2024-04-16T16:31:13Z</dcterms:modified>
</cp:coreProperties>
</file>