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2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468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519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707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4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913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729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085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435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581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862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9524305-DEDA-4DA9-A0EE-C26BADFDF171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0813AE2-CBB6-4782-8799-C539C66847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76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m_pdp@ztu.edu.u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Побудова цілика для охорони цивільної будівлі</a:t>
            </a:r>
            <a:endParaRPr lang="uk-UA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Практична робота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2203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3000" y="692728"/>
            <a:ext cx="9875520" cy="1356360"/>
          </a:xfrm>
        </p:spPr>
        <p:txBody>
          <a:bodyPr/>
          <a:lstStyle/>
          <a:p>
            <a:pPr algn="ctr"/>
            <a:r>
              <a:rPr lang="uk-UA" dirty="0" smtClean="0"/>
              <a:t>6. Визначення запасів вугілля в </a:t>
            </a:r>
            <a:r>
              <a:rPr lang="uk-UA" dirty="0" smtClean="0"/>
              <a:t>цілику виконується відповідно до формули: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45649" y="2733964"/>
            <a:ext cx="9872871" cy="1976581"/>
          </a:xfrm>
        </p:spPr>
        <p:txBody>
          <a:bodyPr/>
          <a:lstStyle/>
          <a:p>
            <a:pPr algn="ctr"/>
            <a:r>
              <a:rPr lang="en-US" sz="2800" b="1" dirty="0" smtClean="0"/>
              <a:t>Q = (S*d*m)/cos</a:t>
            </a:r>
            <a:r>
              <a:rPr lang="el-GR" sz="2800" b="1" dirty="0" smtClean="0">
                <a:latin typeface="GreekC" panose="00000400000000000000" pitchFamily="2" charset="0"/>
                <a:cs typeface="GreekC" panose="00000400000000000000" pitchFamily="2" charset="0"/>
              </a:rPr>
              <a:t>α</a:t>
            </a:r>
            <a:endParaRPr lang="en-US" sz="2800" b="1" dirty="0" smtClean="0">
              <a:latin typeface="GreekC" panose="00000400000000000000" pitchFamily="2" charset="0"/>
              <a:cs typeface="GreekC" panose="00000400000000000000" pitchFamily="2" charset="0"/>
            </a:endParaRPr>
          </a:p>
          <a:p>
            <a:pPr algn="ctr"/>
            <a:r>
              <a:rPr lang="en-US" dirty="0" smtClean="0">
                <a:cs typeface="GreekC" panose="00000400000000000000" pitchFamily="2" charset="0"/>
              </a:rPr>
              <a:t>Q =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12696*1,25*1,04)/cos15</a:t>
            </a:r>
            <a:r>
              <a:rPr lang="en-US" dirty="0" smtClean="0">
                <a:latin typeface="GreekC" panose="00000400000000000000" pitchFamily="2" charset="0"/>
                <a:cs typeface="GreekC" panose="00000400000000000000" pitchFamily="2" charset="0"/>
              </a:rPr>
              <a:t>°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17087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(т) або 17,09 тис. т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5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6274" y="2038926"/>
            <a:ext cx="9377218" cy="1969655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solidFill>
                  <a:srgbClr val="FF0000"/>
                </a:solidFill>
              </a:rPr>
              <a:t>Практична робота (розрахунки та креслення) оформляється в електронному вигляді та надсилається у форматі </a:t>
            </a:r>
            <a:r>
              <a:rPr lang="en-US" sz="2800" b="1" dirty="0" smtClean="0">
                <a:solidFill>
                  <a:srgbClr val="FF0000"/>
                </a:solidFill>
              </a:rPr>
              <a:t>PDF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на </a:t>
            </a:r>
            <a:r>
              <a:rPr lang="ru-RU" sz="2800" b="1" dirty="0" err="1" smtClean="0">
                <a:solidFill>
                  <a:srgbClr val="FF0000"/>
                </a:solidFill>
              </a:rPr>
              <a:t>пошту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hlinkClick r:id="rId2"/>
              </a:rPr>
              <a:t>km_pdp@ztu.edu.ua</a:t>
            </a:r>
            <a:r>
              <a:rPr lang="uk-UA" sz="2800" b="1" dirty="0" smtClean="0">
                <a:solidFill>
                  <a:srgbClr val="FF0000"/>
                </a:solidFill>
              </a:rPr>
              <a:t> </a:t>
            </a:r>
            <a:endParaRPr lang="uk-U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3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Порядок виконання роботи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649" y="1817254"/>
            <a:ext cx="9872871" cy="46902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400" dirty="0" smtClean="0"/>
              <a:t>1. </a:t>
            </a:r>
            <a:r>
              <a:rPr lang="ru-RU" sz="2400" dirty="0" err="1" smtClean="0"/>
              <a:t>Визначаємо</a:t>
            </a:r>
            <a:r>
              <a:rPr lang="ru-RU" sz="2400" dirty="0" smtClean="0"/>
              <a:t> </a:t>
            </a:r>
            <a:r>
              <a:rPr lang="ru-RU" sz="2400" dirty="0"/>
              <a:t>кути </a:t>
            </a:r>
            <a:r>
              <a:rPr lang="ru-RU" sz="2400" dirty="0" err="1"/>
              <a:t>зрушення</a:t>
            </a:r>
            <a:r>
              <a:rPr lang="ru-RU" sz="2400" dirty="0"/>
              <a:t> </a:t>
            </a:r>
            <a:r>
              <a:rPr lang="en-US" sz="2400" b="1" dirty="0" smtClean="0">
                <a:latin typeface="GreekC" panose="00000400000000000000" pitchFamily="2" charset="0"/>
                <a:cs typeface="GreekC" panose="00000400000000000000" pitchFamily="2" charset="0"/>
              </a:rPr>
              <a:t>b</a:t>
            </a:r>
            <a:r>
              <a:rPr lang="uk-UA" sz="2400" b="1" dirty="0" smtClean="0">
                <a:latin typeface="GreekC" panose="00000400000000000000" pitchFamily="2" charset="0"/>
                <a:cs typeface="GreekC" panose="00000400000000000000" pitchFamily="2" charset="0"/>
              </a:rPr>
              <a:t>,</a:t>
            </a:r>
            <a:r>
              <a:rPr lang="en-US" sz="2400" b="1" dirty="0" smtClean="0">
                <a:latin typeface="GreekC" panose="00000400000000000000" pitchFamily="2" charset="0"/>
                <a:cs typeface="GreekC" panose="00000400000000000000" pitchFamily="2" charset="0"/>
              </a:rPr>
              <a:t>g</a:t>
            </a:r>
            <a:r>
              <a:rPr lang="uk-UA" sz="2400" b="1" dirty="0" smtClean="0">
                <a:latin typeface="GreekC" panose="00000400000000000000" pitchFamily="2" charset="0"/>
                <a:cs typeface="GreekC" panose="00000400000000000000" pitchFamily="2" charset="0"/>
              </a:rPr>
              <a:t>,</a:t>
            </a:r>
            <a:r>
              <a:rPr lang="en-US" sz="2400" b="1" dirty="0" smtClean="0">
                <a:latin typeface="GreekC" panose="00000400000000000000" pitchFamily="2" charset="0"/>
                <a:cs typeface="GreekC" panose="00000400000000000000" pitchFamily="2" charset="0"/>
              </a:rPr>
              <a:t>d</a:t>
            </a:r>
            <a:r>
              <a:rPr lang="uk-UA" sz="2400" b="1" dirty="0" smtClean="0">
                <a:latin typeface="GreekC" panose="00000400000000000000" pitchFamily="2" charset="0"/>
                <a:cs typeface="GreekC" panose="00000400000000000000" pitchFamily="2" charset="0"/>
              </a:rPr>
              <a:t>,</a:t>
            </a:r>
            <a:r>
              <a:rPr lang="en-US" sz="2400" b="1" dirty="0" smtClean="0">
                <a:latin typeface="GreekC" panose="00000400000000000000" pitchFamily="2" charset="0"/>
                <a:cs typeface="GreekC" panose="00000400000000000000" pitchFamily="2" charset="0"/>
              </a:rPr>
              <a:t>f</a:t>
            </a:r>
            <a:r>
              <a:rPr lang="uk-UA" sz="2400" b="1" dirty="0" smtClean="0">
                <a:latin typeface="GreekC" panose="00000400000000000000" pitchFamily="2" charset="0"/>
                <a:cs typeface="GreekC" panose="00000400000000000000" pitchFamily="2" charset="0"/>
              </a:rPr>
              <a:t> </a:t>
            </a:r>
            <a:r>
              <a:rPr lang="ru-RU" sz="2400" dirty="0" smtClean="0"/>
              <a:t>для </a:t>
            </a:r>
            <a:r>
              <a:rPr lang="ru-RU" sz="2400" dirty="0"/>
              <a:t>умов </a:t>
            </a:r>
            <a:r>
              <a:rPr lang="ru-RU" sz="2400" dirty="0" err="1"/>
              <a:t>розробки</a:t>
            </a:r>
            <a:r>
              <a:rPr lang="ru-RU" sz="2400" dirty="0"/>
              <a:t> пласта </a:t>
            </a:r>
            <a:r>
              <a:rPr lang="el-GR" sz="2400" dirty="0" smtClean="0">
                <a:latin typeface="GreekC" panose="00000400000000000000" pitchFamily="2" charset="0"/>
                <a:cs typeface="GreekC" panose="00000400000000000000" pitchFamily="2" charset="0"/>
              </a:rPr>
              <a:t>ι</a:t>
            </a:r>
            <a:r>
              <a:rPr lang="ru-RU" sz="2400" dirty="0" smtClean="0"/>
              <a:t>7 за таблицею.</a:t>
            </a:r>
          </a:p>
          <a:p>
            <a:pPr>
              <a:lnSpc>
                <a:spcPct val="100000"/>
              </a:lnSpc>
            </a:pPr>
            <a:r>
              <a:rPr lang="ru-RU" sz="2400" dirty="0"/>
              <a:t>2. </a:t>
            </a:r>
            <a:r>
              <a:rPr lang="ru-RU" sz="2400" dirty="0" err="1" smtClean="0"/>
              <a:t>Визначаємо</a:t>
            </a:r>
            <a:r>
              <a:rPr lang="ru-RU" sz="2400" dirty="0" smtClean="0"/>
              <a:t> ширину </a:t>
            </a:r>
            <a:r>
              <a:rPr lang="ru-RU" sz="2400" dirty="0" err="1" smtClean="0"/>
              <a:t>берми</a:t>
            </a:r>
            <a:r>
              <a:rPr lang="ru-RU" sz="2400" dirty="0"/>
              <a:t> </a:t>
            </a:r>
            <a:r>
              <a:rPr lang="ru-RU" sz="2400" dirty="0" smtClean="0"/>
              <a:t>за таблицею.</a:t>
            </a:r>
          </a:p>
          <a:p>
            <a:pPr>
              <a:lnSpc>
                <a:spcPct val="100000"/>
              </a:lnSpc>
            </a:pPr>
            <a:r>
              <a:rPr lang="ru-RU" sz="2400" dirty="0" smtClean="0"/>
              <a:t> 3. </a:t>
            </a:r>
            <a:r>
              <a:rPr lang="ru-RU" sz="2400" dirty="0" err="1"/>
              <a:t>Б</a:t>
            </a:r>
            <a:r>
              <a:rPr lang="ru-RU" sz="2400" dirty="0" err="1" smtClean="0"/>
              <a:t>удуємо</a:t>
            </a:r>
            <a:r>
              <a:rPr lang="ru-RU" sz="2400" dirty="0" smtClean="0"/>
              <a:t> на </a:t>
            </a:r>
            <a:r>
              <a:rPr lang="ru-RU" sz="2400" dirty="0" err="1"/>
              <a:t>плані</a:t>
            </a:r>
            <a:r>
              <a:rPr lang="ru-RU" sz="2400" dirty="0"/>
              <a:t> </a:t>
            </a:r>
            <a:r>
              <a:rPr lang="ru-RU" sz="2400" dirty="0" err="1" smtClean="0"/>
              <a:t>будівлю</a:t>
            </a:r>
            <a:r>
              <a:rPr lang="ru-RU" sz="2400" dirty="0" smtClean="0"/>
              <a:t> та контур </a:t>
            </a:r>
            <a:r>
              <a:rPr lang="ru-RU" sz="2400" dirty="0" err="1"/>
              <a:t>охоронної</a:t>
            </a:r>
            <a:r>
              <a:rPr lang="ru-RU" sz="2400" dirty="0"/>
              <a:t> </a:t>
            </a:r>
            <a:r>
              <a:rPr lang="ru-RU" sz="2400" dirty="0" err="1" smtClean="0"/>
              <a:t>площі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вихідних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ru-RU" sz="2400" dirty="0" smtClean="0"/>
              <a:t>4. </a:t>
            </a:r>
            <a:r>
              <a:rPr lang="ru-RU" sz="2400" dirty="0" err="1" smtClean="0"/>
              <a:t>Будуємо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розрізи</a:t>
            </a:r>
            <a:r>
              <a:rPr lang="ru-RU" sz="2400" dirty="0" smtClean="0"/>
              <a:t> </a:t>
            </a:r>
            <a:r>
              <a:rPr lang="ru-RU" sz="2400" dirty="0"/>
              <a:t>за </a:t>
            </a:r>
            <a:r>
              <a:rPr lang="ru-RU" sz="2400" dirty="0" err="1" smtClean="0"/>
              <a:t>простяганням</a:t>
            </a:r>
            <a:r>
              <a:rPr lang="ru-RU" sz="2400" dirty="0" smtClean="0"/>
              <a:t> та в </a:t>
            </a:r>
            <a:r>
              <a:rPr lang="ru-RU" sz="2400" dirty="0" err="1" smtClean="0"/>
              <a:t>хрест</a:t>
            </a:r>
            <a:r>
              <a:rPr lang="ru-RU" sz="2400" dirty="0" smtClean="0"/>
              <a:t> </a:t>
            </a:r>
            <a:r>
              <a:rPr lang="ru-RU" sz="2400" dirty="0" err="1"/>
              <a:t>простягання</a:t>
            </a:r>
            <a:r>
              <a:rPr lang="ru-RU" sz="2400" dirty="0"/>
              <a:t> </a:t>
            </a:r>
            <a:r>
              <a:rPr lang="ru-RU" sz="2400" dirty="0" smtClean="0"/>
              <a:t>пласта і </a:t>
            </a:r>
            <a:r>
              <a:rPr lang="ru-RU" sz="2400" dirty="0" err="1" smtClean="0"/>
              <a:t>спроектовуємо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smtClean="0"/>
              <a:t>них з </a:t>
            </a:r>
            <a:r>
              <a:rPr lang="ru-RU" sz="2400" dirty="0"/>
              <a:t>плану </a:t>
            </a:r>
            <a:r>
              <a:rPr lang="ru-RU" sz="2400" dirty="0" err="1"/>
              <a:t>будинок</a:t>
            </a:r>
            <a:r>
              <a:rPr lang="ru-RU" sz="2400" dirty="0"/>
              <a:t> та </a:t>
            </a:r>
            <a:r>
              <a:rPr lang="ru-RU" sz="2400" dirty="0" err="1" smtClean="0"/>
              <a:t>захисну</a:t>
            </a:r>
            <a:r>
              <a:rPr lang="ru-RU" sz="2400" dirty="0" smtClean="0"/>
              <a:t> </a:t>
            </a:r>
            <a:r>
              <a:rPr lang="ru-RU" sz="2400" dirty="0" err="1" smtClean="0"/>
              <a:t>ділянку</a:t>
            </a:r>
            <a:r>
              <a:rPr lang="ru-RU" sz="2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ru-RU" sz="2400" dirty="0" smtClean="0"/>
              <a:t>5. </a:t>
            </a:r>
            <a:r>
              <a:rPr lang="uk-UA" sz="2400" dirty="0" smtClean="0"/>
              <a:t>Визначаємо площу цілика (графічно)</a:t>
            </a:r>
            <a:r>
              <a:rPr lang="ru-RU" sz="2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ru-RU" sz="2400" dirty="0" smtClean="0"/>
              <a:t>6. </a:t>
            </a:r>
            <a:r>
              <a:rPr lang="ru-RU" sz="2400" dirty="0" err="1" smtClean="0"/>
              <a:t>Визначаємо</a:t>
            </a:r>
            <a:r>
              <a:rPr lang="ru-RU" sz="2400" dirty="0" smtClean="0"/>
              <a:t> запаси </a:t>
            </a:r>
            <a:r>
              <a:rPr lang="ru-RU" sz="2400" dirty="0" err="1" smtClean="0"/>
              <a:t>вугілля</a:t>
            </a:r>
            <a:r>
              <a:rPr lang="ru-RU" sz="2400" dirty="0" smtClean="0"/>
              <a:t> в </a:t>
            </a:r>
            <a:r>
              <a:rPr lang="ru-RU" sz="2400" dirty="0" err="1" smtClean="0"/>
              <a:t>цілику</a:t>
            </a:r>
            <a:r>
              <a:rPr lang="ru-RU" sz="2400" dirty="0"/>
              <a:t> </a:t>
            </a:r>
            <a:r>
              <a:rPr lang="ru-RU" sz="2400" dirty="0" smtClean="0"/>
              <a:t>за формулою.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88914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675" y="716280"/>
            <a:ext cx="9875520" cy="1356360"/>
          </a:xfrm>
        </p:spPr>
        <p:txBody>
          <a:bodyPr/>
          <a:lstStyle/>
          <a:p>
            <a:pPr algn="ctr"/>
            <a:r>
              <a:rPr lang="uk-UA" dirty="0" smtClean="0"/>
              <a:t>1. Визначення кутів </a:t>
            </a:r>
            <a:r>
              <a:rPr lang="uk-UA" dirty="0" smtClean="0"/>
              <a:t>зрушення відповідно до таблиці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294998"/>
              </p:ext>
            </p:extLst>
          </p:nvPr>
        </p:nvGraphicFramePr>
        <p:xfrm>
          <a:off x="1141675" y="2668154"/>
          <a:ext cx="10086108" cy="1658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818">
                  <a:extLst>
                    <a:ext uri="{9D8B030D-6E8A-4147-A177-3AD203B41FA5}">
                      <a16:colId xmlns:a16="http://schemas.microsoft.com/office/drawing/2014/main" val="4286052669"/>
                    </a:ext>
                  </a:extLst>
                </a:gridCol>
                <a:gridCol w="2392218">
                  <a:extLst>
                    <a:ext uri="{9D8B030D-6E8A-4147-A177-3AD203B41FA5}">
                      <a16:colId xmlns:a16="http://schemas.microsoft.com/office/drawing/2014/main" val="3135415604"/>
                    </a:ext>
                  </a:extLst>
                </a:gridCol>
                <a:gridCol w="1874982">
                  <a:extLst>
                    <a:ext uri="{9D8B030D-6E8A-4147-A177-3AD203B41FA5}">
                      <a16:colId xmlns:a16="http://schemas.microsoft.com/office/drawing/2014/main" val="731371815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2878360360"/>
                    </a:ext>
                  </a:extLst>
                </a:gridCol>
                <a:gridCol w="1173017">
                  <a:extLst>
                    <a:ext uri="{9D8B030D-6E8A-4147-A177-3AD203B41FA5}">
                      <a16:colId xmlns:a16="http://schemas.microsoft.com/office/drawing/2014/main" val="2006583981"/>
                    </a:ext>
                  </a:extLst>
                </a:gridCol>
                <a:gridCol w="1681018">
                  <a:extLst>
                    <a:ext uri="{9D8B030D-6E8A-4147-A177-3AD203B41FA5}">
                      <a16:colId xmlns:a16="http://schemas.microsoft.com/office/drawing/2014/main" val="565374819"/>
                    </a:ext>
                  </a:extLst>
                </a:gridCol>
              </a:tblGrid>
              <a:tr h="295564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Родовище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Кути зрушення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14333"/>
                  </a:ext>
                </a:extLst>
              </a:tr>
              <a:tr h="29556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Корінні породи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Наноси,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φ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Мезозойські відклади,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44438"/>
                  </a:ext>
                </a:extLst>
              </a:tr>
              <a:tr h="56157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простяганням,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підйомом,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падінням,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475389"/>
                  </a:ext>
                </a:extLst>
              </a:tr>
              <a:tr h="29556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Донбас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°-0,8х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</a:t>
                      </a:r>
                      <a:endParaRPr lang="uk-UA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92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19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2. Визначення ширини </a:t>
            </a:r>
            <a:r>
              <a:rPr lang="uk-UA" dirty="0" smtClean="0"/>
              <a:t>берми відповідно до таблиці</a:t>
            </a:r>
            <a:endParaRPr lang="uk-UA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005590"/>
              </p:ext>
            </p:extLst>
          </p:nvPr>
        </p:nvGraphicFramePr>
        <p:xfrm>
          <a:off x="1145856" y="2727960"/>
          <a:ext cx="987266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888">
                  <a:extLst>
                    <a:ext uri="{9D8B030D-6E8A-4147-A177-3AD203B41FA5}">
                      <a16:colId xmlns:a16="http://schemas.microsoft.com/office/drawing/2014/main" val="1577263960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1855646171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332189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Допустимий показник горизонтальних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деформацій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Допустимий показник нахилів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берми, м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91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- 6,0х10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991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03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3. Побудова будівлі та охоронної площі</a:t>
            </a:r>
            <a:endParaRPr lang="uk-UA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545" y="1722673"/>
            <a:ext cx="7218564" cy="4391799"/>
          </a:xfrm>
        </p:spPr>
      </p:pic>
    </p:spTree>
    <p:extLst>
      <p:ext uri="{BB962C8B-B14F-4D97-AF65-F5344CB8AC3E}">
        <p14:creationId xmlns:p14="http://schemas.microsoft.com/office/powerpoint/2010/main" val="157078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571" y="489527"/>
            <a:ext cx="9875520" cy="75738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4. Побудова перерізів</a:t>
            </a:r>
            <a:endParaRPr lang="uk-UA" sz="36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1" y="1246909"/>
            <a:ext cx="6929300" cy="4902264"/>
          </a:xfrm>
        </p:spPr>
      </p:pic>
    </p:spTree>
    <p:extLst>
      <p:ext uri="{BB962C8B-B14F-4D97-AF65-F5344CB8AC3E}">
        <p14:creationId xmlns:p14="http://schemas.microsoft.com/office/powerpoint/2010/main" val="1719861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80803" y="295276"/>
            <a:ext cx="9875520" cy="1356360"/>
          </a:xfrm>
        </p:spPr>
        <p:txBody>
          <a:bodyPr/>
          <a:lstStyle/>
          <a:p>
            <a:pPr algn="ctr"/>
            <a:r>
              <a:rPr lang="uk-UA" dirty="0" smtClean="0"/>
              <a:t>Розрахунок Н</a:t>
            </a:r>
            <a:r>
              <a:rPr lang="en-US" sz="2800" dirty="0" smtClean="0"/>
              <a:t>y</a:t>
            </a:r>
            <a:endParaRPr lang="uk-UA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901491" y="1796820"/>
            <a:ext cx="4520254" cy="4023360"/>
          </a:xfrm>
        </p:spPr>
        <p:txBody>
          <a:bodyPr/>
          <a:lstStyle/>
          <a:p>
            <a:r>
              <a:rPr lang="ru-RU" sz="3200" b="1" dirty="0" smtClean="0"/>
              <a:t>Н</a:t>
            </a:r>
            <a:r>
              <a:rPr lang="en-US" sz="3200" b="1" dirty="0" smtClean="0"/>
              <a:t>r = </a:t>
            </a:r>
            <a:r>
              <a:rPr lang="en-US" sz="3200" b="1" dirty="0" err="1" smtClean="0"/>
              <a:t>Ar</a:t>
            </a:r>
            <a:r>
              <a:rPr lang="en-US" sz="3200" b="1" dirty="0" smtClean="0"/>
              <a:t>*</a:t>
            </a:r>
            <a:r>
              <a:rPr lang="en-US" sz="3200" b="1" dirty="0" err="1" smtClean="0"/>
              <a:t>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err="1" smtClean="0"/>
              <a:t>Ar</a:t>
            </a:r>
            <a:r>
              <a:rPr lang="en-US" dirty="0" smtClean="0"/>
              <a:t> – </a:t>
            </a:r>
            <a:r>
              <a:rPr lang="uk-UA" dirty="0" smtClean="0"/>
              <a:t>коефіцієнт;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err="1" smtClean="0"/>
              <a:t>Hy</a:t>
            </a:r>
            <a:r>
              <a:rPr lang="en-US" dirty="0" smtClean="0"/>
              <a:t> – </a:t>
            </a:r>
            <a:r>
              <a:rPr lang="uk-UA" dirty="0" smtClean="0"/>
              <a:t>відстань по вертикалі від контакту корінних порід з </a:t>
            </a:r>
            <a:r>
              <a:rPr lang="uk-UA" dirty="0" err="1" smtClean="0"/>
              <a:t>вищележащими</a:t>
            </a:r>
            <a:r>
              <a:rPr lang="uk-UA" dirty="0" smtClean="0"/>
              <a:t> відкладами до проекції нижньої границі цілика.</a:t>
            </a:r>
            <a:endParaRPr lang="en-US" dirty="0" smtClean="0"/>
          </a:p>
          <a:p>
            <a:endParaRPr lang="uk-UA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7984407"/>
              </p:ext>
            </p:extLst>
          </p:nvPr>
        </p:nvGraphicFramePr>
        <p:xfrm>
          <a:off x="7296727" y="212435"/>
          <a:ext cx="4643064" cy="638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66">
                  <a:extLst>
                    <a:ext uri="{9D8B030D-6E8A-4147-A177-3AD203B41FA5}">
                      <a16:colId xmlns:a16="http://schemas.microsoft.com/office/drawing/2014/main" val="28147036"/>
                    </a:ext>
                  </a:extLst>
                </a:gridCol>
                <a:gridCol w="1160766">
                  <a:extLst>
                    <a:ext uri="{9D8B030D-6E8A-4147-A177-3AD203B41FA5}">
                      <a16:colId xmlns:a16="http://schemas.microsoft.com/office/drawing/2014/main" val="531352385"/>
                    </a:ext>
                  </a:extLst>
                </a:gridCol>
                <a:gridCol w="1160766">
                  <a:extLst>
                    <a:ext uri="{9D8B030D-6E8A-4147-A177-3AD203B41FA5}">
                      <a16:colId xmlns:a16="http://schemas.microsoft.com/office/drawing/2014/main" val="990488120"/>
                    </a:ext>
                  </a:extLst>
                </a:gridCol>
                <a:gridCol w="1160766">
                  <a:extLst>
                    <a:ext uri="{9D8B030D-6E8A-4147-A177-3AD203B41FA5}">
                      <a16:colId xmlns:a16="http://schemas.microsoft.com/office/drawing/2014/main" val="1755389500"/>
                    </a:ext>
                  </a:extLst>
                </a:gridCol>
              </a:tblGrid>
              <a:tr h="595684"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Кут падіння пласта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Значення коефіцієнта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</a:t>
                      </a:r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при куті зрушення </a:t>
                      </a:r>
                      <a:r>
                        <a:rPr lang="el-G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202575"/>
                  </a:ext>
                </a:extLst>
              </a:tr>
              <a:tr h="34039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78618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4816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0,92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58228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0,89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9861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0,97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443013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4769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0,76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478680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0,94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50458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261394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0,62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0,76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0,92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041742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0,72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864130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0,44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0,67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458882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0,61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882412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306976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223273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60759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413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89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868" y="285747"/>
            <a:ext cx="11323782" cy="1422401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5. Визначення площі </a:t>
            </a:r>
            <a:r>
              <a:rPr lang="uk-UA" sz="3200" dirty="0" smtClean="0"/>
              <a:t>цілика виконується за допомогою програмного забезпечення або будь-яким іншим відомим способом</a:t>
            </a:r>
            <a:endParaRPr lang="uk-UA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285" y="1708148"/>
            <a:ext cx="6180949" cy="4766544"/>
          </a:xfrm>
        </p:spPr>
      </p:pic>
    </p:spTree>
    <p:extLst>
      <p:ext uri="{BB962C8B-B14F-4D97-AF65-F5344CB8AC3E}">
        <p14:creationId xmlns:p14="http://schemas.microsoft.com/office/powerpoint/2010/main" val="94650836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219</TotalTime>
  <Words>336</Words>
  <Application>Microsoft Office PowerPoint</Application>
  <PresentationFormat>Широкоэкранный</PresentationFormat>
  <Paragraphs>109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Corbel</vt:lpstr>
      <vt:lpstr>GreekC</vt:lpstr>
      <vt:lpstr>Базис</vt:lpstr>
      <vt:lpstr>Побудова цілика для охорони цивільної будівлі</vt:lpstr>
      <vt:lpstr>Презентация PowerPoint</vt:lpstr>
      <vt:lpstr>Порядок виконання роботи</vt:lpstr>
      <vt:lpstr>1. Визначення кутів зрушення відповідно до таблиці</vt:lpstr>
      <vt:lpstr>2. Визначення ширини берми відповідно до таблиці</vt:lpstr>
      <vt:lpstr>3. Побудова будівлі та охоронної площі</vt:lpstr>
      <vt:lpstr>4. Побудова перерізів</vt:lpstr>
      <vt:lpstr>Розрахунок Нy</vt:lpstr>
      <vt:lpstr>5. Визначення площі цілика виконується за допомогою програмного забезпечення або будь-яким іншим відомим способом</vt:lpstr>
      <vt:lpstr>6. Визначення запасів вугілля в цілику виконується відповідно до формули: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Побудова цілика для охорони цивільної будівлі</dc:title>
  <dc:creator>ADMIN</dc:creator>
  <cp:lastModifiedBy>ADMIN</cp:lastModifiedBy>
  <cp:revision>14</cp:revision>
  <dcterms:created xsi:type="dcterms:W3CDTF">2024-02-14T19:34:55Z</dcterms:created>
  <dcterms:modified xsi:type="dcterms:W3CDTF">2024-04-16T16:20:31Z</dcterms:modified>
</cp:coreProperties>
</file>