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9" r:id="rId7"/>
    <p:sldId id="270" r:id="rId8"/>
    <p:sldId id="272" r:id="rId9"/>
    <p:sldId id="283" r:id="rId10"/>
    <p:sldId id="273" r:id="rId11"/>
    <p:sldId id="274" r:id="rId12"/>
    <p:sldId id="275" r:id="rId13"/>
    <p:sldId id="284" r:id="rId14"/>
    <p:sldId id="285" r:id="rId15"/>
    <p:sldId id="286" r:id="rId16"/>
    <p:sldId id="287" r:id="rId17"/>
    <p:sldId id="288" r:id="rId18"/>
    <p:sldId id="289" r:id="rId19"/>
    <p:sldId id="290" r:id="rId20"/>
    <p:sldId id="279" r:id="rId21"/>
    <p:sldId id="277" r:id="rId22"/>
    <p:sldId id="278" r:id="rId23"/>
    <p:sldId id="281" r:id="rId24"/>
    <p:sldId id="282" r:id="rId25"/>
    <p:sldId id="261" r:id="rId26"/>
    <p:sldId id="262" r:id="rId27"/>
    <p:sldId id="263" r:id="rId28"/>
    <p:sldId id="291" r:id="rId29"/>
    <p:sldId id="292" r:id="rId3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4"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73761C9B-2B97-4AE2-AE80-B4EFC33BF170}" type="datetimeFigureOut">
              <a:rPr lang="uk-UA" smtClean="0"/>
              <a:t>20.02.2024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96E58DC2-5E8F-4549-AB5A-3F4163805224}" type="slidenum">
              <a:rPr lang="uk-UA" smtClean="0"/>
              <a:t>‹№›</a:t>
            </a:fld>
            <a:endParaRPr lang="uk-UA"/>
          </a:p>
        </p:txBody>
      </p:sp>
    </p:spTree>
    <p:extLst>
      <p:ext uri="{BB962C8B-B14F-4D97-AF65-F5344CB8AC3E}">
        <p14:creationId xmlns:p14="http://schemas.microsoft.com/office/powerpoint/2010/main" val="178584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73761C9B-2B97-4AE2-AE80-B4EFC33BF170}" type="datetimeFigureOut">
              <a:rPr lang="uk-UA" smtClean="0"/>
              <a:t>20.02.2024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96E58DC2-5E8F-4549-AB5A-3F4163805224}" type="slidenum">
              <a:rPr lang="uk-UA" smtClean="0"/>
              <a:t>‹№›</a:t>
            </a:fld>
            <a:endParaRPr lang="uk-UA"/>
          </a:p>
        </p:txBody>
      </p:sp>
    </p:spTree>
    <p:extLst>
      <p:ext uri="{BB962C8B-B14F-4D97-AF65-F5344CB8AC3E}">
        <p14:creationId xmlns:p14="http://schemas.microsoft.com/office/powerpoint/2010/main" val="87579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73761C9B-2B97-4AE2-AE80-B4EFC33BF170}" type="datetimeFigureOut">
              <a:rPr lang="uk-UA" smtClean="0"/>
              <a:t>20.02.2024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96E58DC2-5E8F-4549-AB5A-3F4163805224}" type="slidenum">
              <a:rPr lang="uk-UA" smtClean="0"/>
              <a:t>‹№›</a:t>
            </a:fld>
            <a:endParaRPr lang="uk-UA"/>
          </a:p>
        </p:txBody>
      </p:sp>
    </p:spTree>
    <p:extLst>
      <p:ext uri="{BB962C8B-B14F-4D97-AF65-F5344CB8AC3E}">
        <p14:creationId xmlns:p14="http://schemas.microsoft.com/office/powerpoint/2010/main" val="212462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73761C9B-2B97-4AE2-AE80-B4EFC33BF170}" type="datetimeFigureOut">
              <a:rPr lang="uk-UA" smtClean="0"/>
              <a:t>20.02.2024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96E58DC2-5E8F-4549-AB5A-3F4163805224}" type="slidenum">
              <a:rPr lang="uk-UA" smtClean="0"/>
              <a:t>‹№›</a:t>
            </a:fld>
            <a:endParaRPr lang="uk-UA"/>
          </a:p>
        </p:txBody>
      </p:sp>
    </p:spTree>
    <p:extLst>
      <p:ext uri="{BB962C8B-B14F-4D97-AF65-F5344CB8AC3E}">
        <p14:creationId xmlns:p14="http://schemas.microsoft.com/office/powerpoint/2010/main" val="618584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73761C9B-2B97-4AE2-AE80-B4EFC33BF170}" type="datetimeFigureOut">
              <a:rPr lang="uk-UA" smtClean="0"/>
              <a:t>20.02.2024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96E58DC2-5E8F-4549-AB5A-3F4163805224}" type="slidenum">
              <a:rPr lang="uk-UA" smtClean="0"/>
              <a:t>‹№›</a:t>
            </a:fld>
            <a:endParaRPr lang="uk-UA"/>
          </a:p>
        </p:txBody>
      </p:sp>
    </p:spTree>
    <p:extLst>
      <p:ext uri="{BB962C8B-B14F-4D97-AF65-F5344CB8AC3E}">
        <p14:creationId xmlns:p14="http://schemas.microsoft.com/office/powerpoint/2010/main" val="184701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73761C9B-2B97-4AE2-AE80-B4EFC33BF170}" type="datetimeFigureOut">
              <a:rPr lang="uk-UA" smtClean="0"/>
              <a:t>20.02.2024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96E58DC2-5E8F-4549-AB5A-3F4163805224}" type="slidenum">
              <a:rPr lang="uk-UA" smtClean="0"/>
              <a:t>‹№›</a:t>
            </a:fld>
            <a:endParaRPr lang="uk-UA"/>
          </a:p>
        </p:txBody>
      </p:sp>
    </p:spTree>
    <p:extLst>
      <p:ext uri="{BB962C8B-B14F-4D97-AF65-F5344CB8AC3E}">
        <p14:creationId xmlns:p14="http://schemas.microsoft.com/office/powerpoint/2010/main" val="237299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73761C9B-2B97-4AE2-AE80-B4EFC33BF170}" type="datetimeFigureOut">
              <a:rPr lang="uk-UA" smtClean="0"/>
              <a:t>20.02.2024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96E58DC2-5E8F-4549-AB5A-3F4163805224}" type="slidenum">
              <a:rPr lang="uk-UA" smtClean="0"/>
              <a:t>‹№›</a:t>
            </a:fld>
            <a:endParaRPr lang="uk-UA"/>
          </a:p>
        </p:txBody>
      </p:sp>
    </p:spTree>
    <p:extLst>
      <p:ext uri="{BB962C8B-B14F-4D97-AF65-F5344CB8AC3E}">
        <p14:creationId xmlns:p14="http://schemas.microsoft.com/office/powerpoint/2010/main" val="2719996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73761C9B-2B97-4AE2-AE80-B4EFC33BF170}" type="datetimeFigureOut">
              <a:rPr lang="uk-UA" smtClean="0"/>
              <a:t>20.02.2024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96E58DC2-5E8F-4549-AB5A-3F4163805224}" type="slidenum">
              <a:rPr lang="uk-UA" smtClean="0"/>
              <a:t>‹№›</a:t>
            </a:fld>
            <a:endParaRPr lang="uk-UA"/>
          </a:p>
        </p:txBody>
      </p:sp>
    </p:spTree>
    <p:extLst>
      <p:ext uri="{BB962C8B-B14F-4D97-AF65-F5344CB8AC3E}">
        <p14:creationId xmlns:p14="http://schemas.microsoft.com/office/powerpoint/2010/main" val="190682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73761C9B-2B97-4AE2-AE80-B4EFC33BF170}" type="datetimeFigureOut">
              <a:rPr lang="uk-UA" smtClean="0"/>
              <a:t>20.02.2024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96E58DC2-5E8F-4549-AB5A-3F4163805224}" type="slidenum">
              <a:rPr lang="uk-UA" smtClean="0"/>
              <a:t>‹№›</a:t>
            </a:fld>
            <a:endParaRPr lang="uk-UA"/>
          </a:p>
        </p:txBody>
      </p:sp>
    </p:spTree>
    <p:extLst>
      <p:ext uri="{BB962C8B-B14F-4D97-AF65-F5344CB8AC3E}">
        <p14:creationId xmlns:p14="http://schemas.microsoft.com/office/powerpoint/2010/main" val="1273526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73761C9B-2B97-4AE2-AE80-B4EFC33BF170}" type="datetimeFigureOut">
              <a:rPr lang="uk-UA" smtClean="0"/>
              <a:t>20.02.2024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96E58DC2-5E8F-4549-AB5A-3F4163805224}" type="slidenum">
              <a:rPr lang="uk-UA" smtClean="0"/>
              <a:t>‹№›</a:t>
            </a:fld>
            <a:endParaRPr lang="uk-UA"/>
          </a:p>
        </p:txBody>
      </p:sp>
    </p:spTree>
    <p:extLst>
      <p:ext uri="{BB962C8B-B14F-4D97-AF65-F5344CB8AC3E}">
        <p14:creationId xmlns:p14="http://schemas.microsoft.com/office/powerpoint/2010/main" val="1386991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73761C9B-2B97-4AE2-AE80-B4EFC33BF170}" type="datetimeFigureOut">
              <a:rPr lang="uk-UA" smtClean="0"/>
              <a:t>20.02.2024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96E58DC2-5E8F-4549-AB5A-3F4163805224}" type="slidenum">
              <a:rPr lang="uk-UA" smtClean="0"/>
              <a:t>‹№›</a:t>
            </a:fld>
            <a:endParaRPr lang="uk-UA"/>
          </a:p>
        </p:txBody>
      </p:sp>
    </p:spTree>
    <p:extLst>
      <p:ext uri="{BB962C8B-B14F-4D97-AF65-F5344CB8AC3E}">
        <p14:creationId xmlns:p14="http://schemas.microsoft.com/office/powerpoint/2010/main" val="3079764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61C9B-2B97-4AE2-AE80-B4EFC33BF170}" type="datetimeFigureOut">
              <a:rPr lang="uk-UA" smtClean="0"/>
              <a:t>20.02.2024</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58DC2-5E8F-4549-AB5A-3F4163805224}" type="slidenum">
              <a:rPr lang="uk-UA" smtClean="0"/>
              <a:t>‹№›</a:t>
            </a:fld>
            <a:endParaRPr lang="uk-UA"/>
          </a:p>
        </p:txBody>
      </p:sp>
    </p:spTree>
    <p:extLst>
      <p:ext uri="{BB962C8B-B14F-4D97-AF65-F5344CB8AC3E}">
        <p14:creationId xmlns:p14="http://schemas.microsoft.com/office/powerpoint/2010/main" val="3461249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b="1" dirty="0"/>
              <a:t>ПОНЯТТЯ ЯК ФОРМА МИСЛЕННЯ</a:t>
            </a:r>
          </a:p>
        </p:txBody>
      </p:sp>
      <p:sp>
        <p:nvSpPr>
          <p:cNvPr id="5" name="Місце для вмісту 4"/>
          <p:cNvSpPr>
            <a:spLocks noGrp="1"/>
          </p:cNvSpPr>
          <p:nvPr>
            <p:ph idx="1"/>
          </p:nvPr>
        </p:nvSpPr>
        <p:spPr/>
        <p:txBody>
          <a:bodyPr/>
          <a:lstStyle/>
          <a:p>
            <a:r>
              <a:rPr lang="uk-UA" dirty="0"/>
              <a:t>1. Логічні прийоми утворення понять.</a:t>
            </a:r>
          </a:p>
          <a:p>
            <a:r>
              <a:rPr lang="uk-UA" dirty="0"/>
              <a:t>2. Поняття і слово.</a:t>
            </a:r>
          </a:p>
          <a:p>
            <a:r>
              <a:rPr lang="uk-UA" dirty="0"/>
              <a:t>3. Зміст і обсяг поняття. Види понять.</a:t>
            </a:r>
          </a:p>
          <a:p>
            <a:r>
              <a:rPr lang="uk-UA" dirty="0"/>
              <a:t>4. Зміст поняття і склад злочину.</a:t>
            </a:r>
          </a:p>
          <a:p>
            <a:r>
              <a:rPr lang="uk-UA" dirty="0"/>
              <a:t>5. Відношення між поняттями.</a:t>
            </a:r>
          </a:p>
          <a:p>
            <a:r>
              <a:rPr lang="uk-UA" dirty="0"/>
              <a:t>6. </a:t>
            </a:r>
            <a:r>
              <a:rPr lang="uk-UA" dirty="0" smtClean="0"/>
              <a:t>Операції </a:t>
            </a:r>
            <a:r>
              <a:rPr lang="uk-UA" dirty="0" smtClean="0"/>
              <a:t>з </a:t>
            </a:r>
            <a:r>
              <a:rPr lang="uk-UA" dirty="0"/>
              <a:t>поняттями. </a:t>
            </a:r>
          </a:p>
        </p:txBody>
      </p:sp>
    </p:spTree>
    <p:extLst>
      <p:ext uri="{BB962C8B-B14F-4D97-AF65-F5344CB8AC3E}">
        <p14:creationId xmlns:p14="http://schemas.microsoft.com/office/powerpoint/2010/main" val="982405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Зміст поняття і склад злочину</a:t>
            </a:r>
            <a:endParaRPr lang="uk-UA" dirty="0"/>
          </a:p>
        </p:txBody>
      </p:sp>
      <p:sp>
        <p:nvSpPr>
          <p:cNvPr id="3" name="Місце для вмісту 2"/>
          <p:cNvSpPr>
            <a:spLocks noGrp="1"/>
          </p:cNvSpPr>
          <p:nvPr>
            <p:ph idx="1"/>
          </p:nvPr>
        </p:nvSpPr>
        <p:spPr/>
        <p:txBody>
          <a:bodyPr/>
          <a:lstStyle/>
          <a:p>
            <a:r>
              <a:rPr lang="ru-RU" dirty="0"/>
              <a:t>У </a:t>
            </a:r>
            <a:r>
              <a:rPr lang="ru-RU" dirty="0" err="1"/>
              <a:t>кримінальному</a:t>
            </a:r>
            <a:r>
              <a:rPr lang="ru-RU" dirty="0"/>
              <a:t> </a:t>
            </a:r>
            <a:r>
              <a:rPr lang="ru-RU" dirty="0" err="1"/>
              <a:t>праві</a:t>
            </a:r>
            <a:r>
              <a:rPr lang="ru-RU" dirty="0"/>
              <a:t> </a:t>
            </a:r>
            <a:r>
              <a:rPr lang="ru-RU" dirty="0" err="1"/>
              <a:t>поряд</a:t>
            </a:r>
            <a:r>
              <a:rPr lang="ru-RU" dirty="0"/>
              <a:t> з </a:t>
            </a:r>
            <a:r>
              <a:rPr lang="ru-RU" dirty="0" err="1"/>
              <a:t>терміном</a:t>
            </a:r>
            <a:r>
              <a:rPr lang="ru-RU" dirty="0"/>
              <a:t> "</a:t>
            </a:r>
            <a:r>
              <a:rPr lang="ru-RU" dirty="0" err="1"/>
              <a:t>зміст</a:t>
            </a:r>
            <a:r>
              <a:rPr lang="ru-RU" dirty="0"/>
              <a:t> </a:t>
            </a:r>
            <a:r>
              <a:rPr lang="ru-RU" dirty="0" err="1"/>
              <a:t>поняття</a:t>
            </a:r>
            <a:r>
              <a:rPr lang="ru-RU" dirty="0"/>
              <a:t>" </a:t>
            </a:r>
            <a:r>
              <a:rPr lang="ru-RU" dirty="0" err="1"/>
              <a:t>існує</a:t>
            </a:r>
            <a:r>
              <a:rPr lang="ru-RU" dirty="0"/>
              <a:t> </a:t>
            </a:r>
            <a:r>
              <a:rPr lang="ru-RU" dirty="0" err="1"/>
              <a:t>специфічне</a:t>
            </a:r>
            <a:r>
              <a:rPr lang="ru-RU" dirty="0"/>
              <a:t> </a:t>
            </a:r>
            <a:r>
              <a:rPr lang="ru-RU" dirty="0" err="1"/>
              <a:t>поняття</a:t>
            </a:r>
            <a:r>
              <a:rPr lang="ru-RU" dirty="0"/>
              <a:t> "склад </a:t>
            </a:r>
            <a:r>
              <a:rPr lang="ru-RU" dirty="0" err="1"/>
              <a:t>злочину</a:t>
            </a:r>
            <a:r>
              <a:rPr lang="ru-RU" dirty="0"/>
              <a:t>". Коли </a:t>
            </a:r>
            <a:r>
              <a:rPr lang="ru-RU" dirty="0" err="1"/>
              <a:t>йдеться</a:t>
            </a:r>
            <a:r>
              <a:rPr lang="ru-RU" dirty="0"/>
              <a:t> про той </a:t>
            </a:r>
            <a:r>
              <a:rPr lang="ru-RU" dirty="0" err="1"/>
              <a:t>чи</a:t>
            </a:r>
            <a:r>
              <a:rPr lang="ru-RU" dirty="0"/>
              <a:t> </a:t>
            </a:r>
            <a:r>
              <a:rPr lang="ru-RU" dirty="0" err="1"/>
              <a:t>інший</a:t>
            </a:r>
            <a:r>
              <a:rPr lang="ru-RU" dirty="0"/>
              <a:t> </a:t>
            </a:r>
            <a:r>
              <a:rPr lang="ru-RU" dirty="0" err="1"/>
              <a:t>конкретний</a:t>
            </a:r>
            <a:r>
              <a:rPr lang="ru-RU" dirty="0"/>
              <a:t> </a:t>
            </a:r>
            <a:r>
              <a:rPr lang="ru-RU" dirty="0" err="1"/>
              <a:t>злочин</a:t>
            </a:r>
            <a:r>
              <a:rPr lang="ru-RU" dirty="0"/>
              <a:t>, </a:t>
            </a:r>
            <a:r>
              <a:rPr lang="ru-RU" dirty="0" err="1"/>
              <a:t>наприклад</a:t>
            </a:r>
            <a:r>
              <a:rPr lang="ru-RU" dirty="0"/>
              <a:t>, про </a:t>
            </a:r>
            <a:r>
              <a:rPr lang="ru-RU" dirty="0" err="1"/>
              <a:t>крадіжку</a:t>
            </a:r>
            <a:r>
              <a:rPr lang="ru-RU" dirty="0"/>
              <a:t>, </a:t>
            </a:r>
            <a:r>
              <a:rPr lang="ru-RU" dirty="0" err="1"/>
              <a:t>вбивство</a:t>
            </a:r>
            <a:r>
              <a:rPr lang="ru-RU" dirty="0"/>
              <a:t>, </a:t>
            </a:r>
            <a:r>
              <a:rPr lang="ru-RU" dirty="0" err="1"/>
              <a:t>спекуляцію</a:t>
            </a:r>
            <a:r>
              <a:rPr lang="ru-RU" dirty="0"/>
              <a:t> і т. </a:t>
            </a:r>
            <a:r>
              <a:rPr lang="ru-RU" dirty="0" err="1"/>
              <a:t>ін</a:t>
            </a:r>
            <a:r>
              <a:rPr lang="ru-RU" dirty="0"/>
              <a:t>., то </a:t>
            </a:r>
            <a:r>
              <a:rPr lang="ru-RU" dirty="0" err="1"/>
              <a:t>говорять</a:t>
            </a:r>
            <a:r>
              <a:rPr lang="ru-RU" dirty="0"/>
              <a:t> не про </a:t>
            </a:r>
            <a:r>
              <a:rPr lang="ru-RU" dirty="0" err="1"/>
              <a:t>зміст</a:t>
            </a:r>
            <a:r>
              <a:rPr lang="ru-RU" dirty="0"/>
              <a:t> </a:t>
            </a:r>
            <a:r>
              <a:rPr lang="ru-RU" dirty="0" err="1"/>
              <a:t>поняття</a:t>
            </a:r>
            <a:r>
              <a:rPr lang="ru-RU" dirty="0"/>
              <a:t> "</a:t>
            </a:r>
            <a:r>
              <a:rPr lang="ru-RU" dirty="0" err="1"/>
              <a:t>крадіжка</a:t>
            </a:r>
            <a:r>
              <a:rPr lang="ru-RU" dirty="0"/>
              <a:t>" </a:t>
            </a:r>
            <a:r>
              <a:rPr lang="ru-RU" dirty="0" err="1"/>
              <a:t>чи</a:t>
            </a:r>
            <a:r>
              <a:rPr lang="ru-RU" dirty="0"/>
              <a:t> "</a:t>
            </a:r>
            <a:r>
              <a:rPr lang="ru-RU" dirty="0" err="1"/>
              <a:t>вбивство</a:t>
            </a:r>
            <a:r>
              <a:rPr lang="ru-RU" dirty="0"/>
              <a:t>", а про склад </a:t>
            </a:r>
            <a:r>
              <a:rPr lang="ru-RU" dirty="0" err="1"/>
              <a:t>злочину</a:t>
            </a:r>
            <a:r>
              <a:rPr lang="ru-RU" dirty="0"/>
              <a:t>, </a:t>
            </a:r>
            <a:r>
              <a:rPr lang="ru-RU" dirty="0" err="1"/>
              <a:t>крадіжки</a:t>
            </a:r>
            <a:r>
              <a:rPr lang="ru-RU" dirty="0"/>
              <a:t>, </a:t>
            </a:r>
            <a:r>
              <a:rPr lang="ru-RU" dirty="0" err="1"/>
              <a:t>вбивства</a:t>
            </a:r>
            <a:r>
              <a:rPr lang="ru-RU" dirty="0"/>
              <a:t> </a:t>
            </a:r>
            <a:r>
              <a:rPr lang="ru-RU" dirty="0" err="1"/>
              <a:t>тощо</a:t>
            </a:r>
            <a:r>
              <a:rPr lang="ru-RU" dirty="0"/>
              <a:t>. </a:t>
            </a:r>
            <a:r>
              <a:rPr lang="ru-RU" dirty="0" err="1"/>
              <a:t>Кожен</a:t>
            </a:r>
            <a:r>
              <a:rPr lang="ru-RU" dirty="0"/>
              <a:t> склад </a:t>
            </a:r>
            <a:r>
              <a:rPr lang="ru-RU" dirty="0" err="1"/>
              <a:t>злочину</a:t>
            </a:r>
            <a:r>
              <a:rPr lang="ru-RU" dirty="0"/>
              <a:t> є </a:t>
            </a:r>
            <a:r>
              <a:rPr lang="ru-RU" dirty="0" err="1"/>
              <a:t>юридичне</a:t>
            </a:r>
            <a:r>
              <a:rPr lang="ru-RU" dirty="0"/>
              <a:t> </a:t>
            </a:r>
            <a:r>
              <a:rPr lang="ru-RU" dirty="0" err="1"/>
              <a:t>поняття</a:t>
            </a:r>
            <a:r>
              <a:rPr lang="ru-RU" dirty="0"/>
              <a:t> про </a:t>
            </a:r>
            <a:r>
              <a:rPr lang="ru-RU" dirty="0" err="1"/>
              <a:t>певний</a:t>
            </a:r>
            <a:r>
              <a:rPr lang="ru-RU" dirty="0"/>
              <a:t> </a:t>
            </a:r>
            <a:r>
              <a:rPr lang="ru-RU" dirty="0" err="1"/>
              <a:t>суспільно</a:t>
            </a:r>
            <a:r>
              <a:rPr lang="ru-RU" dirty="0"/>
              <a:t> </a:t>
            </a:r>
            <a:r>
              <a:rPr lang="ru-RU" dirty="0" err="1"/>
              <a:t>небезпечний</a:t>
            </a:r>
            <a:r>
              <a:rPr lang="ru-RU" dirty="0"/>
              <a:t> </a:t>
            </a:r>
            <a:r>
              <a:rPr lang="ru-RU" dirty="0" err="1"/>
              <a:t>вчинок</a:t>
            </a:r>
            <a:r>
              <a:rPr lang="ru-RU" dirty="0"/>
              <a:t>. </a:t>
            </a:r>
            <a:endParaRPr lang="ru-RU" dirty="0" smtClean="0"/>
          </a:p>
          <a:p>
            <a:r>
              <a:rPr lang="ru-RU" b="1" dirty="0" err="1"/>
              <a:t>Під</a:t>
            </a:r>
            <a:r>
              <a:rPr lang="ru-RU" b="1" dirty="0"/>
              <a:t> складом </a:t>
            </a:r>
            <a:r>
              <a:rPr lang="ru-RU" b="1" dirty="0" err="1"/>
              <a:t>злочину</a:t>
            </a:r>
            <a:r>
              <a:rPr lang="ru-RU" dirty="0"/>
              <a:t> </a:t>
            </a:r>
            <a:r>
              <a:rPr lang="ru-RU" dirty="0" err="1"/>
              <a:t>розуміється</a:t>
            </a:r>
            <a:r>
              <a:rPr lang="ru-RU" dirty="0"/>
              <a:t> </a:t>
            </a:r>
            <a:r>
              <a:rPr lang="ru-RU" dirty="0" err="1"/>
              <a:t>сукупність</a:t>
            </a:r>
            <a:r>
              <a:rPr lang="ru-RU" dirty="0"/>
              <a:t> </a:t>
            </a:r>
            <a:r>
              <a:rPr lang="ru-RU" dirty="0" err="1"/>
              <a:t>суб'єктивних</a:t>
            </a:r>
            <a:r>
              <a:rPr lang="ru-RU" dirty="0"/>
              <a:t> </a:t>
            </a:r>
            <a:r>
              <a:rPr lang="ru-RU" dirty="0" err="1"/>
              <a:t>ознак</a:t>
            </a:r>
            <a:r>
              <a:rPr lang="ru-RU" dirty="0"/>
              <a:t>, за </a:t>
            </a:r>
            <a:r>
              <a:rPr lang="ru-RU" dirty="0" err="1"/>
              <a:t>наявності</a:t>
            </a:r>
            <a:r>
              <a:rPr lang="ru-RU" dirty="0"/>
              <a:t> </a:t>
            </a:r>
            <a:r>
              <a:rPr lang="ru-RU" dirty="0" err="1"/>
              <a:t>котрих</a:t>
            </a:r>
            <a:r>
              <a:rPr lang="ru-RU" dirty="0"/>
              <a:t> </a:t>
            </a:r>
            <a:r>
              <a:rPr lang="ru-RU" dirty="0" err="1"/>
              <a:t>суспільно</a:t>
            </a:r>
            <a:r>
              <a:rPr lang="ru-RU" dirty="0"/>
              <a:t> </a:t>
            </a:r>
            <a:r>
              <a:rPr lang="ru-RU" dirty="0" err="1"/>
              <a:t>небезпечна</a:t>
            </a:r>
            <a:r>
              <a:rPr lang="ru-RU" dirty="0"/>
              <a:t> </a:t>
            </a:r>
            <a:r>
              <a:rPr lang="ru-RU" dirty="0" err="1"/>
              <a:t>дія</a:t>
            </a:r>
            <a:r>
              <a:rPr lang="ru-RU" dirty="0"/>
              <a:t> </a:t>
            </a:r>
            <a:r>
              <a:rPr lang="ru-RU" dirty="0" err="1"/>
              <a:t>визначається</a:t>
            </a:r>
            <a:r>
              <a:rPr lang="ru-RU" dirty="0"/>
              <a:t> </a:t>
            </a:r>
            <a:r>
              <a:rPr lang="ru-RU" dirty="0" err="1"/>
              <a:t>злочином</a:t>
            </a:r>
            <a:r>
              <a:rPr lang="ru-RU" dirty="0"/>
              <a:t> за </a:t>
            </a:r>
            <a:r>
              <a:rPr lang="ru-RU" dirty="0" err="1"/>
              <a:t>кримінальним</a:t>
            </a:r>
            <a:r>
              <a:rPr lang="ru-RU" dirty="0"/>
              <a:t> законом.</a:t>
            </a:r>
            <a:endParaRPr lang="uk-UA" dirty="0"/>
          </a:p>
        </p:txBody>
      </p:sp>
    </p:spTree>
    <p:extLst>
      <p:ext uri="{BB962C8B-B14F-4D97-AF65-F5344CB8AC3E}">
        <p14:creationId xmlns:p14="http://schemas.microsoft.com/office/powerpoint/2010/main" val="3757898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r>
              <a:rPr lang="uk-UA" dirty="0"/>
              <a:t>З логічного боку склад злочину – це зміст поняття, який відображає конкретний злочин. І склад злочину, і зміст поняття утворюють одні й ті ж ознаки певної суспільно небезпечної дії. Наприклад, зміст поняття "грабіж" становлять такі ознаки: 1) відкрита 2) крадіжка 3) особистого майна громадян. Ці ж ознаки утворюють і склад злочину пограбування.</a:t>
            </a:r>
          </a:p>
          <a:p>
            <a:r>
              <a:rPr lang="uk-UA" dirty="0"/>
              <a:t>Склад злочину – це і юридична, і логічна основа для відмежування одних злочинів від інших. Наприклад, склад злочину крадіжки дає змогу відрізнити крадіжку від усіх близьких до крадіжки злочинів, таких як пограбування, розбій, шантаж, шахрайство тощо.</a:t>
            </a:r>
          </a:p>
          <a:p>
            <a:endParaRPr lang="uk-UA" dirty="0"/>
          </a:p>
        </p:txBody>
      </p:sp>
    </p:spTree>
    <p:extLst>
      <p:ext uri="{BB962C8B-B14F-4D97-AF65-F5344CB8AC3E}">
        <p14:creationId xmlns:p14="http://schemas.microsoft.com/office/powerpoint/2010/main" val="558091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58991"/>
          </a:xfrm>
        </p:spPr>
        <p:txBody>
          <a:bodyPr/>
          <a:lstStyle/>
          <a:p>
            <a:pPr algn="ctr"/>
            <a:r>
              <a:rPr lang="uk-UA" b="1" i="1" dirty="0"/>
              <a:t>Кваліфікація злочину</a:t>
            </a:r>
            <a:r>
              <a:rPr lang="uk-UA" i="1" dirty="0"/>
              <a:t> </a:t>
            </a:r>
            <a:endParaRPr lang="uk-UA" dirty="0"/>
          </a:p>
        </p:txBody>
      </p:sp>
      <p:sp>
        <p:nvSpPr>
          <p:cNvPr id="3" name="Місце для вмісту 2"/>
          <p:cNvSpPr>
            <a:spLocks noGrp="1"/>
          </p:cNvSpPr>
          <p:nvPr>
            <p:ph idx="1"/>
          </p:nvPr>
        </p:nvSpPr>
        <p:spPr>
          <a:xfrm>
            <a:off x="838200" y="1327355"/>
            <a:ext cx="10515600" cy="4849608"/>
          </a:xfrm>
        </p:spPr>
        <p:txBody>
          <a:bodyPr>
            <a:normAutofit fontScale="77500" lnSpcReduction="20000"/>
          </a:bodyPr>
          <a:lstStyle/>
          <a:p>
            <a:r>
              <a:rPr lang="uk-UA" b="1" i="1" dirty="0"/>
              <a:t>Кваліфікація злочину</a:t>
            </a:r>
            <a:r>
              <a:rPr lang="uk-UA" i="1" dirty="0"/>
              <a:t> – це юридична оцінка конкретної суспільно небезпечної дії, відповідь на запитання про те, який злочин здійснено у даному випадку. Кваліфікацією називається з'ясування відповідності розглядуваної дії (недіяльності) складу певного злочину, передбачуваного кримінальним законом. Для того, щоб кваліфікувати злочин, необхідно правильно визначити наявні ознаки скоєного і знати ознаки того складу злочину, котрий у ньому вбачається.</a:t>
            </a:r>
            <a:endParaRPr lang="uk-UA" dirty="0"/>
          </a:p>
          <a:p>
            <a:r>
              <a:rPr lang="uk-UA" i="1" dirty="0"/>
              <a:t>У логічному відношенні кваліфікація злочину є співвіднесення окремої суспільно небезпечної дії (бездіяльності) до певного "свого класу" (сукупності) предметів, застосування до скоєного одного з кримінально-правових понять (статті закону), передбачених законом.</a:t>
            </a:r>
            <a:endParaRPr lang="uk-UA" dirty="0"/>
          </a:p>
          <a:p>
            <a:r>
              <a:rPr lang="uk-UA" b="1" i="1" dirty="0"/>
              <a:t>Кваліфікація злочину</a:t>
            </a:r>
            <a:r>
              <a:rPr lang="uk-UA" i="1" dirty="0"/>
              <a:t> – одне з основних завдань правосуддя. Інтереси дотримання законності вимагають, щоб кожна суспільно небезпечна дія була кваліфікована за тією статтею кримінального закону, котра передбачає вчинене, або за якоюсь іншою. Із логічної точки зору ця вимога полягає в тому, щоб до кожної суспільно небезпечної дії застосовувалися тільки ті поняття, ознаками якої воно наділене. Відхід від цієї вимоги призводить до помилок: судової помилки за конкретним змістом і логічної помилки за формальною (структурною) правильністю</a:t>
            </a:r>
            <a:r>
              <a:rPr lang="uk-UA" i="1" dirty="0" smtClean="0"/>
              <a:t>.</a:t>
            </a:r>
            <a:endParaRPr lang="uk-UA" dirty="0"/>
          </a:p>
        </p:txBody>
      </p:sp>
    </p:spTree>
    <p:extLst>
      <p:ext uri="{BB962C8B-B14F-4D97-AF65-F5344CB8AC3E}">
        <p14:creationId xmlns:p14="http://schemas.microsoft.com/office/powerpoint/2010/main" val="4210333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Відношення між поняттями</a:t>
            </a:r>
            <a:endParaRPr lang="uk-UA" dirty="0"/>
          </a:p>
        </p:txBody>
      </p:sp>
      <p:sp>
        <p:nvSpPr>
          <p:cNvPr id="3" name="Місце для тексту 2"/>
          <p:cNvSpPr>
            <a:spLocks noGrp="1"/>
          </p:cNvSpPr>
          <p:nvPr>
            <p:ph type="body" idx="1"/>
          </p:nvPr>
        </p:nvSpPr>
        <p:spPr/>
        <p:txBody>
          <a:bodyPr>
            <a:normAutofit/>
          </a:bodyPr>
          <a:lstStyle/>
          <a:p>
            <a:pPr algn="ctr"/>
            <a:r>
              <a:rPr lang="ru-RU" sz="3200" i="1" dirty="0" err="1" smtClean="0"/>
              <a:t>Порівнянні</a:t>
            </a:r>
            <a:r>
              <a:rPr lang="ru-RU" sz="3200" i="1" dirty="0" smtClean="0"/>
              <a:t> </a:t>
            </a:r>
            <a:r>
              <a:rPr lang="ru-RU" sz="3200" i="1" dirty="0" err="1" smtClean="0"/>
              <a:t>поняття</a:t>
            </a:r>
            <a:endParaRPr lang="uk-UA" sz="3200" dirty="0"/>
          </a:p>
        </p:txBody>
      </p:sp>
      <p:sp>
        <p:nvSpPr>
          <p:cNvPr id="4" name="Місце для вмісту 3"/>
          <p:cNvSpPr>
            <a:spLocks noGrp="1"/>
          </p:cNvSpPr>
          <p:nvPr>
            <p:ph sz="half" idx="2"/>
          </p:nvPr>
        </p:nvSpPr>
        <p:spPr/>
        <p:txBody>
          <a:bodyPr/>
          <a:lstStyle/>
          <a:p>
            <a:r>
              <a:rPr lang="ru-RU" b="1" i="1" dirty="0" err="1" smtClean="0"/>
              <a:t>Сумісні</a:t>
            </a:r>
            <a:r>
              <a:rPr lang="ru-RU" b="1" i="1" dirty="0" smtClean="0"/>
              <a:t> </a:t>
            </a:r>
          </a:p>
          <a:p>
            <a:pPr lvl="1"/>
            <a:r>
              <a:rPr lang="ru-RU" b="1" i="1" dirty="0" err="1"/>
              <a:t>Відношення</a:t>
            </a:r>
            <a:r>
              <a:rPr lang="ru-RU" b="1" i="1" dirty="0"/>
              <a:t> </a:t>
            </a:r>
            <a:r>
              <a:rPr lang="ru-RU" b="1" i="1" dirty="0" err="1"/>
              <a:t>тотожності</a:t>
            </a:r>
            <a:endParaRPr lang="ru-RU" b="1" i="1" dirty="0"/>
          </a:p>
          <a:p>
            <a:pPr lvl="1"/>
            <a:r>
              <a:rPr lang="ru-RU" b="1" i="1" dirty="0" err="1"/>
              <a:t>Підпорядкування</a:t>
            </a:r>
            <a:endParaRPr lang="ru-RU" b="1" i="1" dirty="0"/>
          </a:p>
          <a:p>
            <a:pPr lvl="1"/>
            <a:r>
              <a:rPr lang="ru-RU" b="1" i="1" dirty="0" err="1"/>
              <a:t>Перехрещення</a:t>
            </a:r>
            <a:endParaRPr lang="uk-UA" dirty="0"/>
          </a:p>
          <a:p>
            <a:r>
              <a:rPr lang="ru-RU" b="1" i="1" dirty="0" err="1" smtClean="0"/>
              <a:t>Несумісні</a:t>
            </a:r>
            <a:r>
              <a:rPr lang="ru-RU" b="1" i="1" dirty="0" smtClean="0"/>
              <a:t> </a:t>
            </a:r>
          </a:p>
          <a:p>
            <a:pPr lvl="1"/>
            <a:r>
              <a:rPr lang="ru-RU" b="1" i="1" dirty="0" err="1" smtClean="0"/>
              <a:t>Відношення</a:t>
            </a:r>
            <a:r>
              <a:rPr lang="ru-RU" b="1" i="1" dirty="0" smtClean="0"/>
              <a:t> </a:t>
            </a:r>
            <a:r>
              <a:rPr lang="ru-RU" b="1" i="1" dirty="0" err="1" smtClean="0"/>
              <a:t>супідрядності</a:t>
            </a:r>
            <a:endParaRPr lang="ru-RU" b="1" i="1" dirty="0" smtClean="0"/>
          </a:p>
          <a:p>
            <a:pPr lvl="1"/>
            <a:r>
              <a:rPr lang="ru-RU" b="1" i="1" dirty="0" err="1" smtClean="0"/>
              <a:t>Суперечності</a:t>
            </a:r>
            <a:endParaRPr lang="ru-RU" b="1" i="1" dirty="0" smtClean="0"/>
          </a:p>
          <a:p>
            <a:pPr lvl="1"/>
            <a:r>
              <a:rPr lang="ru-RU" b="1" i="1" dirty="0" err="1" smtClean="0"/>
              <a:t>Протилежності</a:t>
            </a:r>
            <a:r>
              <a:rPr lang="ru-RU" b="1" i="1" dirty="0" smtClean="0"/>
              <a:t> </a:t>
            </a:r>
          </a:p>
        </p:txBody>
      </p:sp>
      <p:sp>
        <p:nvSpPr>
          <p:cNvPr id="5" name="Місце для тексту 4"/>
          <p:cNvSpPr>
            <a:spLocks noGrp="1"/>
          </p:cNvSpPr>
          <p:nvPr>
            <p:ph type="body" sz="quarter" idx="3"/>
          </p:nvPr>
        </p:nvSpPr>
        <p:spPr/>
        <p:txBody>
          <a:bodyPr>
            <a:normAutofit/>
          </a:bodyPr>
          <a:lstStyle/>
          <a:p>
            <a:r>
              <a:rPr lang="uk-UA" sz="3200" i="1" dirty="0" smtClean="0"/>
              <a:t>Непорівнянні поняття</a:t>
            </a:r>
            <a:endParaRPr lang="uk-UA" sz="3200" i="1" dirty="0"/>
          </a:p>
        </p:txBody>
      </p:sp>
      <p:sp>
        <p:nvSpPr>
          <p:cNvPr id="6" name="Місце для вмісту 5"/>
          <p:cNvSpPr>
            <a:spLocks noGrp="1"/>
          </p:cNvSpPr>
          <p:nvPr>
            <p:ph sz="quarter" idx="4"/>
          </p:nvPr>
        </p:nvSpPr>
        <p:spPr/>
        <p:txBody>
          <a:bodyPr/>
          <a:lstStyle/>
          <a:p>
            <a:endParaRPr lang="uk-UA"/>
          </a:p>
        </p:txBody>
      </p:sp>
    </p:spTree>
    <p:extLst>
      <p:ext uri="{BB962C8B-B14F-4D97-AF65-F5344CB8AC3E}">
        <p14:creationId xmlns:p14="http://schemas.microsoft.com/office/powerpoint/2010/main" val="2183415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i="1" dirty="0"/>
              <a:t>Відношення </a:t>
            </a:r>
            <a:r>
              <a:rPr lang="uk-UA" sz="4000" b="1" i="1" dirty="0" smtClean="0"/>
              <a:t>тотожності </a:t>
            </a:r>
            <a:endParaRPr lang="uk-UA" sz="4000" b="1" dirty="0"/>
          </a:p>
        </p:txBody>
      </p:sp>
      <p:sp>
        <p:nvSpPr>
          <p:cNvPr id="4" name="Місце для тексту 3"/>
          <p:cNvSpPr>
            <a:spLocks noGrp="1"/>
          </p:cNvSpPr>
          <p:nvPr>
            <p:ph type="body" sz="half" idx="2"/>
          </p:nvPr>
        </p:nvSpPr>
        <p:spPr/>
        <p:txBody>
          <a:bodyPr>
            <a:normAutofit/>
          </a:bodyPr>
          <a:lstStyle/>
          <a:p>
            <a:r>
              <a:rPr lang="ru-RU" sz="2800" u="sng" dirty="0" err="1"/>
              <a:t>Тотожними</a:t>
            </a:r>
            <a:r>
              <a:rPr lang="ru-RU" sz="2800" dirty="0"/>
              <a:t> </a:t>
            </a:r>
            <a:r>
              <a:rPr lang="ru-RU" sz="2800" dirty="0" err="1"/>
              <a:t>називаються</a:t>
            </a:r>
            <a:r>
              <a:rPr lang="ru-RU" sz="2800" dirty="0"/>
              <a:t> </a:t>
            </a:r>
            <a:r>
              <a:rPr lang="ru-RU" sz="2800" dirty="0" err="1"/>
              <a:t>поняття</a:t>
            </a:r>
            <a:r>
              <a:rPr lang="ru-RU" sz="2800" dirty="0"/>
              <a:t>, </a:t>
            </a:r>
            <a:r>
              <a:rPr lang="ru-RU" sz="2800" dirty="0" err="1"/>
              <a:t>що</a:t>
            </a:r>
            <a:r>
              <a:rPr lang="ru-RU" sz="2800" dirty="0"/>
              <a:t> </a:t>
            </a:r>
            <a:r>
              <a:rPr lang="ru-RU" sz="2800" dirty="0" err="1"/>
              <a:t>відображають</a:t>
            </a:r>
            <a:r>
              <a:rPr lang="ru-RU" sz="2800" dirty="0"/>
              <a:t> один і той же предмет</a:t>
            </a:r>
            <a:r>
              <a:rPr lang="ru-RU" sz="2800" dirty="0" smtClean="0"/>
              <a:t>. </a:t>
            </a:r>
            <a:endParaRPr lang="uk-UA" sz="2800" dirty="0"/>
          </a:p>
        </p:txBody>
      </p:sp>
      <p:pic>
        <p:nvPicPr>
          <p:cNvPr id="5" name="Місце для вмісту 4"/>
          <p:cNvPicPr>
            <a:picLocks noGrp="1"/>
          </p:cNvPicPr>
          <p:nvPr>
            <p:ph idx="1"/>
          </p:nvPr>
        </p:nvPicPr>
        <p:blipFill rotWithShape="1">
          <a:blip r:embed="rId2">
            <a:extLst>
              <a:ext uri="{28A0092B-C50C-407E-A947-70E740481C1C}">
                <a14:useLocalDpi xmlns:a14="http://schemas.microsoft.com/office/drawing/2010/main" val="0"/>
              </a:ext>
            </a:extLst>
          </a:blip>
          <a:srcRect r="51150" b="1344"/>
          <a:stretch/>
        </p:blipFill>
        <p:spPr bwMode="auto">
          <a:xfrm>
            <a:off x="6563032" y="2706329"/>
            <a:ext cx="2984780" cy="273582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3961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i="1" dirty="0"/>
              <a:t>Відношення підпорядкування</a:t>
            </a:r>
            <a:endParaRPr lang="uk-UA" sz="4000" b="1" i="1" dirty="0"/>
          </a:p>
        </p:txBody>
      </p:sp>
      <p:sp>
        <p:nvSpPr>
          <p:cNvPr id="4" name="Місце для тексту 3"/>
          <p:cNvSpPr>
            <a:spLocks noGrp="1"/>
          </p:cNvSpPr>
          <p:nvPr>
            <p:ph type="body" sz="half" idx="2"/>
          </p:nvPr>
        </p:nvSpPr>
        <p:spPr/>
        <p:txBody>
          <a:bodyPr/>
          <a:lstStyle/>
          <a:p>
            <a:r>
              <a:rPr lang="uk-UA" sz="2400" dirty="0"/>
              <a:t>Відношення підпорядкування існує між такими поняттями, одне з яких входить як частина в обсяг другого</a:t>
            </a:r>
            <a:r>
              <a:rPr lang="uk-UA" sz="2400" dirty="0" smtClean="0"/>
              <a:t>.</a:t>
            </a:r>
          </a:p>
          <a:p>
            <a:r>
              <a:rPr lang="ru-RU" sz="2400" dirty="0" err="1"/>
              <a:t>Поняття</a:t>
            </a:r>
            <a:r>
              <a:rPr lang="ru-RU" sz="2400" dirty="0"/>
              <a:t> з </a:t>
            </a:r>
            <a:r>
              <a:rPr lang="ru-RU" sz="2400" dirty="0" err="1"/>
              <a:t>більшим</a:t>
            </a:r>
            <a:r>
              <a:rPr lang="ru-RU" sz="2400" dirty="0"/>
              <a:t> </a:t>
            </a:r>
            <a:r>
              <a:rPr lang="ru-RU" sz="2400" dirty="0" err="1"/>
              <a:t>обсягом</a:t>
            </a:r>
            <a:r>
              <a:rPr lang="ru-RU" sz="2400" dirty="0"/>
              <a:t> </a:t>
            </a:r>
            <a:r>
              <a:rPr lang="ru-RU" sz="2400" dirty="0" err="1"/>
              <a:t>називається</a:t>
            </a:r>
            <a:r>
              <a:rPr lang="ru-RU" sz="2400" dirty="0"/>
              <a:t> </a:t>
            </a:r>
            <a:r>
              <a:rPr lang="ru-RU" sz="2400" u="sng" dirty="0" err="1"/>
              <a:t>підпорядковуючим</a:t>
            </a:r>
            <a:r>
              <a:rPr lang="ru-RU" sz="2400" u="sng" dirty="0"/>
              <a:t>,</a:t>
            </a:r>
            <a:r>
              <a:rPr lang="ru-RU" sz="2400" dirty="0"/>
              <a:t> а </a:t>
            </a:r>
            <a:r>
              <a:rPr lang="ru-RU" sz="2400" dirty="0" err="1"/>
              <a:t>поняття</a:t>
            </a:r>
            <a:r>
              <a:rPr lang="ru-RU" sz="2400" dirty="0"/>
              <a:t> з </a:t>
            </a:r>
            <a:r>
              <a:rPr lang="ru-RU" sz="2400" dirty="0" err="1"/>
              <a:t>меншим</a:t>
            </a:r>
            <a:r>
              <a:rPr lang="ru-RU" sz="2400" dirty="0"/>
              <a:t> </a:t>
            </a:r>
            <a:r>
              <a:rPr lang="ru-RU" sz="2400" dirty="0" err="1"/>
              <a:t>обсягом</a:t>
            </a:r>
            <a:r>
              <a:rPr lang="ru-RU" sz="2400" dirty="0"/>
              <a:t> – </a:t>
            </a:r>
            <a:r>
              <a:rPr lang="ru-RU" sz="2400" u="sng" dirty="0" err="1"/>
              <a:t>підпорядкованим</a:t>
            </a:r>
            <a:r>
              <a:rPr lang="ru-RU" sz="2400" u="sng" dirty="0"/>
              <a:t>.</a:t>
            </a:r>
            <a:endParaRPr lang="uk-UA" sz="2400" dirty="0"/>
          </a:p>
          <a:p>
            <a:endParaRPr lang="uk-UA" dirty="0"/>
          </a:p>
        </p:txBody>
      </p:sp>
      <p:pic>
        <p:nvPicPr>
          <p:cNvPr id="5" name="Місце для вмісту 4" descr="https://westudents.com.ua/imag/logika/zher_log/image007.jpg"/>
          <p:cNvPicPr>
            <a:picLocks noGrp="1"/>
          </p:cNvPicPr>
          <p:nvPr>
            <p:ph idx="1"/>
          </p:nvPr>
        </p:nvPicPr>
        <p:blipFill rotWithShape="1">
          <a:blip r:embed="rId2">
            <a:extLst>
              <a:ext uri="{28A0092B-C50C-407E-A947-70E740481C1C}">
                <a14:useLocalDpi xmlns:a14="http://schemas.microsoft.com/office/drawing/2010/main" val="0"/>
              </a:ext>
            </a:extLst>
          </a:blip>
          <a:srcRect l="51550" b="2877"/>
          <a:stretch/>
        </p:blipFill>
        <p:spPr bwMode="auto">
          <a:xfrm>
            <a:off x="6371304" y="2057400"/>
            <a:ext cx="3318386" cy="298654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84201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i="1" dirty="0" smtClean="0"/>
              <a:t>Відношення перехрещення</a:t>
            </a:r>
            <a:endParaRPr lang="uk-UA" sz="4000" b="1" i="1" dirty="0"/>
          </a:p>
        </p:txBody>
      </p:sp>
      <p:sp>
        <p:nvSpPr>
          <p:cNvPr id="3" name="Місце для вмісту 2"/>
          <p:cNvSpPr>
            <a:spLocks noGrp="1"/>
          </p:cNvSpPr>
          <p:nvPr>
            <p:ph idx="1"/>
          </p:nvPr>
        </p:nvSpPr>
        <p:spPr/>
        <p:txBody>
          <a:bodyPr/>
          <a:lstStyle/>
          <a:p>
            <a:endParaRPr lang="uk-UA" dirty="0" smtClean="0"/>
          </a:p>
          <a:p>
            <a:endParaRPr lang="uk-UA" dirty="0"/>
          </a:p>
          <a:p>
            <a:endParaRPr lang="uk-UA" dirty="0"/>
          </a:p>
        </p:txBody>
      </p:sp>
      <p:sp>
        <p:nvSpPr>
          <p:cNvPr id="4" name="Місце для тексту 3"/>
          <p:cNvSpPr>
            <a:spLocks noGrp="1"/>
          </p:cNvSpPr>
          <p:nvPr>
            <p:ph type="body" sz="half" idx="2"/>
          </p:nvPr>
        </p:nvSpPr>
        <p:spPr/>
        <p:txBody>
          <a:bodyPr/>
          <a:lstStyle/>
          <a:p>
            <a:r>
              <a:rPr lang="uk-UA" sz="2400" b="1" i="1" dirty="0"/>
              <a:t>Перехресними </a:t>
            </a:r>
            <a:r>
              <a:rPr lang="uk-UA" sz="2400" dirty="0"/>
              <a:t>називаються поняття, обсяг яких тільки частково входить один в одного.</a:t>
            </a:r>
          </a:p>
          <a:p>
            <a:endParaRPr lang="uk-UA" dirty="0"/>
          </a:p>
        </p:txBody>
      </p:sp>
      <p:pic>
        <p:nvPicPr>
          <p:cNvPr id="5" name="Рисунок 4"/>
          <p:cNvPicPr/>
          <p:nvPr/>
        </p:nvPicPr>
        <p:blipFill rotWithShape="1">
          <a:blip r:embed="rId2">
            <a:extLst>
              <a:ext uri="{28A0092B-C50C-407E-A947-70E740481C1C}">
                <a14:useLocalDpi xmlns:a14="http://schemas.microsoft.com/office/drawing/2010/main" val="0"/>
              </a:ext>
            </a:extLst>
          </a:blip>
          <a:srcRect r="41636" b="-1562"/>
          <a:stretch/>
        </p:blipFill>
        <p:spPr bwMode="auto">
          <a:xfrm>
            <a:off x="6450857" y="2735544"/>
            <a:ext cx="3636861" cy="245529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22218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i="1" dirty="0"/>
              <a:t>Відношення супідрядності</a:t>
            </a:r>
            <a:endParaRPr lang="uk-UA" sz="4000" b="1" dirty="0"/>
          </a:p>
        </p:txBody>
      </p:sp>
      <p:sp>
        <p:nvSpPr>
          <p:cNvPr id="4" name="Місце для тексту 3"/>
          <p:cNvSpPr>
            <a:spLocks noGrp="1"/>
          </p:cNvSpPr>
          <p:nvPr>
            <p:ph type="body" sz="half" idx="2"/>
          </p:nvPr>
        </p:nvSpPr>
        <p:spPr/>
        <p:txBody>
          <a:bodyPr>
            <a:normAutofit/>
          </a:bodyPr>
          <a:lstStyle/>
          <a:p>
            <a:r>
              <a:rPr lang="ru-RU" sz="2400" dirty="0" err="1"/>
              <a:t>Відношення</a:t>
            </a:r>
            <a:r>
              <a:rPr lang="ru-RU" sz="2400" dirty="0"/>
              <a:t> </a:t>
            </a:r>
            <a:r>
              <a:rPr lang="ru-RU" sz="2400" dirty="0" err="1"/>
              <a:t>супідрядності</a:t>
            </a:r>
            <a:r>
              <a:rPr lang="ru-RU" sz="2400" dirty="0"/>
              <a:t> </a:t>
            </a:r>
            <a:r>
              <a:rPr lang="ru-RU" sz="2400" dirty="0" err="1"/>
              <a:t>існує</a:t>
            </a:r>
            <a:r>
              <a:rPr lang="ru-RU" sz="2400" dirty="0"/>
              <a:t> </a:t>
            </a:r>
            <a:r>
              <a:rPr lang="ru-RU" sz="2400" dirty="0" err="1"/>
              <a:t>між</a:t>
            </a:r>
            <a:r>
              <a:rPr lang="ru-RU" sz="2400" dirty="0"/>
              <a:t> </a:t>
            </a:r>
            <a:r>
              <a:rPr lang="ru-RU" sz="2400" dirty="0" err="1"/>
              <a:t>поняттями</a:t>
            </a:r>
            <a:r>
              <a:rPr lang="ru-RU" sz="2400" dirty="0"/>
              <a:t>, </a:t>
            </a:r>
            <a:r>
              <a:rPr lang="ru-RU" sz="2400" dirty="0" err="1"/>
              <a:t>які</a:t>
            </a:r>
            <a:r>
              <a:rPr lang="ru-RU" sz="2400" dirty="0"/>
              <a:t> </a:t>
            </a:r>
            <a:r>
              <a:rPr lang="ru-RU" sz="2400" dirty="0" err="1"/>
              <a:t>однаково</a:t>
            </a:r>
            <a:r>
              <a:rPr lang="ru-RU" sz="2400" dirty="0"/>
              <a:t> </a:t>
            </a:r>
            <a:r>
              <a:rPr lang="ru-RU" sz="2400" dirty="0" err="1"/>
              <a:t>входять</a:t>
            </a:r>
            <a:r>
              <a:rPr lang="ru-RU" sz="2400" dirty="0"/>
              <a:t> до одного й того ж роду</a:t>
            </a:r>
            <a:r>
              <a:rPr lang="ru-RU" sz="2400" dirty="0" smtClean="0"/>
              <a:t>.</a:t>
            </a:r>
          </a:p>
          <a:p>
            <a:r>
              <a:rPr lang="uk-UA" sz="2400" dirty="0"/>
              <a:t>Такі поняття називаються супідрядними.</a:t>
            </a:r>
          </a:p>
          <a:p>
            <a:r>
              <a:rPr lang="ru-RU" sz="2400" dirty="0" smtClean="0"/>
              <a:t> </a:t>
            </a:r>
            <a:endParaRPr lang="uk-UA" sz="2400" dirty="0"/>
          </a:p>
        </p:txBody>
      </p:sp>
      <p:pic>
        <p:nvPicPr>
          <p:cNvPr id="5" name="Місце для вмісту 4" descr="https://westudents.com.ua/imag/logika/zher_log/image008.jpg"/>
          <p:cNvPicPr>
            <a:picLocks noGrp="1"/>
          </p:cNvPicPr>
          <p:nvPr>
            <p:ph idx="1"/>
          </p:nvPr>
        </p:nvPicPr>
        <p:blipFill rotWithShape="1">
          <a:blip r:embed="rId2">
            <a:extLst>
              <a:ext uri="{28A0092B-C50C-407E-A947-70E740481C1C}">
                <a14:useLocalDpi xmlns:a14="http://schemas.microsoft.com/office/drawing/2010/main" val="0"/>
              </a:ext>
            </a:extLst>
          </a:blip>
          <a:srcRect l="59790"/>
          <a:stretch/>
        </p:blipFill>
        <p:spPr bwMode="auto">
          <a:xfrm>
            <a:off x="6607277" y="2772698"/>
            <a:ext cx="2209701" cy="216801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65476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i="1" dirty="0"/>
              <a:t>Відношення суперечності</a:t>
            </a:r>
            <a:endParaRPr lang="uk-UA" sz="4000" b="1" i="1" dirty="0"/>
          </a:p>
        </p:txBody>
      </p:sp>
      <p:sp>
        <p:nvSpPr>
          <p:cNvPr id="4" name="Місце для тексту 3"/>
          <p:cNvSpPr>
            <a:spLocks noGrp="1"/>
          </p:cNvSpPr>
          <p:nvPr>
            <p:ph type="body" sz="half" idx="2"/>
          </p:nvPr>
        </p:nvSpPr>
        <p:spPr/>
        <p:txBody>
          <a:bodyPr/>
          <a:lstStyle/>
          <a:p>
            <a:r>
              <a:rPr lang="uk-UA" sz="2400" dirty="0"/>
              <a:t>Відношення </a:t>
            </a:r>
            <a:r>
              <a:rPr lang="uk-UA" sz="2400" u="sng" dirty="0"/>
              <a:t>суперечності </a:t>
            </a:r>
            <a:r>
              <a:rPr lang="uk-UA" sz="2400" dirty="0"/>
              <a:t>існує між такими двома поняттями, одне з яких має певні ознаки, а друге – ці ж ознаки заперечує, не стверджуючи якихось нових. Такі поняття називаються суперечливими.</a:t>
            </a:r>
          </a:p>
          <a:p>
            <a:endParaRPr lang="uk-UA" dirty="0"/>
          </a:p>
        </p:txBody>
      </p:sp>
      <p:pic>
        <p:nvPicPr>
          <p:cNvPr id="5" name="Місце для вмісту 4" descr="https://westudents.com.ua/imag/logika/zher_log/image009.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59794" y="2057400"/>
            <a:ext cx="2314319" cy="1995487"/>
          </a:xfrm>
          <a:prstGeom prst="rect">
            <a:avLst/>
          </a:prstGeom>
          <a:noFill/>
          <a:ln>
            <a:noFill/>
          </a:ln>
        </p:spPr>
      </p:pic>
    </p:spTree>
    <p:extLst>
      <p:ext uri="{BB962C8B-B14F-4D97-AF65-F5344CB8AC3E}">
        <p14:creationId xmlns:p14="http://schemas.microsoft.com/office/powerpoint/2010/main" val="2336643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4000" b="1" i="1" dirty="0"/>
              <a:t>Відношення протилежності (</a:t>
            </a:r>
            <a:r>
              <a:rPr lang="uk-UA" sz="4000" b="1" i="1" dirty="0" err="1"/>
              <a:t>супротивності</a:t>
            </a:r>
            <a:r>
              <a:rPr lang="uk-UA" sz="4000" b="1" i="1" dirty="0"/>
              <a:t>)</a:t>
            </a:r>
            <a:endParaRPr lang="uk-UA" sz="4000" b="1" i="1" dirty="0"/>
          </a:p>
        </p:txBody>
      </p:sp>
      <p:sp>
        <p:nvSpPr>
          <p:cNvPr id="4" name="Місце для тексту 3"/>
          <p:cNvSpPr>
            <a:spLocks noGrp="1"/>
          </p:cNvSpPr>
          <p:nvPr>
            <p:ph type="body" sz="half" idx="2"/>
          </p:nvPr>
        </p:nvSpPr>
        <p:spPr/>
        <p:txBody>
          <a:bodyPr/>
          <a:lstStyle/>
          <a:p>
            <a:endParaRPr lang="uk-UA" sz="2400" dirty="0" smtClean="0"/>
          </a:p>
          <a:p>
            <a:r>
              <a:rPr lang="uk-UA" sz="2400" dirty="0" smtClean="0"/>
              <a:t>існує </a:t>
            </a:r>
            <a:r>
              <a:rPr lang="uk-UA" sz="2400" dirty="0"/>
              <a:t>між двома поняттями, із котрих одне заперечує друге при допомозі утвердження нових ознак, несумісних із ознаками </a:t>
            </a:r>
            <a:r>
              <a:rPr lang="uk-UA" sz="2400" dirty="0" err="1"/>
              <a:t>заперечуваного</a:t>
            </a:r>
            <a:r>
              <a:rPr lang="uk-UA" sz="2400" dirty="0"/>
              <a:t> поняття</a:t>
            </a:r>
            <a:r>
              <a:rPr lang="uk-UA" dirty="0"/>
              <a:t>.</a:t>
            </a:r>
          </a:p>
          <a:p>
            <a:endParaRPr lang="uk-UA" dirty="0"/>
          </a:p>
        </p:txBody>
      </p:sp>
      <p:pic>
        <p:nvPicPr>
          <p:cNvPr id="5" name="Місце для вмісту 4" descr="https://westudents.com.ua/imag/logika/zher_log/image010.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33885" y="2857500"/>
            <a:ext cx="4321276" cy="2319184"/>
          </a:xfrm>
          <a:prstGeom prst="rect">
            <a:avLst/>
          </a:prstGeom>
          <a:noFill/>
          <a:ln>
            <a:noFill/>
          </a:ln>
        </p:spPr>
      </p:pic>
    </p:spTree>
    <p:extLst>
      <p:ext uri="{BB962C8B-B14F-4D97-AF65-F5344CB8AC3E}">
        <p14:creationId xmlns:p14="http://schemas.microsoft.com/office/powerpoint/2010/main" val="249226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i="1" dirty="0" smtClean="0"/>
              <a:t>Поняття</a:t>
            </a:r>
            <a:endParaRPr lang="uk-UA" dirty="0"/>
          </a:p>
        </p:txBody>
      </p:sp>
      <p:sp>
        <p:nvSpPr>
          <p:cNvPr id="3" name="Місце для вмісту 2"/>
          <p:cNvSpPr>
            <a:spLocks noGrp="1"/>
          </p:cNvSpPr>
          <p:nvPr>
            <p:ph idx="1"/>
          </p:nvPr>
        </p:nvSpPr>
        <p:spPr/>
        <p:txBody>
          <a:bodyPr/>
          <a:lstStyle/>
          <a:p>
            <a:pPr marL="0" indent="0">
              <a:buNone/>
            </a:pPr>
            <a:r>
              <a:rPr lang="uk-UA" b="1" i="1" dirty="0"/>
              <a:t>Поняття</a:t>
            </a:r>
            <a:r>
              <a:rPr lang="uk-UA" i="1" dirty="0"/>
              <a:t> - форма мислення, яка відтворює предмети і явища в їхніх істотних ознаках</a:t>
            </a:r>
            <a:endParaRPr lang="uk-UA" i="1" dirty="0" smtClean="0"/>
          </a:p>
          <a:p>
            <a:r>
              <a:rPr lang="uk-UA" b="1" dirty="0" smtClean="0"/>
              <a:t>Ознака  </a:t>
            </a:r>
            <a:r>
              <a:rPr lang="uk-UA" b="1" dirty="0"/>
              <a:t>предмета</a:t>
            </a:r>
            <a:r>
              <a:rPr lang="uk-UA" dirty="0"/>
              <a:t> – те, чим предмети схожі або </a:t>
            </a:r>
            <a:r>
              <a:rPr lang="uk-UA" dirty="0" smtClean="0"/>
              <a:t>відрізняються</a:t>
            </a:r>
          </a:p>
          <a:p>
            <a:r>
              <a:rPr lang="uk-UA" dirty="0"/>
              <a:t>У процесі утворення понять користуються такими логічними способами, як </a:t>
            </a:r>
            <a:r>
              <a:rPr lang="uk-UA" b="1" dirty="0"/>
              <a:t>порівняння</a:t>
            </a:r>
            <a:r>
              <a:rPr lang="uk-UA" dirty="0"/>
              <a:t>, </a:t>
            </a:r>
            <a:r>
              <a:rPr lang="uk-UA" b="1" dirty="0"/>
              <a:t>аналіз, синтез, абстрагування, повідомлення.</a:t>
            </a:r>
            <a:endParaRPr lang="uk-UA" dirty="0"/>
          </a:p>
          <a:p>
            <a:endParaRPr lang="uk-UA" dirty="0"/>
          </a:p>
        </p:txBody>
      </p:sp>
    </p:spTree>
    <p:extLst>
      <p:ext uri="{BB962C8B-B14F-4D97-AF65-F5344CB8AC3E}">
        <p14:creationId xmlns:p14="http://schemas.microsoft.com/office/powerpoint/2010/main" val="3978226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Операції </a:t>
            </a:r>
            <a:r>
              <a:rPr lang="uk-UA" b="1" dirty="0" smtClean="0"/>
              <a:t>з </a:t>
            </a:r>
            <a:r>
              <a:rPr lang="uk-UA" b="1" dirty="0"/>
              <a:t>поняттями</a:t>
            </a:r>
            <a:r>
              <a:rPr lang="uk-UA" dirty="0"/>
              <a:t/>
            </a:r>
            <a:br>
              <a:rPr lang="uk-UA" dirty="0"/>
            </a:br>
            <a:endParaRPr lang="uk-UA" dirty="0"/>
          </a:p>
        </p:txBody>
      </p:sp>
      <p:sp>
        <p:nvSpPr>
          <p:cNvPr id="3" name="Місце для вмісту 2"/>
          <p:cNvSpPr>
            <a:spLocks noGrp="1"/>
          </p:cNvSpPr>
          <p:nvPr>
            <p:ph idx="1"/>
          </p:nvPr>
        </p:nvSpPr>
        <p:spPr/>
        <p:txBody>
          <a:bodyPr/>
          <a:lstStyle/>
          <a:p>
            <a:pPr marL="0" indent="0">
              <a:buNone/>
            </a:pPr>
            <a:r>
              <a:rPr lang="ru-RU" b="1" dirty="0" err="1"/>
              <a:t>Операції</a:t>
            </a:r>
            <a:r>
              <a:rPr lang="ru-RU" b="1" dirty="0"/>
              <a:t> </a:t>
            </a:r>
            <a:r>
              <a:rPr lang="ru-RU" b="1" dirty="0" smtClean="0"/>
              <a:t>з </a:t>
            </a:r>
            <a:r>
              <a:rPr lang="ru-RU" b="1" dirty="0" err="1"/>
              <a:t>поняттями</a:t>
            </a:r>
            <a:r>
              <a:rPr lang="ru-RU" dirty="0"/>
              <a:t> – </a:t>
            </a:r>
            <a:r>
              <a:rPr lang="ru-RU" dirty="0" err="1"/>
              <a:t>це</a:t>
            </a:r>
            <a:r>
              <a:rPr lang="ru-RU" dirty="0"/>
              <a:t> </a:t>
            </a:r>
            <a:r>
              <a:rPr lang="ru-RU" dirty="0" err="1"/>
              <a:t>такі</a:t>
            </a:r>
            <a:r>
              <a:rPr lang="ru-RU" dirty="0"/>
              <a:t> </a:t>
            </a:r>
            <a:r>
              <a:rPr lang="ru-RU" dirty="0" err="1"/>
              <a:t>логічні</a:t>
            </a:r>
            <a:r>
              <a:rPr lang="ru-RU" dirty="0"/>
              <a:t> </a:t>
            </a:r>
            <a:r>
              <a:rPr lang="ru-RU" dirty="0" err="1"/>
              <a:t>дії</a:t>
            </a:r>
            <a:r>
              <a:rPr lang="ru-RU" dirty="0"/>
              <a:t>, </a:t>
            </a:r>
            <a:r>
              <a:rPr lang="ru-RU" dirty="0" err="1"/>
              <a:t>унаслідок</a:t>
            </a:r>
            <a:r>
              <a:rPr lang="ru-RU" dirty="0"/>
              <a:t> </a:t>
            </a:r>
            <a:r>
              <a:rPr lang="ru-RU" dirty="0" err="1"/>
              <a:t>яких</a:t>
            </a:r>
            <a:r>
              <a:rPr lang="ru-RU" dirty="0"/>
              <a:t> </a:t>
            </a:r>
            <a:r>
              <a:rPr lang="ru-RU" dirty="0" err="1"/>
              <a:t>утворюються</a:t>
            </a:r>
            <a:r>
              <a:rPr lang="ru-RU" dirty="0"/>
              <a:t> </a:t>
            </a:r>
            <a:r>
              <a:rPr lang="ru-RU" dirty="0" err="1"/>
              <a:t>нові</a:t>
            </a:r>
            <a:r>
              <a:rPr lang="ru-RU" dirty="0"/>
              <a:t> </a:t>
            </a:r>
            <a:r>
              <a:rPr lang="ru-RU" dirty="0" err="1"/>
              <a:t>поняття</a:t>
            </a:r>
            <a:r>
              <a:rPr lang="ru-RU" dirty="0"/>
              <a:t>. </a:t>
            </a:r>
            <a:endParaRPr lang="ru-RU" dirty="0" smtClean="0"/>
          </a:p>
          <a:p>
            <a:pPr marL="0" indent="0">
              <a:buNone/>
            </a:pPr>
            <a:r>
              <a:rPr lang="ru-RU" dirty="0" smtClean="0"/>
              <a:t>	</a:t>
            </a:r>
            <a:r>
              <a:rPr lang="ru-RU" dirty="0" err="1" smtClean="0"/>
              <a:t>Визначення</a:t>
            </a:r>
            <a:r>
              <a:rPr lang="ru-RU" dirty="0" smtClean="0"/>
              <a:t> понять</a:t>
            </a:r>
          </a:p>
          <a:p>
            <a:pPr marL="0" indent="0">
              <a:buNone/>
            </a:pPr>
            <a:r>
              <a:rPr lang="ru-RU" dirty="0"/>
              <a:t>	</a:t>
            </a:r>
            <a:r>
              <a:rPr lang="ru-RU" dirty="0" err="1" smtClean="0"/>
              <a:t>обмеження</a:t>
            </a:r>
            <a:r>
              <a:rPr lang="ru-RU" dirty="0" smtClean="0"/>
              <a:t> і </a:t>
            </a:r>
            <a:r>
              <a:rPr lang="ru-RU" dirty="0" err="1" smtClean="0"/>
              <a:t>узагальнення</a:t>
            </a:r>
            <a:r>
              <a:rPr lang="ru-RU" dirty="0" smtClean="0"/>
              <a:t> </a:t>
            </a:r>
          </a:p>
          <a:p>
            <a:pPr marL="0" indent="0">
              <a:buNone/>
            </a:pPr>
            <a:r>
              <a:rPr lang="ru-RU" dirty="0"/>
              <a:t>	</a:t>
            </a:r>
            <a:r>
              <a:rPr lang="ru-RU" dirty="0" err="1" smtClean="0"/>
              <a:t>додавання</a:t>
            </a:r>
            <a:r>
              <a:rPr lang="ru-RU" dirty="0" smtClean="0"/>
              <a:t> (</a:t>
            </a:r>
            <a:r>
              <a:rPr lang="ru-RU" dirty="0" err="1" smtClean="0"/>
              <a:t>складання</a:t>
            </a:r>
            <a:r>
              <a:rPr lang="ru-RU" dirty="0" smtClean="0"/>
              <a:t>)</a:t>
            </a:r>
          </a:p>
          <a:p>
            <a:pPr marL="0" indent="0">
              <a:buNone/>
            </a:pPr>
            <a:r>
              <a:rPr lang="ru-RU" dirty="0"/>
              <a:t>	</a:t>
            </a:r>
            <a:r>
              <a:rPr lang="ru-RU" dirty="0" err="1" smtClean="0"/>
              <a:t>множення</a:t>
            </a:r>
            <a:endParaRPr lang="ru-RU" dirty="0" smtClean="0"/>
          </a:p>
          <a:p>
            <a:pPr marL="0" indent="0">
              <a:buNone/>
            </a:pPr>
            <a:r>
              <a:rPr lang="ru-RU" dirty="0"/>
              <a:t>	</a:t>
            </a:r>
            <a:r>
              <a:rPr lang="ru-RU" dirty="0" err="1" smtClean="0"/>
              <a:t>віднімання</a:t>
            </a:r>
            <a:r>
              <a:rPr lang="ru-RU" dirty="0" smtClean="0"/>
              <a:t> (</a:t>
            </a:r>
            <a:r>
              <a:rPr lang="ru-RU" dirty="0" err="1" smtClean="0"/>
              <a:t>заперечення</a:t>
            </a:r>
            <a:r>
              <a:rPr lang="ru-RU" dirty="0" smtClean="0"/>
              <a:t>) </a:t>
            </a:r>
          </a:p>
          <a:p>
            <a:pPr marL="0" indent="0">
              <a:buNone/>
            </a:pPr>
            <a:r>
              <a:rPr lang="ru-RU" dirty="0"/>
              <a:t>	</a:t>
            </a:r>
            <a:r>
              <a:rPr lang="ru-RU" dirty="0" err="1" smtClean="0"/>
              <a:t>поділ</a:t>
            </a:r>
            <a:r>
              <a:rPr lang="ru-RU" dirty="0" smtClean="0"/>
              <a:t> понять</a:t>
            </a:r>
          </a:p>
          <a:p>
            <a:pPr marL="0" indent="0">
              <a:buNone/>
            </a:pPr>
            <a:endParaRPr lang="ru-RU" dirty="0" smtClean="0"/>
          </a:p>
          <a:p>
            <a:endParaRPr lang="ru-RU" dirty="0" smtClean="0"/>
          </a:p>
        </p:txBody>
      </p:sp>
    </p:spTree>
    <p:extLst>
      <p:ext uri="{BB962C8B-B14F-4D97-AF65-F5344CB8AC3E}">
        <p14:creationId xmlns:p14="http://schemas.microsoft.com/office/powerpoint/2010/main" val="508591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Визначення поняття</a:t>
            </a:r>
            <a:endParaRPr lang="uk-UA" dirty="0"/>
          </a:p>
        </p:txBody>
      </p:sp>
      <p:sp>
        <p:nvSpPr>
          <p:cNvPr id="3" name="Місце для вмісту 2"/>
          <p:cNvSpPr>
            <a:spLocks noGrp="1"/>
          </p:cNvSpPr>
          <p:nvPr>
            <p:ph idx="1"/>
          </p:nvPr>
        </p:nvSpPr>
        <p:spPr/>
        <p:txBody>
          <a:bodyPr>
            <a:normAutofit fontScale="92500" lnSpcReduction="20000"/>
          </a:bodyPr>
          <a:lstStyle/>
          <a:p>
            <a:r>
              <a:rPr lang="uk-UA" b="1" dirty="0"/>
              <a:t>Визначення </a:t>
            </a:r>
            <a:r>
              <a:rPr lang="uk-UA" dirty="0"/>
              <a:t>– це логічна операція, за допомогою якої розкривається зміст поняття, тобто робиться перелік ознак, які в ньому мисляться, або з’ясовується значення певного терміну. </a:t>
            </a:r>
          </a:p>
          <a:p>
            <a:r>
              <a:rPr lang="uk-UA" i="1" dirty="0"/>
              <a:t>Денотат</a:t>
            </a:r>
            <a:r>
              <a:rPr lang="uk-UA" dirty="0"/>
              <a:t> – предмет чи множина предметів, які позначають відповідним ім'ям. </a:t>
            </a:r>
          </a:p>
          <a:p>
            <a:r>
              <a:rPr lang="uk-UA" b="1" i="1" dirty="0"/>
              <a:t>Реальне визначення</a:t>
            </a:r>
            <a:r>
              <a:rPr lang="uk-UA" dirty="0"/>
              <a:t> – визначення, що розкриває істотні та загальні ознаки визначуваного поняття. </a:t>
            </a:r>
          </a:p>
          <a:p>
            <a:r>
              <a:rPr lang="uk-UA" b="1" i="1" dirty="0"/>
              <a:t>Номінальне визначення</a:t>
            </a:r>
            <a:r>
              <a:rPr lang="uk-UA" dirty="0"/>
              <a:t> – визначення, завдяки якому з'ясовується ім'я, яким позначають відповідне поняття. </a:t>
            </a:r>
          </a:p>
          <a:p>
            <a:r>
              <a:rPr lang="uk-UA" b="1" i="1" dirty="0"/>
              <a:t>Генетичне визначення</a:t>
            </a:r>
            <a:r>
              <a:rPr lang="uk-UA" dirty="0"/>
              <a:t> – визначення, в якому безпосередньо характеризують не поняття, а предмети, які в ньому мисляться, шляхом вказівки на спосіб їх виникнення, утворення чи побудови.</a:t>
            </a:r>
          </a:p>
          <a:p>
            <a:endParaRPr lang="uk-UA" dirty="0"/>
          </a:p>
        </p:txBody>
      </p:sp>
    </p:spTree>
    <p:extLst>
      <p:ext uri="{BB962C8B-B14F-4D97-AF65-F5344CB8AC3E}">
        <p14:creationId xmlns:p14="http://schemas.microsoft.com/office/powerpoint/2010/main" val="3362270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a:t> </a:t>
            </a:r>
            <a:r>
              <a:rPr lang="uk-UA" dirty="0"/>
              <a:t/>
            </a:r>
            <a:br>
              <a:rPr lang="uk-UA" dirty="0"/>
            </a:br>
            <a:r>
              <a:rPr lang="uk-UA" b="1" i="1" dirty="0"/>
              <a:t>Правила визначення понять:</a:t>
            </a:r>
            <a:r>
              <a:rPr lang="uk-UA" dirty="0"/>
              <a:t/>
            </a:r>
            <a:br>
              <a:rPr lang="uk-UA" dirty="0"/>
            </a:br>
            <a:endParaRPr lang="uk-UA" dirty="0"/>
          </a:p>
        </p:txBody>
      </p:sp>
      <p:sp>
        <p:nvSpPr>
          <p:cNvPr id="3" name="Місце для вмісту 2"/>
          <p:cNvSpPr>
            <a:spLocks noGrp="1"/>
          </p:cNvSpPr>
          <p:nvPr>
            <p:ph idx="1"/>
          </p:nvPr>
        </p:nvSpPr>
        <p:spPr/>
        <p:txBody>
          <a:bodyPr/>
          <a:lstStyle/>
          <a:p>
            <a:r>
              <a:rPr lang="uk-UA" dirty="0"/>
              <a:t>1. Права і ліва частини визначення повинні бути </a:t>
            </a:r>
            <a:r>
              <a:rPr lang="uk-UA" dirty="0" err="1"/>
              <a:t>співмірними</a:t>
            </a:r>
            <a:r>
              <a:rPr lang="uk-UA" dirty="0"/>
              <a:t>, обсяг правої частини повинен бути рівним обсягу лівої. Порушення правила співмірності визначення спричиняє помилки надто широкого і надто вузького визначення.</a:t>
            </a:r>
          </a:p>
          <a:p>
            <a:r>
              <a:rPr lang="uk-UA" dirty="0"/>
              <a:t>2. Визначення не повинно містити в собі "кола", зокрема тавтології. </a:t>
            </a:r>
          </a:p>
          <a:p>
            <a:r>
              <a:rPr lang="uk-UA" dirty="0"/>
              <a:t>3. Визначення має бути ясним за змістом, тобто не містити в собі двозначності чи </a:t>
            </a:r>
            <a:r>
              <a:rPr lang="uk-UA" dirty="0" err="1"/>
              <a:t>полізначності</a:t>
            </a:r>
            <a:r>
              <a:rPr lang="uk-UA" dirty="0"/>
              <a:t>. Наприклад, коли вдаються до образних, художніх засобів замість теоретичних.</a:t>
            </a:r>
          </a:p>
          <a:p>
            <a:r>
              <a:rPr lang="uk-UA" dirty="0"/>
              <a:t>4. Визначення повинно бути стверджувальним. </a:t>
            </a:r>
          </a:p>
          <a:p>
            <a:endParaRPr lang="uk-UA" dirty="0"/>
          </a:p>
        </p:txBody>
      </p:sp>
    </p:spTree>
    <p:extLst>
      <p:ext uri="{BB962C8B-B14F-4D97-AF65-F5344CB8AC3E}">
        <p14:creationId xmlns:p14="http://schemas.microsoft.com/office/powerpoint/2010/main" val="948334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Правила визначення понять:</a:t>
            </a:r>
            <a:endParaRPr lang="uk-UA" dirty="0"/>
          </a:p>
        </p:txBody>
      </p:sp>
      <p:sp>
        <p:nvSpPr>
          <p:cNvPr id="3" name="Місце для вмісту 2"/>
          <p:cNvSpPr>
            <a:spLocks noGrp="1"/>
          </p:cNvSpPr>
          <p:nvPr>
            <p:ph idx="1"/>
          </p:nvPr>
        </p:nvSpPr>
        <p:spPr/>
        <p:txBody>
          <a:bodyPr/>
          <a:lstStyle/>
          <a:p>
            <a:r>
              <a:rPr lang="uk-UA" dirty="0"/>
              <a:t>1. Права і ліва частини визначення повинні бути </a:t>
            </a:r>
            <a:r>
              <a:rPr lang="uk-UA" dirty="0" err="1"/>
              <a:t>співмірними</a:t>
            </a:r>
            <a:r>
              <a:rPr lang="uk-UA" dirty="0"/>
              <a:t>, обсяг правої частини повинен бути рівним обсягу лівої. Порушення правила співмірності визначення спричиняє помилки надто широкого і надто вузького визначення.</a:t>
            </a:r>
          </a:p>
          <a:p>
            <a:r>
              <a:rPr lang="uk-UA" dirty="0"/>
              <a:t>2. Визначення не повинно містити в собі "кола", зокрема тавтології. </a:t>
            </a:r>
          </a:p>
          <a:p>
            <a:r>
              <a:rPr lang="uk-UA" dirty="0"/>
              <a:t>3. Визначення має бути ясним за змістом, тобто не містити в собі двозначності чи </a:t>
            </a:r>
            <a:r>
              <a:rPr lang="uk-UA" dirty="0" err="1"/>
              <a:t>полізначності</a:t>
            </a:r>
            <a:r>
              <a:rPr lang="uk-UA" dirty="0"/>
              <a:t>. Наприклад, коли вдаються до образних, художніх засобів замість теоретичних.</a:t>
            </a:r>
          </a:p>
          <a:p>
            <a:r>
              <a:rPr lang="uk-UA" dirty="0"/>
              <a:t>4. Визначення повинно бути стверджувальним. </a:t>
            </a:r>
          </a:p>
          <a:p>
            <a:endParaRPr lang="uk-UA" dirty="0"/>
          </a:p>
        </p:txBody>
      </p:sp>
    </p:spTree>
    <p:extLst>
      <p:ext uri="{BB962C8B-B14F-4D97-AF65-F5344CB8AC3E}">
        <p14:creationId xmlns:p14="http://schemas.microsoft.com/office/powerpoint/2010/main" val="3897639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Обмеження</a:t>
            </a:r>
            <a:r>
              <a:rPr lang="ru-RU" b="1" dirty="0"/>
              <a:t> і </a:t>
            </a:r>
            <a:r>
              <a:rPr lang="ru-RU" b="1" dirty="0" err="1"/>
              <a:t>узагальнення</a:t>
            </a:r>
            <a:r>
              <a:rPr lang="ru-RU" b="1" dirty="0"/>
              <a:t> понять</a:t>
            </a:r>
            <a:endParaRPr lang="uk-UA" dirty="0"/>
          </a:p>
        </p:txBody>
      </p:sp>
      <p:pic>
        <p:nvPicPr>
          <p:cNvPr id="4" name="Місце для вмісту 3" descr="https://westudents.com.ua/imag/logika/zher_log/image014.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24865" y="2256503"/>
            <a:ext cx="2977484" cy="2993923"/>
          </a:xfrm>
          <a:prstGeom prst="rect">
            <a:avLst/>
          </a:prstGeom>
          <a:noFill/>
          <a:ln>
            <a:noFill/>
          </a:ln>
        </p:spPr>
      </p:pic>
    </p:spTree>
    <p:extLst>
      <p:ext uri="{BB962C8B-B14F-4D97-AF65-F5344CB8AC3E}">
        <p14:creationId xmlns:p14="http://schemas.microsoft.com/office/powerpoint/2010/main" val="800292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a:t>Додавання (складання) </a:t>
            </a:r>
            <a:r>
              <a:rPr lang="uk-UA" b="1" dirty="0" smtClean="0"/>
              <a:t>понять</a:t>
            </a:r>
            <a:endParaRPr lang="uk-UA" dirty="0"/>
          </a:p>
        </p:txBody>
      </p:sp>
      <p:sp>
        <p:nvSpPr>
          <p:cNvPr id="3" name="Місце для вмісту 2"/>
          <p:cNvSpPr>
            <a:spLocks noGrp="1"/>
          </p:cNvSpPr>
          <p:nvPr>
            <p:ph idx="1"/>
          </p:nvPr>
        </p:nvSpPr>
        <p:spPr>
          <a:xfrm>
            <a:off x="838199" y="1872456"/>
            <a:ext cx="10515600" cy="4351338"/>
          </a:xfrm>
        </p:spPr>
        <p:txBody>
          <a:bodyPr/>
          <a:lstStyle/>
          <a:p>
            <a:endParaRPr lang="uk-UA" dirty="0"/>
          </a:p>
        </p:txBody>
      </p:sp>
      <p:pic>
        <p:nvPicPr>
          <p:cNvPr id="5" name="Рисунок 4" descr="https://westudents.com.ua/imag/logika/zher_log/image011.jpg"/>
          <p:cNvPicPr/>
          <p:nvPr/>
        </p:nvPicPr>
        <p:blipFill rotWithShape="1">
          <a:blip r:embed="rId2">
            <a:extLst>
              <a:ext uri="{28A0092B-C50C-407E-A947-70E740481C1C}">
                <a14:useLocalDpi xmlns:a14="http://schemas.microsoft.com/office/drawing/2010/main" val="0"/>
              </a:ext>
            </a:extLst>
          </a:blip>
          <a:srcRect r="46839" b="2256"/>
          <a:stretch/>
        </p:blipFill>
        <p:spPr bwMode="auto">
          <a:xfrm>
            <a:off x="1032387" y="2411668"/>
            <a:ext cx="3216223" cy="2809260"/>
          </a:xfrm>
          <a:prstGeom prst="rect">
            <a:avLst/>
          </a:prstGeom>
          <a:noFill/>
          <a:ln>
            <a:noFill/>
          </a:ln>
          <a:extLst>
            <a:ext uri="{53640926-AAD7-44D8-BBD7-CCE9431645EC}">
              <a14:shadowObscured xmlns:a14="http://schemas.microsoft.com/office/drawing/2010/main"/>
            </a:ext>
          </a:extLst>
        </p:spPr>
      </p:pic>
      <p:pic>
        <p:nvPicPr>
          <p:cNvPr id="6" name="Рисунок 5" descr="https://westudents.com.ua/imag/logika/zher_log/image011.jpg"/>
          <p:cNvPicPr/>
          <p:nvPr/>
        </p:nvPicPr>
        <p:blipFill rotWithShape="1">
          <a:blip r:embed="rId2">
            <a:extLst>
              <a:ext uri="{28A0092B-C50C-407E-A947-70E740481C1C}">
                <a14:useLocalDpi xmlns:a14="http://schemas.microsoft.com/office/drawing/2010/main" val="0"/>
              </a:ext>
            </a:extLst>
          </a:blip>
          <a:srcRect l="52874" t="-1" b="-4511"/>
          <a:stretch/>
        </p:blipFill>
        <p:spPr bwMode="auto">
          <a:xfrm>
            <a:off x="4645742" y="2411668"/>
            <a:ext cx="3274142" cy="2743200"/>
          </a:xfrm>
          <a:prstGeom prst="rect">
            <a:avLst/>
          </a:prstGeom>
          <a:noFill/>
          <a:ln>
            <a:noFill/>
          </a:ln>
          <a:extLst>
            <a:ext uri="{53640926-AAD7-44D8-BBD7-CCE9431645EC}">
              <a14:shadowObscured xmlns:a14="http://schemas.microsoft.com/office/drawing/2010/main"/>
            </a:ext>
          </a:extLst>
        </p:spPr>
      </p:pic>
      <p:pic>
        <p:nvPicPr>
          <p:cNvPr id="7" name="Рисунок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75290" y="2889250"/>
            <a:ext cx="2197510" cy="2139950"/>
          </a:xfrm>
          <a:prstGeom prst="rect">
            <a:avLst/>
          </a:prstGeom>
          <a:noFill/>
        </p:spPr>
      </p:pic>
    </p:spTree>
    <p:extLst>
      <p:ext uri="{BB962C8B-B14F-4D97-AF65-F5344CB8AC3E}">
        <p14:creationId xmlns:p14="http://schemas.microsoft.com/office/powerpoint/2010/main" val="3711645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Операція множення понять </a:t>
            </a:r>
            <a:endParaRPr lang="uk-UA" dirty="0"/>
          </a:p>
        </p:txBody>
      </p:sp>
      <p:sp>
        <p:nvSpPr>
          <p:cNvPr id="7" name="Місце для вмісту 6"/>
          <p:cNvSpPr>
            <a:spLocks noGrp="1"/>
          </p:cNvSpPr>
          <p:nvPr>
            <p:ph idx="1"/>
          </p:nvPr>
        </p:nvSpPr>
        <p:spPr/>
        <p:txBody>
          <a:bodyPr/>
          <a:lstStyle/>
          <a:p>
            <a:endParaRPr lang="uk-UA" dirty="0"/>
          </a:p>
        </p:txBody>
      </p:sp>
      <p:pic>
        <p:nvPicPr>
          <p:cNvPr id="8" name="Рисунок 7"/>
          <p:cNvPicPr/>
          <p:nvPr/>
        </p:nvPicPr>
        <p:blipFill rotWithShape="1">
          <a:blip r:embed="rId2">
            <a:extLst>
              <a:ext uri="{28A0092B-C50C-407E-A947-70E740481C1C}">
                <a14:useLocalDpi xmlns:a14="http://schemas.microsoft.com/office/drawing/2010/main" val="0"/>
              </a:ext>
            </a:extLst>
          </a:blip>
          <a:srcRect l="43119"/>
          <a:stretch/>
        </p:blipFill>
        <p:spPr bwMode="auto">
          <a:xfrm>
            <a:off x="1211826" y="2582837"/>
            <a:ext cx="4009104" cy="2620732"/>
          </a:xfrm>
          <a:prstGeom prst="rect">
            <a:avLst/>
          </a:prstGeom>
          <a:noFill/>
          <a:ln>
            <a:noFill/>
          </a:ln>
          <a:extLst>
            <a:ext uri="{53640926-AAD7-44D8-BBD7-CCE9431645EC}">
              <a14:shadowObscured xmlns:a14="http://schemas.microsoft.com/office/drawing/2010/main"/>
            </a:ext>
          </a:extLst>
        </p:spPr>
      </p:pic>
      <p:pic>
        <p:nvPicPr>
          <p:cNvPr id="9" name="Рисунок 8" descr="https://westudents.com.ua/imag/logika/zher_log/image013.jpg"/>
          <p:cNvPicPr/>
          <p:nvPr/>
        </p:nvPicPr>
        <p:blipFill rotWithShape="1">
          <a:blip r:embed="rId3">
            <a:extLst>
              <a:ext uri="{28A0092B-C50C-407E-A947-70E740481C1C}">
                <a14:useLocalDpi xmlns:a14="http://schemas.microsoft.com/office/drawing/2010/main" val="0"/>
              </a:ext>
            </a:extLst>
          </a:blip>
          <a:srcRect r="50410" b="2325"/>
          <a:stretch/>
        </p:blipFill>
        <p:spPr bwMode="auto">
          <a:xfrm>
            <a:off x="7186305" y="2565567"/>
            <a:ext cx="3152315" cy="287145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2657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Операція віднімання (заперечення) поняття </a:t>
            </a:r>
            <a:endParaRPr lang="uk-UA" dirty="0"/>
          </a:p>
        </p:txBody>
      </p:sp>
      <p:sp>
        <p:nvSpPr>
          <p:cNvPr id="3" name="Місце для вмісту 2"/>
          <p:cNvSpPr>
            <a:spLocks noGrp="1"/>
          </p:cNvSpPr>
          <p:nvPr>
            <p:ph idx="1"/>
          </p:nvPr>
        </p:nvSpPr>
        <p:spPr/>
        <p:txBody>
          <a:bodyPr/>
          <a:lstStyle/>
          <a:p>
            <a:endParaRPr lang="uk-UA" dirty="0"/>
          </a:p>
        </p:txBody>
      </p:sp>
      <p:pic>
        <p:nvPicPr>
          <p:cNvPr id="5" name="Рисунок 4" descr="https://westudents.com.ua/imag/logika/zher_log/image013.jpg"/>
          <p:cNvPicPr/>
          <p:nvPr/>
        </p:nvPicPr>
        <p:blipFill rotWithShape="1">
          <a:blip r:embed="rId2">
            <a:extLst>
              <a:ext uri="{28A0092B-C50C-407E-A947-70E740481C1C}">
                <a14:useLocalDpi xmlns:a14="http://schemas.microsoft.com/office/drawing/2010/main" val="0"/>
              </a:ext>
            </a:extLst>
          </a:blip>
          <a:srcRect l="49180" b="3101"/>
          <a:stretch/>
        </p:blipFill>
        <p:spPr bwMode="auto">
          <a:xfrm>
            <a:off x="4237088" y="2610464"/>
            <a:ext cx="2488176" cy="222439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7485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i="1" dirty="0"/>
              <a:t>Операція поділу понять</a:t>
            </a:r>
          </a:p>
        </p:txBody>
      </p:sp>
      <p:sp>
        <p:nvSpPr>
          <p:cNvPr id="3" name="Місце для вмісту 2"/>
          <p:cNvSpPr>
            <a:spLocks noGrp="1"/>
          </p:cNvSpPr>
          <p:nvPr>
            <p:ph idx="1"/>
          </p:nvPr>
        </p:nvSpPr>
        <p:spPr/>
        <p:txBody>
          <a:bodyPr/>
          <a:lstStyle/>
          <a:p>
            <a:endParaRPr lang="uk-UA" b="1" i="1" dirty="0" smtClean="0"/>
          </a:p>
          <a:p>
            <a:endParaRPr lang="uk-UA" b="1" i="1" dirty="0"/>
          </a:p>
          <a:p>
            <a:endParaRPr lang="uk-UA" b="1" i="1" dirty="0" smtClean="0"/>
          </a:p>
          <a:p>
            <a:r>
              <a:rPr lang="uk-UA" b="1" i="1" dirty="0" smtClean="0"/>
              <a:t>Поділ </a:t>
            </a:r>
            <a:r>
              <a:rPr lang="uk-UA" b="1" i="1" dirty="0"/>
              <a:t>за </a:t>
            </a:r>
            <a:r>
              <a:rPr lang="uk-UA" b="1" i="1" dirty="0" err="1"/>
              <a:t>видотвірною</a:t>
            </a:r>
            <a:r>
              <a:rPr lang="uk-UA" b="1" i="1" dirty="0"/>
              <a:t> ознакою</a:t>
            </a:r>
            <a:r>
              <a:rPr lang="uk-UA" dirty="0"/>
              <a:t> </a:t>
            </a:r>
            <a:endParaRPr lang="uk-UA" dirty="0" smtClean="0"/>
          </a:p>
          <a:p>
            <a:r>
              <a:rPr lang="uk-UA" b="1" i="1" dirty="0"/>
              <a:t>Дихотомічний поділ</a:t>
            </a:r>
            <a:r>
              <a:rPr lang="uk-UA" dirty="0"/>
              <a:t> </a:t>
            </a:r>
            <a:endParaRPr lang="uk-UA" dirty="0"/>
          </a:p>
        </p:txBody>
      </p:sp>
      <p:sp>
        <p:nvSpPr>
          <p:cNvPr id="4" name="Місце для тексту 3"/>
          <p:cNvSpPr>
            <a:spLocks noGrp="1"/>
          </p:cNvSpPr>
          <p:nvPr>
            <p:ph type="body" sz="half" idx="2"/>
          </p:nvPr>
        </p:nvSpPr>
        <p:spPr/>
        <p:txBody>
          <a:bodyPr>
            <a:normAutofit/>
          </a:bodyPr>
          <a:lstStyle/>
          <a:p>
            <a:endParaRPr lang="uk-UA" sz="2400" b="1" i="1" dirty="0" smtClean="0"/>
          </a:p>
          <a:p>
            <a:r>
              <a:rPr lang="uk-UA" sz="2400" b="1" i="1" dirty="0" smtClean="0"/>
              <a:t>Основа </a:t>
            </a:r>
            <a:r>
              <a:rPr lang="uk-UA" sz="2400" b="1" i="1" dirty="0"/>
              <a:t>(принцип) поділу поняття</a:t>
            </a:r>
            <a:r>
              <a:rPr lang="uk-UA" sz="2400" dirty="0"/>
              <a:t> </a:t>
            </a:r>
            <a:endParaRPr lang="uk-UA" sz="2400" dirty="0"/>
          </a:p>
        </p:txBody>
      </p:sp>
    </p:spTree>
    <p:extLst>
      <p:ext uri="{BB962C8B-B14F-4D97-AF65-F5344CB8AC3E}">
        <p14:creationId xmlns:p14="http://schemas.microsoft.com/office/powerpoint/2010/main" val="3867966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26256"/>
          </a:xfrm>
        </p:spPr>
        <p:txBody>
          <a:bodyPr>
            <a:normAutofit/>
          </a:bodyPr>
          <a:lstStyle/>
          <a:p>
            <a:r>
              <a:rPr lang="uk-UA" b="1" i="1" dirty="0"/>
              <a:t>Правила поділу </a:t>
            </a:r>
            <a:r>
              <a:rPr lang="uk-UA" b="1" i="1" dirty="0" smtClean="0"/>
              <a:t>понять</a:t>
            </a:r>
            <a:endParaRPr lang="uk-UA" dirty="0"/>
          </a:p>
        </p:txBody>
      </p:sp>
      <p:sp>
        <p:nvSpPr>
          <p:cNvPr id="3" name="Місце для вмісту 2"/>
          <p:cNvSpPr>
            <a:spLocks noGrp="1"/>
          </p:cNvSpPr>
          <p:nvPr>
            <p:ph idx="1"/>
          </p:nvPr>
        </p:nvSpPr>
        <p:spPr>
          <a:xfrm>
            <a:off x="838200" y="1297858"/>
            <a:ext cx="10515600" cy="4879105"/>
          </a:xfrm>
        </p:spPr>
        <p:txBody>
          <a:bodyPr>
            <a:normAutofit fontScale="70000" lnSpcReduction="20000"/>
          </a:bodyPr>
          <a:lstStyle/>
          <a:p>
            <a:pPr marL="0" indent="0">
              <a:buNone/>
            </a:pPr>
            <a:r>
              <a:rPr lang="uk-UA" dirty="0"/>
              <a:t>1. Поділ понять повинен здійснюватися за однією основою. Порушення цього правила приводить до помилки – "підміна основи поділу". Н-д, "спосіб виробництва": </a:t>
            </a:r>
            <a:r>
              <a:rPr lang="uk-UA" dirty="0" err="1"/>
              <a:t>рабоваласницький</a:t>
            </a:r>
            <a:r>
              <a:rPr lang="uk-UA" dirty="0"/>
              <a:t>, феодальний, капіталістичний, азійський.</a:t>
            </a:r>
          </a:p>
          <a:p>
            <a:pPr marL="0" indent="0">
              <a:buNone/>
            </a:pPr>
            <a:r>
              <a:rPr lang="uk-UA" dirty="0"/>
              <a:t>2. Поділ повинен бути </a:t>
            </a:r>
            <a:r>
              <a:rPr lang="uk-UA" dirty="0" err="1"/>
              <a:t>співмірним</a:t>
            </a:r>
            <a:r>
              <a:rPr lang="uk-UA" dirty="0"/>
              <a:t>, тобто сума обсягів членів поділу має дорівнювати обсягові поділюваного поняття. При порушенні цього правила можуть виникнути такі помилки. </a:t>
            </a:r>
          </a:p>
          <a:p>
            <a:pPr marL="0" indent="0">
              <a:buNone/>
            </a:pPr>
            <a:r>
              <a:rPr lang="uk-UA" dirty="0"/>
              <a:t>А) "надто вузький поділ", або "неповний поділ". Коли сума обсягів членів поділу не повністю вичерпує обсяг поділюваного поняття. Н-д, "є такі види темпераменту: флегматичний, </a:t>
            </a:r>
            <a:r>
              <a:rPr lang="uk-UA" dirty="0" err="1"/>
              <a:t>сангвіністичний</a:t>
            </a:r>
            <a:r>
              <a:rPr lang="uk-UA" dirty="0"/>
              <a:t> меланхолічний". </a:t>
            </a:r>
            <a:r>
              <a:rPr lang="uk-UA" dirty="0" err="1"/>
              <a:t>Пропущено</a:t>
            </a:r>
            <a:r>
              <a:rPr lang="uk-UA" dirty="0"/>
              <a:t> "холеричний" темперамент. </a:t>
            </a:r>
          </a:p>
          <a:p>
            <a:pPr marL="0" indent="0">
              <a:buNone/>
            </a:pPr>
            <a:r>
              <a:rPr lang="uk-UA" dirty="0"/>
              <a:t>Б) "надто широкий поділ", або "поділ із зайвим членом поділу". Коли поряд із дійсними членами поділу називають поняття, які не належать до обсягу поділюваного поняття або належать частково. Н-д, "Є такі континенти: Австралія, Північна Америка, Південна Америка, Антарктида, Африка, Гренландія, Євразія". </a:t>
            </a:r>
          </a:p>
          <a:p>
            <a:pPr marL="0" indent="0">
              <a:buNone/>
            </a:pPr>
            <a:r>
              <a:rPr lang="uk-UA" dirty="0"/>
              <a:t>3. Члени поділу повинні виключати один одного, тобто не мати спільних елементів. Порушення цього правила призводить до помилки "підміна основи поділу".</a:t>
            </a:r>
          </a:p>
          <a:p>
            <a:pPr marL="0" indent="0">
              <a:buNone/>
            </a:pPr>
            <a:r>
              <a:rPr lang="uk-UA" dirty="0"/>
              <a:t>4. Поділ повинен бути безперервним (поступовим), тобто члени поділу мають наближатися до понять одного порядку загальності. Кожен член поділу повинен бути найближчим видом поділюваного поняття. Порушення цього правила призводить до помилки "стрибок у поділі". Н-д, "до мистецтва належать такі види: музика, архітектура, скульптура, пісня". Пісня є різновидом музичного мистецтва. </a:t>
            </a:r>
          </a:p>
          <a:p>
            <a:endParaRPr lang="uk-UA" dirty="0"/>
          </a:p>
        </p:txBody>
      </p:sp>
    </p:spTree>
    <p:extLst>
      <p:ext uri="{BB962C8B-B14F-4D97-AF65-F5344CB8AC3E}">
        <p14:creationId xmlns:p14="http://schemas.microsoft.com/office/powerpoint/2010/main" val="3789950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t>Логічні прийоми утворення понять </a:t>
            </a:r>
            <a:endParaRPr lang="uk-UA" dirty="0"/>
          </a:p>
        </p:txBody>
      </p:sp>
      <p:sp>
        <p:nvSpPr>
          <p:cNvPr id="3" name="Місце для вмісту 2"/>
          <p:cNvSpPr>
            <a:spLocks noGrp="1"/>
          </p:cNvSpPr>
          <p:nvPr>
            <p:ph idx="1"/>
          </p:nvPr>
        </p:nvSpPr>
        <p:spPr/>
        <p:txBody>
          <a:bodyPr/>
          <a:lstStyle/>
          <a:p>
            <a:r>
              <a:rPr lang="uk-UA" dirty="0" smtClean="0"/>
              <a:t>Порівняння</a:t>
            </a:r>
          </a:p>
          <a:p>
            <a:r>
              <a:rPr lang="uk-UA" dirty="0" smtClean="0"/>
              <a:t>Аналіз</a:t>
            </a:r>
          </a:p>
          <a:p>
            <a:r>
              <a:rPr lang="uk-UA" dirty="0" smtClean="0"/>
              <a:t>Синтез </a:t>
            </a:r>
          </a:p>
          <a:p>
            <a:r>
              <a:rPr lang="uk-UA" dirty="0" smtClean="0"/>
              <a:t>Абстрагування </a:t>
            </a:r>
          </a:p>
          <a:p>
            <a:r>
              <a:rPr lang="uk-UA" dirty="0" smtClean="0"/>
              <a:t>Узагальнення  </a:t>
            </a:r>
            <a:endParaRPr lang="uk-UA" dirty="0"/>
          </a:p>
        </p:txBody>
      </p:sp>
    </p:spTree>
    <p:extLst>
      <p:ext uri="{BB962C8B-B14F-4D97-AF65-F5344CB8AC3E}">
        <p14:creationId xmlns:p14="http://schemas.microsoft.com/office/powerpoint/2010/main" val="2335359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Поняття і слово</a:t>
            </a:r>
            <a:endParaRPr lang="uk-UA" dirty="0"/>
          </a:p>
        </p:txBody>
      </p:sp>
      <p:sp>
        <p:nvSpPr>
          <p:cNvPr id="3" name="Місце для тексту 2"/>
          <p:cNvSpPr>
            <a:spLocks noGrp="1"/>
          </p:cNvSpPr>
          <p:nvPr>
            <p:ph type="body" idx="1"/>
          </p:nvPr>
        </p:nvSpPr>
        <p:spPr/>
        <p:txBody>
          <a:bodyPr>
            <a:normAutofit lnSpcReduction="10000"/>
          </a:bodyPr>
          <a:lstStyle/>
          <a:p>
            <a:pPr algn="ctr"/>
            <a:r>
              <a:rPr lang="ru-RU" dirty="0" err="1"/>
              <a:t>Поняття</a:t>
            </a:r>
            <a:r>
              <a:rPr lang="ru-RU" dirty="0"/>
              <a:t> </a:t>
            </a:r>
            <a:endParaRPr lang="ru-RU" dirty="0" smtClean="0"/>
          </a:p>
          <a:p>
            <a:pPr algn="ctr"/>
            <a:r>
              <a:rPr lang="ru-RU" dirty="0" err="1" smtClean="0"/>
              <a:t>категорія</a:t>
            </a:r>
            <a:r>
              <a:rPr lang="ru-RU" dirty="0" smtClean="0"/>
              <a:t> </a:t>
            </a:r>
            <a:r>
              <a:rPr lang="ru-RU" dirty="0" err="1"/>
              <a:t>мислення</a:t>
            </a:r>
            <a:endParaRPr lang="uk-UA" dirty="0"/>
          </a:p>
        </p:txBody>
      </p:sp>
      <p:sp>
        <p:nvSpPr>
          <p:cNvPr id="4" name="Місце для вмісту 3"/>
          <p:cNvSpPr>
            <a:spLocks noGrp="1"/>
          </p:cNvSpPr>
          <p:nvPr>
            <p:ph sz="half" idx="2"/>
          </p:nvPr>
        </p:nvSpPr>
        <p:spPr/>
        <p:txBody>
          <a:bodyPr/>
          <a:lstStyle/>
          <a:p>
            <a:r>
              <a:rPr lang="ru-RU" dirty="0" err="1"/>
              <a:t>Поняття</a:t>
            </a:r>
            <a:r>
              <a:rPr lang="ru-RU" dirty="0"/>
              <a:t> не </a:t>
            </a:r>
            <a:r>
              <a:rPr lang="ru-RU" dirty="0" err="1"/>
              <a:t>може</a:t>
            </a:r>
            <a:r>
              <a:rPr lang="ru-RU" dirty="0"/>
              <a:t> </a:t>
            </a:r>
            <a:r>
              <a:rPr lang="ru-RU" dirty="0" err="1"/>
              <a:t>існувати</a:t>
            </a:r>
            <a:r>
              <a:rPr lang="ru-RU" dirty="0"/>
              <a:t> </a:t>
            </a:r>
            <a:r>
              <a:rPr lang="ru-RU" dirty="0" err="1"/>
              <a:t>інакше</a:t>
            </a:r>
            <a:r>
              <a:rPr lang="ru-RU" dirty="0"/>
              <a:t>, як </a:t>
            </a:r>
            <a:r>
              <a:rPr lang="ru-RU" dirty="0" err="1"/>
              <a:t>втілившись</a:t>
            </a:r>
            <a:r>
              <a:rPr lang="ru-RU" dirty="0"/>
              <a:t> у </a:t>
            </a:r>
            <a:r>
              <a:rPr lang="ru-RU" dirty="0" err="1" smtClean="0"/>
              <a:t>слові</a:t>
            </a:r>
            <a:endParaRPr lang="ru-RU" dirty="0" smtClean="0"/>
          </a:p>
          <a:p>
            <a:r>
              <a:rPr lang="ru-RU" dirty="0" err="1"/>
              <a:t>Поняття</a:t>
            </a:r>
            <a:r>
              <a:rPr lang="ru-RU" dirty="0"/>
              <a:t> </a:t>
            </a:r>
            <a:r>
              <a:rPr lang="ru-RU" dirty="0" err="1"/>
              <a:t>може</a:t>
            </a:r>
            <a:r>
              <a:rPr lang="ru-RU" dirty="0"/>
              <a:t> бути </a:t>
            </a:r>
            <a:r>
              <a:rPr lang="ru-RU" dirty="0" err="1"/>
              <a:t>виражене</a:t>
            </a:r>
            <a:r>
              <a:rPr lang="ru-RU" dirty="0"/>
              <a:t> одним словом (</a:t>
            </a:r>
            <a:r>
              <a:rPr lang="ru-RU" dirty="0" err="1"/>
              <a:t>наприклад</a:t>
            </a:r>
            <a:r>
              <a:rPr lang="ru-RU" dirty="0"/>
              <a:t>, держава) </a:t>
            </a:r>
            <a:r>
              <a:rPr lang="ru-RU" dirty="0" err="1"/>
              <a:t>або</a:t>
            </a:r>
            <a:r>
              <a:rPr lang="ru-RU" dirty="0"/>
              <a:t> </a:t>
            </a:r>
            <a:r>
              <a:rPr lang="ru-RU" dirty="0" err="1"/>
              <a:t>сполученням</a:t>
            </a:r>
            <a:r>
              <a:rPr lang="ru-RU" dirty="0"/>
              <a:t> </a:t>
            </a:r>
            <a:r>
              <a:rPr lang="ru-RU" dirty="0" err="1"/>
              <a:t>слів</a:t>
            </a:r>
            <a:r>
              <a:rPr lang="ru-RU" dirty="0"/>
              <a:t> (</a:t>
            </a:r>
            <a:r>
              <a:rPr lang="ru-RU" dirty="0" err="1"/>
              <a:t>державне</a:t>
            </a:r>
            <a:r>
              <a:rPr lang="ru-RU" dirty="0"/>
              <a:t> право)</a:t>
            </a:r>
            <a:endParaRPr lang="uk-UA" dirty="0"/>
          </a:p>
        </p:txBody>
      </p:sp>
      <p:sp>
        <p:nvSpPr>
          <p:cNvPr id="5" name="Місце для тексту 4"/>
          <p:cNvSpPr>
            <a:spLocks noGrp="1"/>
          </p:cNvSpPr>
          <p:nvPr>
            <p:ph type="body" sz="quarter" idx="3"/>
          </p:nvPr>
        </p:nvSpPr>
        <p:spPr/>
        <p:txBody>
          <a:bodyPr>
            <a:normAutofit lnSpcReduction="10000"/>
          </a:bodyPr>
          <a:lstStyle/>
          <a:p>
            <a:pPr algn="ctr"/>
            <a:r>
              <a:rPr lang="ru-RU" dirty="0" smtClean="0"/>
              <a:t>Слово  </a:t>
            </a:r>
          </a:p>
          <a:p>
            <a:pPr algn="ctr"/>
            <a:r>
              <a:rPr lang="ru-RU" dirty="0" err="1" smtClean="0"/>
              <a:t>категорія</a:t>
            </a:r>
            <a:r>
              <a:rPr lang="ru-RU" dirty="0" smtClean="0"/>
              <a:t> </a:t>
            </a:r>
            <a:r>
              <a:rPr lang="ru-RU" dirty="0" err="1"/>
              <a:t>мови</a:t>
            </a:r>
            <a:endParaRPr lang="uk-UA" dirty="0"/>
          </a:p>
        </p:txBody>
      </p:sp>
      <p:sp>
        <p:nvSpPr>
          <p:cNvPr id="6" name="Місце для вмісту 5"/>
          <p:cNvSpPr>
            <a:spLocks noGrp="1"/>
          </p:cNvSpPr>
          <p:nvPr>
            <p:ph sz="quarter" idx="4"/>
          </p:nvPr>
        </p:nvSpPr>
        <p:spPr/>
        <p:txBody>
          <a:bodyPr/>
          <a:lstStyle/>
          <a:p>
            <a:r>
              <a:rPr lang="ru-RU" dirty="0"/>
              <a:t>Слово – </a:t>
            </a:r>
            <a:r>
              <a:rPr lang="ru-RU" dirty="0" err="1"/>
              <a:t>матеріальна</a:t>
            </a:r>
            <a:r>
              <a:rPr lang="ru-RU" dirty="0"/>
              <a:t> </a:t>
            </a:r>
            <a:r>
              <a:rPr lang="ru-RU" dirty="0" err="1"/>
              <a:t>оболонка</a:t>
            </a:r>
            <a:r>
              <a:rPr lang="ru-RU" dirty="0"/>
              <a:t> </a:t>
            </a:r>
            <a:r>
              <a:rPr lang="ru-RU" dirty="0" err="1" smtClean="0"/>
              <a:t>поняття</a:t>
            </a:r>
            <a:endParaRPr lang="ru-RU" dirty="0" smtClean="0"/>
          </a:p>
          <a:p>
            <a:r>
              <a:rPr lang="ru-RU" dirty="0"/>
              <a:t>Слово </a:t>
            </a:r>
            <a:r>
              <a:rPr lang="ru-RU" dirty="0" err="1"/>
              <a:t>виражає</a:t>
            </a:r>
            <a:r>
              <a:rPr lang="ru-RU" dirty="0"/>
              <a:t> й </a:t>
            </a:r>
            <a:r>
              <a:rPr lang="ru-RU" dirty="0" err="1"/>
              <a:t>закріплює</a:t>
            </a:r>
            <a:r>
              <a:rPr lang="ru-RU" dirty="0"/>
              <a:t> </a:t>
            </a:r>
            <a:r>
              <a:rPr lang="ru-RU" dirty="0" err="1"/>
              <a:t>певне</a:t>
            </a:r>
            <a:r>
              <a:rPr lang="ru-RU" dirty="0"/>
              <a:t> </a:t>
            </a:r>
            <a:r>
              <a:rPr lang="ru-RU" dirty="0" err="1" smtClean="0"/>
              <a:t>поняття</a:t>
            </a:r>
            <a:endParaRPr lang="ru-RU" dirty="0" smtClean="0"/>
          </a:p>
          <a:p>
            <a:r>
              <a:rPr lang="ru-RU" dirty="0" err="1" smtClean="0"/>
              <a:t>Одне</a:t>
            </a:r>
            <a:r>
              <a:rPr lang="ru-RU" dirty="0" smtClean="0"/>
              <a:t> й те ж слово </a:t>
            </a:r>
            <a:r>
              <a:rPr lang="ru-RU" dirty="0" err="1" smtClean="0"/>
              <a:t>може</a:t>
            </a:r>
            <a:r>
              <a:rPr lang="ru-RU" dirty="0" smtClean="0"/>
              <a:t> </a:t>
            </a:r>
            <a:r>
              <a:rPr lang="ru-RU" dirty="0" err="1" smtClean="0"/>
              <a:t>виражати</a:t>
            </a:r>
            <a:r>
              <a:rPr lang="ru-RU" dirty="0" smtClean="0"/>
              <a:t> не </a:t>
            </a:r>
            <a:r>
              <a:rPr lang="ru-RU" dirty="0" err="1" smtClean="0"/>
              <a:t>одне</a:t>
            </a:r>
            <a:r>
              <a:rPr lang="ru-RU" dirty="0" smtClean="0"/>
              <a:t>, а </a:t>
            </a:r>
            <a:r>
              <a:rPr lang="ru-RU" dirty="0" err="1" smtClean="0"/>
              <a:t>кілька</a:t>
            </a:r>
            <a:r>
              <a:rPr lang="ru-RU" dirty="0" smtClean="0"/>
              <a:t> понять і, </a:t>
            </a:r>
            <a:r>
              <a:rPr lang="ru-RU" dirty="0" err="1" smtClean="0"/>
              <a:t>отже</a:t>
            </a:r>
            <a:r>
              <a:rPr lang="ru-RU" dirty="0" smtClean="0"/>
              <a:t>, </a:t>
            </a:r>
            <a:r>
              <a:rPr lang="ru-RU" dirty="0" err="1" smtClean="0"/>
              <a:t>мати</a:t>
            </a:r>
            <a:r>
              <a:rPr lang="ru-RU" dirty="0" smtClean="0"/>
              <a:t> не </a:t>
            </a:r>
            <a:r>
              <a:rPr lang="ru-RU" dirty="0" err="1" smtClean="0"/>
              <a:t>одне</a:t>
            </a:r>
            <a:r>
              <a:rPr lang="ru-RU" dirty="0" smtClean="0"/>
              <a:t>, а </a:t>
            </a:r>
            <a:r>
              <a:rPr lang="ru-RU" dirty="0" err="1" smtClean="0"/>
              <a:t>кілька</a:t>
            </a:r>
            <a:r>
              <a:rPr lang="ru-RU" dirty="0" smtClean="0"/>
              <a:t> </a:t>
            </a:r>
            <a:r>
              <a:rPr lang="ru-RU" dirty="0" err="1" smtClean="0"/>
              <a:t>значень</a:t>
            </a:r>
            <a:endParaRPr lang="uk-UA" dirty="0"/>
          </a:p>
        </p:txBody>
      </p:sp>
    </p:spTree>
    <p:extLst>
      <p:ext uri="{BB962C8B-B14F-4D97-AF65-F5344CB8AC3E}">
        <p14:creationId xmlns:p14="http://schemas.microsoft.com/office/powerpoint/2010/main" val="45276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Місце для вмісту 2"/>
          <p:cNvSpPr>
            <a:spLocks noGrp="1"/>
          </p:cNvSpPr>
          <p:nvPr>
            <p:ph idx="1"/>
          </p:nvPr>
        </p:nvSpPr>
        <p:spPr/>
        <p:txBody>
          <a:bodyPr/>
          <a:lstStyle/>
          <a:p>
            <a:pPr marL="0" indent="0">
              <a:buNone/>
            </a:pPr>
            <a:r>
              <a:rPr lang="ru-RU" dirty="0"/>
              <a:t>У </a:t>
            </a:r>
            <a:r>
              <a:rPr lang="ru-RU" dirty="0" err="1"/>
              <a:t>науці</a:t>
            </a:r>
            <a:r>
              <a:rPr lang="ru-RU" dirty="0"/>
              <a:t> </a:t>
            </a:r>
            <a:r>
              <a:rPr lang="ru-RU" dirty="0" err="1"/>
              <a:t>користуються</a:t>
            </a:r>
            <a:r>
              <a:rPr lang="ru-RU" dirty="0"/>
              <a:t> не просто словами, а </a:t>
            </a:r>
            <a:r>
              <a:rPr lang="ru-RU" dirty="0" err="1"/>
              <a:t>термінами</a:t>
            </a:r>
            <a:r>
              <a:rPr lang="ru-RU" dirty="0"/>
              <a:t>.</a:t>
            </a:r>
            <a:endParaRPr lang="uk-UA" b="1" dirty="0" smtClean="0"/>
          </a:p>
          <a:p>
            <a:r>
              <a:rPr lang="uk-UA" b="1" dirty="0" smtClean="0"/>
              <a:t>Термін</a:t>
            </a:r>
            <a:r>
              <a:rPr lang="uk-UA" dirty="0" smtClean="0"/>
              <a:t> </a:t>
            </a:r>
            <a:r>
              <a:rPr lang="uk-UA" dirty="0"/>
              <a:t>– це слово, яке має чітко визначене значення. </a:t>
            </a:r>
          </a:p>
        </p:txBody>
      </p:sp>
    </p:spTree>
    <p:extLst>
      <p:ext uri="{BB962C8B-B14F-4D97-AF65-F5344CB8AC3E}">
        <p14:creationId xmlns:p14="http://schemas.microsoft.com/office/powerpoint/2010/main" val="306992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Зміст і обсяг поняття</a:t>
            </a:r>
            <a:endParaRPr lang="uk-UA" dirty="0"/>
          </a:p>
        </p:txBody>
      </p:sp>
      <p:sp>
        <p:nvSpPr>
          <p:cNvPr id="3" name="Місце для вмісту 2"/>
          <p:cNvSpPr>
            <a:spLocks noGrp="1"/>
          </p:cNvSpPr>
          <p:nvPr>
            <p:ph idx="1"/>
          </p:nvPr>
        </p:nvSpPr>
        <p:spPr/>
        <p:txBody>
          <a:bodyPr>
            <a:normAutofit fontScale="92500"/>
          </a:bodyPr>
          <a:lstStyle/>
          <a:p>
            <a:pPr algn="just"/>
            <a:r>
              <a:rPr lang="uk-UA" b="1" dirty="0"/>
              <a:t>Зміст </a:t>
            </a:r>
            <a:r>
              <a:rPr lang="uk-UA" dirty="0"/>
              <a:t>поняття – це сукупність існуючих ознак предметів, відображених у понятті</a:t>
            </a:r>
            <a:r>
              <a:rPr lang="uk-UA" dirty="0" smtClean="0"/>
              <a:t>.</a:t>
            </a:r>
          </a:p>
          <a:p>
            <a:pPr algn="just"/>
            <a:r>
              <a:rPr lang="ru-RU" dirty="0" err="1" smtClean="0"/>
              <a:t>Зміст</a:t>
            </a:r>
            <a:r>
              <a:rPr lang="ru-RU" dirty="0" smtClean="0"/>
              <a:t> </a:t>
            </a:r>
            <a:r>
              <a:rPr lang="ru-RU" dirty="0" err="1" smtClean="0"/>
              <a:t>поняття</a:t>
            </a:r>
            <a:r>
              <a:rPr lang="ru-RU" dirty="0" smtClean="0"/>
              <a:t> </a:t>
            </a:r>
            <a:r>
              <a:rPr lang="ru-RU" dirty="0" err="1" smtClean="0"/>
              <a:t>становлять</a:t>
            </a:r>
            <a:r>
              <a:rPr lang="ru-RU" dirty="0" smtClean="0"/>
              <a:t> </a:t>
            </a:r>
            <a:r>
              <a:rPr lang="ru-RU" dirty="0" err="1" smtClean="0"/>
              <a:t>ознаки</a:t>
            </a:r>
            <a:r>
              <a:rPr lang="ru-RU" dirty="0" smtClean="0"/>
              <a:t>, </a:t>
            </a:r>
            <a:r>
              <a:rPr lang="ru-RU" dirty="0" err="1" smtClean="0"/>
              <a:t>які</a:t>
            </a:r>
            <a:r>
              <a:rPr lang="ru-RU" dirty="0" smtClean="0"/>
              <a:t> </a:t>
            </a:r>
            <a:r>
              <a:rPr lang="ru-RU" dirty="0" err="1" smtClean="0"/>
              <a:t>відтворюють</a:t>
            </a:r>
            <a:r>
              <a:rPr lang="ru-RU" dirty="0" smtClean="0"/>
              <a:t> </a:t>
            </a:r>
            <a:r>
              <a:rPr lang="ru-RU" dirty="0" err="1" smtClean="0"/>
              <a:t>якість</a:t>
            </a:r>
            <a:r>
              <a:rPr lang="ru-RU" dirty="0" smtClean="0"/>
              <a:t> предмета і </a:t>
            </a:r>
            <a:r>
              <a:rPr lang="ru-RU" dirty="0" err="1" smtClean="0"/>
              <a:t>відрізняють</a:t>
            </a:r>
            <a:r>
              <a:rPr lang="ru-RU" dirty="0" smtClean="0"/>
              <a:t> </a:t>
            </a:r>
            <a:r>
              <a:rPr lang="ru-RU" dirty="0" err="1" smtClean="0"/>
              <a:t>його</a:t>
            </a:r>
            <a:r>
              <a:rPr lang="ru-RU" dirty="0" smtClean="0"/>
              <a:t> </a:t>
            </a:r>
            <a:r>
              <a:rPr lang="ru-RU" dirty="0" err="1" smtClean="0"/>
              <a:t>від</a:t>
            </a:r>
            <a:r>
              <a:rPr lang="ru-RU" dirty="0" smtClean="0"/>
              <a:t> </a:t>
            </a:r>
            <a:r>
              <a:rPr lang="ru-RU" dirty="0" err="1" smtClean="0"/>
              <a:t>інших</a:t>
            </a:r>
            <a:r>
              <a:rPr lang="ru-RU" dirty="0" smtClean="0"/>
              <a:t> схожих </a:t>
            </a:r>
            <a:r>
              <a:rPr lang="ru-RU" dirty="0" err="1" smtClean="0"/>
              <a:t>предметів</a:t>
            </a:r>
            <a:r>
              <a:rPr lang="ru-RU" dirty="0" smtClean="0"/>
              <a:t>.</a:t>
            </a:r>
          </a:p>
          <a:p>
            <a:pPr algn="just"/>
            <a:r>
              <a:rPr lang="uk-UA" b="1" dirty="0"/>
              <a:t>Обсяг поняття</a:t>
            </a:r>
            <a:r>
              <a:rPr lang="uk-UA" dirty="0"/>
              <a:t> – сукупність предметів або явищ, мислимих у понятті.</a:t>
            </a:r>
          </a:p>
          <a:p>
            <a:pPr algn="just"/>
            <a:r>
              <a:rPr lang="ru-RU" dirty="0" err="1"/>
              <a:t>Обсяг</a:t>
            </a:r>
            <a:r>
              <a:rPr lang="ru-RU" dirty="0"/>
              <a:t> </a:t>
            </a:r>
            <a:r>
              <a:rPr lang="ru-RU" dirty="0" err="1"/>
              <a:t>поняття</a:t>
            </a:r>
            <a:r>
              <a:rPr lang="ru-RU" dirty="0"/>
              <a:t> становить коло </a:t>
            </a:r>
            <a:r>
              <a:rPr lang="ru-RU" dirty="0" err="1"/>
              <a:t>предметів</a:t>
            </a:r>
            <a:r>
              <a:rPr lang="ru-RU" dirty="0"/>
              <a:t>, на </a:t>
            </a:r>
            <a:r>
              <a:rPr lang="ru-RU" dirty="0" err="1"/>
              <a:t>котрі</a:t>
            </a:r>
            <a:r>
              <a:rPr lang="ru-RU" dirty="0"/>
              <a:t> </a:t>
            </a:r>
            <a:r>
              <a:rPr lang="ru-RU" dirty="0" err="1"/>
              <a:t>поширюється</a:t>
            </a:r>
            <a:r>
              <a:rPr lang="ru-RU" dirty="0"/>
              <a:t> </a:t>
            </a:r>
            <a:r>
              <a:rPr lang="ru-RU" dirty="0" err="1"/>
              <a:t>дане</a:t>
            </a:r>
            <a:r>
              <a:rPr lang="ru-RU" dirty="0"/>
              <a:t> </a:t>
            </a:r>
            <a:r>
              <a:rPr lang="ru-RU" dirty="0" err="1"/>
              <a:t>поняття</a:t>
            </a:r>
            <a:r>
              <a:rPr lang="ru-RU" dirty="0"/>
              <a:t>. </a:t>
            </a:r>
            <a:endParaRPr lang="ru-RU" dirty="0" smtClean="0"/>
          </a:p>
          <a:p>
            <a:pPr algn="just"/>
            <a:r>
              <a:rPr lang="uk-UA" u="sng" dirty="0"/>
              <a:t>Замість терміну «обсяг понять» в </a:t>
            </a:r>
            <a:r>
              <a:rPr lang="uk-UA" u="sng" dirty="0" err="1"/>
              <a:t>логіці</a:t>
            </a:r>
            <a:r>
              <a:rPr lang="uk-UA" u="sng" dirty="0"/>
              <a:t> вживають «клас», «множина», «підклас».</a:t>
            </a:r>
            <a:endParaRPr lang="uk-UA" dirty="0"/>
          </a:p>
          <a:p>
            <a:pPr marL="0" indent="0" algn="just">
              <a:buNone/>
            </a:pPr>
            <a:r>
              <a:rPr lang="uk-UA" dirty="0" smtClean="0"/>
              <a:t> </a:t>
            </a:r>
            <a:endParaRPr lang="uk-UA" dirty="0"/>
          </a:p>
        </p:txBody>
      </p:sp>
    </p:spTree>
    <p:extLst>
      <p:ext uri="{BB962C8B-B14F-4D97-AF65-F5344CB8AC3E}">
        <p14:creationId xmlns:p14="http://schemas.microsoft.com/office/powerpoint/2010/main" val="3938937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smtClean="0"/>
              <a:t>Логічний</a:t>
            </a:r>
            <a:r>
              <a:rPr lang="ru-RU" b="1" dirty="0" smtClean="0"/>
              <a:t> закон </a:t>
            </a:r>
            <a:r>
              <a:rPr lang="ru-RU" b="1" dirty="0" err="1"/>
              <a:t>зворотного</a:t>
            </a:r>
            <a:r>
              <a:rPr lang="ru-RU" b="1" dirty="0"/>
              <a:t> </a:t>
            </a:r>
            <a:r>
              <a:rPr lang="ru-RU" b="1" dirty="0" err="1"/>
              <a:t>відношення</a:t>
            </a:r>
            <a:r>
              <a:rPr lang="ru-RU" dirty="0"/>
              <a:t> </a:t>
            </a:r>
            <a:r>
              <a:rPr lang="ru-RU" dirty="0" err="1"/>
              <a:t>між</a:t>
            </a:r>
            <a:r>
              <a:rPr lang="ru-RU" dirty="0"/>
              <a:t> </a:t>
            </a:r>
            <a:r>
              <a:rPr lang="ru-RU" dirty="0" err="1"/>
              <a:t>обсягом</a:t>
            </a:r>
            <a:r>
              <a:rPr lang="ru-RU" dirty="0"/>
              <a:t> і </a:t>
            </a:r>
            <a:r>
              <a:rPr lang="ru-RU" dirty="0" err="1"/>
              <a:t>змістом</a:t>
            </a:r>
            <a:r>
              <a:rPr lang="ru-RU" dirty="0"/>
              <a:t> </a:t>
            </a:r>
            <a:r>
              <a:rPr lang="ru-RU" dirty="0" err="1"/>
              <a:t>поняття</a:t>
            </a:r>
            <a:endParaRPr lang="uk-UA" dirty="0"/>
          </a:p>
        </p:txBody>
      </p:sp>
      <p:sp>
        <p:nvSpPr>
          <p:cNvPr id="3" name="Місце для вмісту 2"/>
          <p:cNvSpPr>
            <a:spLocks noGrp="1"/>
          </p:cNvSpPr>
          <p:nvPr>
            <p:ph idx="1"/>
          </p:nvPr>
        </p:nvSpPr>
        <p:spPr/>
        <p:txBody>
          <a:bodyPr/>
          <a:lstStyle/>
          <a:p>
            <a:r>
              <a:rPr lang="uk-UA" dirty="0" smtClean="0"/>
              <a:t>зі збільшенням змісту поняття зменшується його обсяг і зі збільшенням обсягу поняття зменшується його зміст.</a:t>
            </a:r>
            <a:endParaRPr lang="uk-UA" dirty="0"/>
          </a:p>
        </p:txBody>
      </p:sp>
    </p:spTree>
    <p:extLst>
      <p:ext uri="{BB962C8B-B14F-4D97-AF65-F5344CB8AC3E}">
        <p14:creationId xmlns:p14="http://schemas.microsoft.com/office/powerpoint/2010/main" val="2415357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a:t>Поняття</a:t>
            </a:r>
            <a:r>
              <a:rPr lang="ru-RU" b="1" dirty="0"/>
              <a:t> </a:t>
            </a:r>
            <a:r>
              <a:rPr lang="ru-RU" b="1" dirty="0" err="1"/>
              <a:t>діляться</a:t>
            </a:r>
            <a:r>
              <a:rPr lang="ru-RU" b="1" dirty="0"/>
              <a:t> </a:t>
            </a:r>
            <a:endParaRPr lang="uk-UA" dirty="0"/>
          </a:p>
        </p:txBody>
      </p:sp>
      <p:sp>
        <p:nvSpPr>
          <p:cNvPr id="3" name="Місце для тексту 2"/>
          <p:cNvSpPr>
            <a:spLocks noGrp="1"/>
          </p:cNvSpPr>
          <p:nvPr>
            <p:ph type="body" idx="1"/>
          </p:nvPr>
        </p:nvSpPr>
        <p:spPr/>
        <p:txBody>
          <a:bodyPr/>
          <a:lstStyle/>
          <a:p>
            <a:pPr algn="ctr"/>
            <a:r>
              <a:rPr lang="ru-RU" dirty="0"/>
              <a:t>за </a:t>
            </a:r>
            <a:r>
              <a:rPr lang="ru-RU" dirty="0" err="1"/>
              <a:t>змістом</a:t>
            </a:r>
            <a:r>
              <a:rPr lang="ru-RU" dirty="0"/>
              <a:t> </a:t>
            </a:r>
            <a:endParaRPr lang="uk-UA" dirty="0"/>
          </a:p>
        </p:txBody>
      </p:sp>
      <p:sp>
        <p:nvSpPr>
          <p:cNvPr id="4" name="Місце для вмісту 3"/>
          <p:cNvSpPr>
            <a:spLocks noGrp="1"/>
          </p:cNvSpPr>
          <p:nvPr>
            <p:ph sz="half" idx="2"/>
          </p:nvPr>
        </p:nvSpPr>
        <p:spPr/>
        <p:txBody>
          <a:bodyPr/>
          <a:lstStyle/>
          <a:p>
            <a:r>
              <a:rPr lang="ru-RU" b="1" i="1" dirty="0" err="1"/>
              <a:t>конкретні</a:t>
            </a:r>
            <a:r>
              <a:rPr lang="ru-RU" b="1" i="1" dirty="0"/>
              <a:t> й </a:t>
            </a:r>
            <a:r>
              <a:rPr lang="ru-RU" b="1" i="1" dirty="0" err="1"/>
              <a:t>абстрактні</a:t>
            </a:r>
            <a:r>
              <a:rPr lang="ru-RU" b="1" i="1" dirty="0" smtClean="0"/>
              <a:t>,</a:t>
            </a:r>
          </a:p>
          <a:p>
            <a:r>
              <a:rPr lang="ru-RU" b="1" i="1" dirty="0" err="1" smtClean="0"/>
              <a:t>позитивні</a:t>
            </a:r>
            <a:r>
              <a:rPr lang="ru-RU" b="1" i="1" dirty="0" smtClean="0"/>
              <a:t> </a:t>
            </a:r>
            <a:r>
              <a:rPr lang="ru-RU" b="1" i="1" dirty="0"/>
              <a:t>й </a:t>
            </a:r>
            <a:r>
              <a:rPr lang="ru-RU" b="1" i="1" dirty="0" err="1"/>
              <a:t>негативні</a:t>
            </a:r>
            <a:r>
              <a:rPr lang="ru-RU" b="1" i="1" dirty="0"/>
              <a:t>, </a:t>
            </a:r>
            <a:endParaRPr lang="ru-RU" b="1" i="1" dirty="0" smtClean="0"/>
          </a:p>
          <a:p>
            <a:r>
              <a:rPr lang="ru-RU" b="1" i="1" dirty="0" err="1" smtClean="0"/>
              <a:t>співвідносні</a:t>
            </a:r>
            <a:r>
              <a:rPr lang="ru-RU" b="1" i="1" dirty="0" smtClean="0"/>
              <a:t> </a:t>
            </a:r>
            <a:r>
              <a:rPr lang="ru-RU" b="1" i="1" dirty="0"/>
              <a:t>й </a:t>
            </a:r>
            <a:r>
              <a:rPr lang="ru-RU" b="1" i="1" dirty="0" err="1"/>
              <a:t>безспіввідносні</a:t>
            </a:r>
            <a:endParaRPr lang="uk-UA" dirty="0"/>
          </a:p>
        </p:txBody>
      </p:sp>
      <p:sp>
        <p:nvSpPr>
          <p:cNvPr id="5" name="Місце для тексту 4"/>
          <p:cNvSpPr>
            <a:spLocks noGrp="1"/>
          </p:cNvSpPr>
          <p:nvPr>
            <p:ph type="body" sz="quarter" idx="3"/>
          </p:nvPr>
        </p:nvSpPr>
        <p:spPr/>
        <p:txBody>
          <a:bodyPr/>
          <a:lstStyle/>
          <a:p>
            <a:pPr algn="ctr"/>
            <a:r>
              <a:rPr lang="ru-RU" dirty="0" smtClean="0"/>
              <a:t>За </a:t>
            </a:r>
            <a:r>
              <a:rPr lang="ru-RU" dirty="0" err="1" smtClean="0"/>
              <a:t>обсягом</a:t>
            </a:r>
            <a:endParaRPr lang="uk-UA" dirty="0"/>
          </a:p>
        </p:txBody>
      </p:sp>
      <p:sp>
        <p:nvSpPr>
          <p:cNvPr id="6" name="Місце для вмісту 5"/>
          <p:cNvSpPr>
            <a:spLocks noGrp="1"/>
          </p:cNvSpPr>
          <p:nvPr>
            <p:ph sz="quarter" idx="4"/>
          </p:nvPr>
        </p:nvSpPr>
        <p:spPr/>
        <p:txBody>
          <a:bodyPr/>
          <a:lstStyle/>
          <a:p>
            <a:r>
              <a:rPr lang="ru-RU" b="1" dirty="0" err="1" smtClean="0"/>
              <a:t>Одиничні</a:t>
            </a:r>
            <a:endParaRPr lang="ru-RU" b="1" dirty="0" smtClean="0"/>
          </a:p>
          <a:p>
            <a:r>
              <a:rPr lang="ru-RU" b="1" dirty="0" err="1" smtClean="0"/>
              <a:t>Загальні</a:t>
            </a:r>
            <a:r>
              <a:rPr lang="ru-RU" b="1" dirty="0" smtClean="0"/>
              <a:t> (</a:t>
            </a:r>
            <a:r>
              <a:rPr lang="ru-RU" b="1" i="1" dirty="0" err="1" smtClean="0"/>
              <a:t>реєструючі</a:t>
            </a:r>
            <a:r>
              <a:rPr lang="ru-RU" b="1" i="1" dirty="0" smtClean="0"/>
              <a:t> і </a:t>
            </a:r>
            <a:r>
              <a:rPr lang="ru-RU" b="1" i="1" dirty="0" err="1" smtClean="0"/>
              <a:t>нереєструючі</a:t>
            </a:r>
            <a:r>
              <a:rPr lang="ru-RU" b="1" dirty="0" smtClean="0"/>
              <a:t>)</a:t>
            </a:r>
            <a:endParaRPr lang="ru-RU" b="1" dirty="0"/>
          </a:p>
          <a:p>
            <a:r>
              <a:rPr lang="ru-RU" b="1" dirty="0" err="1" smtClean="0"/>
              <a:t>нульові</a:t>
            </a:r>
            <a:endParaRPr lang="uk-UA" dirty="0"/>
          </a:p>
        </p:txBody>
      </p:sp>
    </p:spTree>
    <p:extLst>
      <p:ext uri="{BB962C8B-B14F-4D97-AF65-F5344CB8AC3E}">
        <p14:creationId xmlns:p14="http://schemas.microsoft.com/office/powerpoint/2010/main" val="1654901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Поняття діляться на:</a:t>
            </a:r>
            <a:endParaRPr lang="uk-UA" dirty="0"/>
          </a:p>
        </p:txBody>
      </p:sp>
      <p:sp>
        <p:nvSpPr>
          <p:cNvPr id="3" name="Місце для вмісту 2"/>
          <p:cNvSpPr>
            <a:spLocks noGrp="1"/>
          </p:cNvSpPr>
          <p:nvPr>
            <p:ph sz="half" idx="1"/>
          </p:nvPr>
        </p:nvSpPr>
        <p:spPr/>
        <p:txBody>
          <a:bodyPr/>
          <a:lstStyle/>
          <a:p>
            <a:r>
              <a:rPr lang="uk-UA" dirty="0" smtClean="0"/>
              <a:t>Позитивні</a:t>
            </a:r>
          </a:p>
          <a:p>
            <a:pPr marL="0" indent="0">
              <a:buNone/>
            </a:pPr>
            <a:r>
              <a:rPr lang="ru-RU" dirty="0" err="1"/>
              <a:t>відображають</a:t>
            </a:r>
            <a:r>
              <a:rPr lang="ru-RU" dirty="0"/>
              <a:t> </a:t>
            </a:r>
            <a:r>
              <a:rPr lang="ru-RU" dirty="0" err="1"/>
              <a:t>наявність</a:t>
            </a:r>
            <a:r>
              <a:rPr lang="ru-RU" dirty="0"/>
              <a:t> у предмета </a:t>
            </a:r>
            <a:r>
              <a:rPr lang="ru-RU" dirty="0" err="1"/>
              <a:t>або</a:t>
            </a:r>
            <a:r>
              <a:rPr lang="ru-RU" dirty="0"/>
              <a:t> </a:t>
            </a:r>
            <a:r>
              <a:rPr lang="ru-RU" dirty="0" err="1"/>
              <a:t>явища</a:t>
            </a:r>
            <a:r>
              <a:rPr lang="ru-RU" dirty="0"/>
              <a:t> </a:t>
            </a:r>
            <a:r>
              <a:rPr lang="ru-RU" dirty="0" err="1"/>
              <a:t>певних</a:t>
            </a:r>
            <a:r>
              <a:rPr lang="ru-RU" dirty="0"/>
              <a:t> </a:t>
            </a:r>
            <a:r>
              <a:rPr lang="ru-RU" dirty="0" err="1"/>
              <a:t>ознак</a:t>
            </a:r>
            <a:endParaRPr lang="uk-UA" dirty="0"/>
          </a:p>
        </p:txBody>
      </p:sp>
      <p:sp>
        <p:nvSpPr>
          <p:cNvPr id="4" name="Місце для вмісту 3"/>
          <p:cNvSpPr>
            <a:spLocks noGrp="1"/>
          </p:cNvSpPr>
          <p:nvPr>
            <p:ph sz="half" idx="2"/>
          </p:nvPr>
        </p:nvSpPr>
        <p:spPr/>
        <p:txBody>
          <a:bodyPr/>
          <a:lstStyle/>
          <a:p>
            <a:r>
              <a:rPr lang="uk-UA" dirty="0" smtClean="0"/>
              <a:t>Негативні</a:t>
            </a:r>
          </a:p>
          <a:p>
            <a:pPr marL="0" indent="0">
              <a:buNone/>
            </a:pPr>
            <a:r>
              <a:rPr lang="ru-RU" dirty="0" smtClean="0"/>
              <a:t>у </a:t>
            </a:r>
            <a:r>
              <a:rPr lang="ru-RU" dirty="0" err="1" smtClean="0"/>
              <a:t>яких</a:t>
            </a:r>
            <a:r>
              <a:rPr lang="ru-RU" dirty="0" smtClean="0"/>
              <a:t> </a:t>
            </a:r>
            <a:r>
              <a:rPr lang="ru-RU" dirty="0" err="1" smtClean="0"/>
              <a:t>йдеться</a:t>
            </a:r>
            <a:r>
              <a:rPr lang="ru-RU" dirty="0" smtClean="0"/>
              <a:t> </a:t>
            </a:r>
            <a:r>
              <a:rPr lang="ru-RU" dirty="0"/>
              <a:t>про </a:t>
            </a:r>
            <a:r>
              <a:rPr lang="ru-RU" dirty="0" err="1"/>
              <a:t>відсутність</a:t>
            </a:r>
            <a:r>
              <a:rPr lang="ru-RU" dirty="0"/>
              <a:t> у предмета </a:t>
            </a:r>
            <a:r>
              <a:rPr lang="ru-RU" dirty="0" err="1"/>
              <a:t>ознак</a:t>
            </a:r>
            <a:r>
              <a:rPr lang="ru-RU" dirty="0"/>
              <a:t>, </a:t>
            </a:r>
            <a:r>
              <a:rPr lang="ru-RU" dirty="0" err="1"/>
              <a:t>котрі</a:t>
            </a:r>
            <a:r>
              <a:rPr lang="ru-RU" dirty="0"/>
              <a:t> </a:t>
            </a:r>
            <a:r>
              <a:rPr lang="ru-RU" dirty="0" err="1" smtClean="0"/>
              <a:t>складають</a:t>
            </a:r>
            <a:r>
              <a:rPr lang="ru-RU" dirty="0" smtClean="0"/>
              <a:t> </a:t>
            </a:r>
            <a:r>
              <a:rPr lang="ru-RU" dirty="0" err="1"/>
              <a:t>позитивні</a:t>
            </a:r>
            <a:r>
              <a:rPr lang="ru-RU" dirty="0"/>
              <a:t> </a:t>
            </a:r>
            <a:r>
              <a:rPr lang="ru-RU" dirty="0" err="1"/>
              <a:t>поняття</a:t>
            </a:r>
            <a:endParaRPr lang="uk-UA" dirty="0"/>
          </a:p>
        </p:txBody>
      </p:sp>
    </p:spTree>
    <p:extLst>
      <p:ext uri="{BB962C8B-B14F-4D97-AF65-F5344CB8AC3E}">
        <p14:creationId xmlns:p14="http://schemas.microsoft.com/office/powerpoint/2010/main" val="2555318112"/>
      </p:ext>
    </p:extLst>
  </p:cSld>
  <p:clrMapOvr>
    <a:masterClrMapping/>
  </p:clrMapOvr>
</p:sld>
</file>

<file path=ppt/theme/theme1.xml><?xml version="1.0" encoding="utf-8"?>
<a:theme xmlns:a="http://schemas.openxmlformats.org/drawingml/2006/main" name="Тема Office">
  <a:themeElements>
    <a:clrScheme name="Сині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1297</Words>
  <Application>Microsoft Office PowerPoint</Application>
  <PresentationFormat>Широкий екран</PresentationFormat>
  <Paragraphs>132</Paragraphs>
  <Slides>29</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29</vt:i4>
      </vt:variant>
    </vt:vector>
  </HeadingPairs>
  <TitlesOfParts>
    <vt:vector size="33" baseType="lpstr">
      <vt:lpstr>Arial</vt:lpstr>
      <vt:lpstr>Calibri</vt:lpstr>
      <vt:lpstr>Calibri Light</vt:lpstr>
      <vt:lpstr>Тема Office</vt:lpstr>
      <vt:lpstr>ПОНЯТТЯ ЯК ФОРМА МИСЛЕННЯ</vt:lpstr>
      <vt:lpstr>Поняття</vt:lpstr>
      <vt:lpstr>Логічні прийоми утворення понять </vt:lpstr>
      <vt:lpstr>Поняття і слово</vt:lpstr>
      <vt:lpstr>Презентація PowerPoint</vt:lpstr>
      <vt:lpstr>Зміст і обсяг поняття</vt:lpstr>
      <vt:lpstr>Логічний закон зворотного відношення між обсягом і змістом поняття</vt:lpstr>
      <vt:lpstr>Поняття діляться </vt:lpstr>
      <vt:lpstr>Поняття діляться на:</vt:lpstr>
      <vt:lpstr>Зміст поняття і склад злочину</vt:lpstr>
      <vt:lpstr>Презентація PowerPoint</vt:lpstr>
      <vt:lpstr>Кваліфікація злочину </vt:lpstr>
      <vt:lpstr>Відношення між поняттями</vt:lpstr>
      <vt:lpstr>Відношення тотожності </vt:lpstr>
      <vt:lpstr>Відношення підпорядкування</vt:lpstr>
      <vt:lpstr>Відношення перехрещення</vt:lpstr>
      <vt:lpstr>Відношення супідрядності</vt:lpstr>
      <vt:lpstr>Відношення суперечності</vt:lpstr>
      <vt:lpstr>Відношення протилежності (супротивності)</vt:lpstr>
      <vt:lpstr>Операції з поняттями </vt:lpstr>
      <vt:lpstr>Визначення поняття</vt:lpstr>
      <vt:lpstr>  Правила визначення понять: </vt:lpstr>
      <vt:lpstr>Правила визначення понять:</vt:lpstr>
      <vt:lpstr>Обмеження і узагальнення понять</vt:lpstr>
      <vt:lpstr>Додавання (складання) понять</vt:lpstr>
      <vt:lpstr>Операція множення понять </vt:lpstr>
      <vt:lpstr>Операція віднімання (заперечення) поняття </vt:lpstr>
      <vt:lpstr>Операція поділу понять</vt:lpstr>
      <vt:lpstr>Правила поділу понять</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ПОНЯТТЯ ЯК ФОРМА МИСЛЕННЯ</dc:title>
  <dc:creator>Admin</dc:creator>
  <cp:lastModifiedBy>Admin</cp:lastModifiedBy>
  <cp:revision>14</cp:revision>
  <dcterms:created xsi:type="dcterms:W3CDTF">2024-02-15T08:26:25Z</dcterms:created>
  <dcterms:modified xsi:type="dcterms:W3CDTF">2024-02-20T08:24:25Z</dcterms:modified>
</cp:coreProperties>
</file>