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3" r:id="rId12"/>
    <p:sldId id="264" r:id="rId13"/>
    <p:sldId id="277" r:id="rId14"/>
    <p:sldId id="278" r:id="rId15"/>
    <p:sldId id="279" r:id="rId16"/>
    <p:sldId id="280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0" autoAdjust="0"/>
    <p:restoredTop sz="94660"/>
  </p:normalViewPr>
  <p:slideViewPr>
    <p:cSldViewPr>
      <p:cViewPr varScale="1">
        <p:scale>
          <a:sx n="72" d="100"/>
          <a:sy n="72" d="100"/>
        </p:scale>
        <p:origin x="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5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49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49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71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0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2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6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77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54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15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683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15DC-18B0-43AC-B69A-DA29707DA29C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24A9-3AE0-4EBC-B42A-A9D906D00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Товарна політика </a:t>
            </a:r>
            <a:r>
              <a:rPr lang="uk-UA" dirty="0" err="1" smtClean="0"/>
              <a:t>готельно</a:t>
            </a:r>
            <a:r>
              <a:rPr lang="uk-UA" dirty="0" smtClean="0"/>
              <a:t> – ресторанного бізнесу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367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22595"/>
              </p:ext>
            </p:extLst>
          </p:nvPr>
        </p:nvGraphicFramePr>
        <p:xfrm>
          <a:off x="323528" y="332656"/>
          <a:ext cx="4104456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icture" r:id="rId3" imgW="1943100" imgH="1943100" progId="Word.Picture.8">
                  <p:embed/>
                </p:oleObj>
              </mc:Choice>
              <mc:Fallback>
                <p:oleObj name="Picture" r:id="rId3" imgW="1943100" imgH="19431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4104456" cy="4104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8015" y="4995996"/>
            <a:ext cx="433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Розширена концепція товару за Т. Левітом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48064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87303"/>
              </p:ext>
            </p:extLst>
          </p:nvPr>
        </p:nvGraphicFramePr>
        <p:xfrm>
          <a:off x="5080650" y="494958"/>
          <a:ext cx="4032448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icture" r:id="rId5" imgW="2305812" imgH="2305812" progId="Word.Picture.8">
                  <p:embed/>
                </p:oleObj>
              </mc:Choice>
              <mc:Fallback>
                <p:oleObj name="Picture" r:id="rId5" imgW="2305812" imgH="2305812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650" y="494958"/>
                        <a:ext cx="4032448" cy="4032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77337" y="5013176"/>
            <a:ext cx="363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П’ять рівнів товару за Ф.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Котлером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7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>
                <a:solidFill>
                  <a:srgbClr val="FF0000"/>
                </a:solidFill>
              </a:rPr>
              <a:t>1-й блок, формувальний, включає питання вибору тієї чи іншої товарної альтернативної стратегії, пов'язаної зі загальною стратегією поведінки та розвитку фірми. Відповідно до робіт А. </a:t>
            </a:r>
            <a:r>
              <a:rPr lang="uk-UA" sz="2000" dirty="0" err="1">
                <a:solidFill>
                  <a:srgbClr val="FF0000"/>
                </a:solidFill>
              </a:rPr>
              <a:t>Хоскінга</a:t>
            </a:r>
            <a:r>
              <a:rPr lang="uk-UA" sz="2000" dirty="0">
                <a:solidFill>
                  <a:srgbClr val="FF0000"/>
                </a:solidFill>
              </a:rPr>
              <a:t> виділяється чотири основних альтернативних товарних стратегії. Розглянемо кожну з них</a:t>
            </a:r>
            <a:r>
              <a:rPr lang="uk-UA" sz="2000" dirty="0" smtClean="0">
                <a:solidFill>
                  <a:srgbClr val="FF0000"/>
                </a:solidFill>
              </a:rPr>
              <a:t>.</a:t>
            </a:r>
            <a:endParaRPr lang="uk-UA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Недиференційований</a:t>
            </a:r>
            <a:r>
              <a:rPr lang="ru-RU" sz="2000" dirty="0" smtClean="0"/>
              <a:t> </a:t>
            </a:r>
            <a:r>
              <a:rPr lang="ru-RU" sz="2000" dirty="0"/>
              <a:t>маркетинг.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випуск</a:t>
            </a:r>
            <a:r>
              <a:rPr lang="ru-RU" sz="2000" dirty="0"/>
              <a:t> </a:t>
            </a:r>
            <a:r>
              <a:rPr lang="ru-RU" sz="2000" dirty="0" err="1"/>
              <a:t>одноманітної</a:t>
            </a:r>
            <a:r>
              <a:rPr lang="ru-RU" sz="2000" dirty="0"/>
              <a:t>, </a:t>
            </a:r>
            <a:r>
              <a:rPr lang="ru-RU" sz="2000" dirty="0" err="1"/>
              <a:t>однорідної</a:t>
            </a:r>
            <a:r>
              <a:rPr lang="ru-RU" sz="2000" dirty="0"/>
              <a:t> </a:t>
            </a:r>
            <a:r>
              <a:rPr lang="ru-RU" sz="2000" dirty="0" err="1"/>
              <a:t>номенклатури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реалізуються</a:t>
            </a:r>
            <a:r>
              <a:rPr lang="ru-RU" sz="2000" dirty="0"/>
              <a:t> однотипно на </a:t>
            </a:r>
            <a:r>
              <a:rPr lang="ru-RU" sz="2000" dirty="0" err="1"/>
              <a:t>всіх</a:t>
            </a:r>
            <a:r>
              <a:rPr lang="ru-RU" sz="2000" dirty="0"/>
              <a:t> ринках. </a:t>
            </a:r>
            <a:r>
              <a:rPr lang="ru-RU" sz="2000" dirty="0" err="1"/>
              <a:t>Концентрований</a:t>
            </a:r>
            <a:r>
              <a:rPr lang="ru-RU" sz="2000" dirty="0"/>
              <a:t> маркетинг.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випуск</a:t>
            </a:r>
            <a:r>
              <a:rPr lang="ru-RU" sz="2000" dirty="0"/>
              <a:t> та </a:t>
            </a:r>
            <a:r>
              <a:rPr lang="ru-RU" sz="2000" dirty="0" err="1"/>
              <a:t>реалізацію</a:t>
            </a:r>
            <a:r>
              <a:rPr lang="ru-RU" sz="2000" dirty="0"/>
              <a:t> </a:t>
            </a:r>
            <a:r>
              <a:rPr lang="ru-RU" sz="2000" dirty="0" err="1"/>
              <a:t>одноманітної</a:t>
            </a:r>
            <a:r>
              <a:rPr lang="ru-RU" sz="2000" dirty="0"/>
              <a:t>, </a:t>
            </a:r>
            <a:r>
              <a:rPr lang="ru-RU" sz="2000" dirty="0" err="1"/>
              <a:t>стандартизованої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для одного сегмента ринку. </a:t>
            </a:r>
            <a:r>
              <a:rPr lang="ru-RU" sz="2000" dirty="0" err="1"/>
              <a:t>Сегментація</a:t>
            </a:r>
            <a:r>
              <a:rPr lang="ru-RU" sz="2000" dirty="0"/>
              <a:t> (</a:t>
            </a:r>
            <a:r>
              <a:rPr lang="ru-RU" sz="2000" dirty="0" err="1"/>
              <a:t>позиціонування</a:t>
            </a:r>
            <a:r>
              <a:rPr lang="ru-RU" sz="2000" dirty="0"/>
              <a:t>) товару.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випуск</a:t>
            </a:r>
            <a:r>
              <a:rPr lang="ru-RU" sz="2000" dirty="0"/>
              <a:t> та </a:t>
            </a:r>
            <a:r>
              <a:rPr lang="ru-RU" sz="2000" dirty="0" err="1"/>
              <a:t>реалізацію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 </a:t>
            </a:r>
            <a:r>
              <a:rPr lang="ru-RU" sz="2000" dirty="0" err="1"/>
              <a:t>різної</a:t>
            </a:r>
            <a:r>
              <a:rPr lang="ru-RU" sz="2000" dirty="0"/>
              <a:t> </a:t>
            </a:r>
            <a:r>
              <a:rPr lang="ru-RU" sz="2000" dirty="0" err="1"/>
              <a:t>номенклатури</a:t>
            </a:r>
            <a:r>
              <a:rPr lang="ru-RU" sz="2000" dirty="0"/>
              <a:t>, </a:t>
            </a:r>
            <a:r>
              <a:rPr lang="ru-RU" sz="2000" dirty="0" err="1"/>
              <a:t>різнопланового</a:t>
            </a:r>
            <a:r>
              <a:rPr lang="ru-RU" sz="2000" dirty="0"/>
              <a:t> характеру,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кожний</a:t>
            </a:r>
            <a:r>
              <a:rPr lang="ru-RU" sz="2000" dirty="0"/>
              <a:t> товар </a:t>
            </a:r>
            <a:r>
              <a:rPr lang="ru-RU" sz="2000" dirty="0" err="1"/>
              <a:t>спрямовано</a:t>
            </a:r>
            <a:r>
              <a:rPr lang="ru-RU" sz="2000" dirty="0"/>
              <a:t> на </a:t>
            </a:r>
            <a:r>
              <a:rPr lang="ru-RU" sz="2000" dirty="0" err="1"/>
              <a:t>задоволення</a:t>
            </a:r>
            <a:r>
              <a:rPr lang="ru-RU" sz="2000" dirty="0"/>
              <a:t> потреб конкретного сегмента </a:t>
            </a:r>
            <a:r>
              <a:rPr lang="ru-RU" sz="2000" dirty="0" err="1"/>
              <a:t>споживачів</a:t>
            </a:r>
            <a:r>
              <a:rPr lang="ru-RU" sz="2000" dirty="0"/>
              <a:t> з </a:t>
            </a:r>
            <a:r>
              <a:rPr lang="ru-RU" sz="2000" dirty="0" err="1"/>
              <a:t>певними</a:t>
            </a:r>
            <a:r>
              <a:rPr lang="ru-RU" sz="2000" dirty="0"/>
              <a:t> характеристиками. </a:t>
            </a:r>
            <a:r>
              <a:rPr lang="ru-RU" sz="2000" dirty="0" err="1"/>
              <a:t>Диференціація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випуск</a:t>
            </a:r>
            <a:r>
              <a:rPr lang="ru-RU" sz="2000" dirty="0"/>
              <a:t> та </a:t>
            </a:r>
            <a:r>
              <a:rPr lang="ru-RU" sz="2000" dirty="0" err="1"/>
              <a:t>дистрибуцію</a:t>
            </a:r>
            <a:r>
              <a:rPr lang="ru-RU" sz="2000" dirty="0"/>
              <a:t>, в основному, одного товару для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ринків</a:t>
            </a:r>
            <a:r>
              <a:rPr lang="ru-RU" sz="2000" dirty="0"/>
              <a:t>, але з невеликим </a:t>
            </a:r>
            <a:r>
              <a:rPr lang="ru-RU" sz="2000" dirty="0" err="1"/>
              <a:t>регіональним</a:t>
            </a:r>
            <a:r>
              <a:rPr lang="ru-RU" sz="2000" dirty="0"/>
              <a:t> </a:t>
            </a:r>
            <a:r>
              <a:rPr lang="ru-RU" sz="2000" dirty="0" err="1"/>
              <a:t>підлагодженнями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конкретні</a:t>
            </a:r>
            <a:r>
              <a:rPr lang="ru-RU" sz="2000" dirty="0"/>
              <a:t> </a:t>
            </a:r>
            <a:r>
              <a:rPr lang="ru-RU" sz="2000" dirty="0" err="1"/>
              <a:t>запити</a:t>
            </a:r>
            <a:r>
              <a:rPr lang="ru-RU" sz="2000" dirty="0"/>
              <a:t> </a:t>
            </a:r>
            <a:r>
              <a:rPr lang="ru-RU" sz="2000" dirty="0" err="1"/>
              <a:t>клієнтури</a:t>
            </a:r>
            <a:r>
              <a:rPr lang="ru-RU" sz="2000" dirty="0"/>
              <a:t> і невеликими </a:t>
            </a:r>
            <a:r>
              <a:rPr lang="ru-RU" sz="2000" dirty="0" err="1"/>
              <a:t>змінами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продажу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uk-UA" sz="2000" dirty="0" smtClean="0"/>
              <a:t>     Вибір </a:t>
            </a:r>
            <a:r>
              <a:rPr lang="uk-UA" sz="2000" dirty="0"/>
              <a:t>переважної альтернативи здійснюється на основі аналізу взаємодії можливостей ринку, завдань фірми та її ресурсів. При цьому можливі чотири варіанти взаємодії, залежно від поєднання яких вирішуються конкретні маркетингові завдання.</a:t>
            </a: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3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dirty="0" smtClean="0"/>
              <a:t>        Взаємодія </a:t>
            </a:r>
            <a:r>
              <a:rPr lang="uk-UA" sz="2200" dirty="0"/>
              <a:t>можливостей ринку із завданнями та ресурсами фірми при виборі товарної альтернативи Сектор А – можливості ринку та завдання фірми збігаються. Завдання маркетолога – вишукати необхідні ресурси для реалізації товарної політики. Сектор В – можливості ринку та ресурси фірми збігаються. Завдання маркетолога – розробка відповідної товарної політики. Сектор С – завдання та ресурси фірми збігаються. Завдання маркетолога –створення або знаходження нових ринкових сегментів для реалізації товарної політики. Сектор Д – усі чинники збігаються. Завдання маркетолога – довгочасне підтримування даного становища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693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79110"/>
              </p:ext>
            </p:extLst>
          </p:nvPr>
        </p:nvGraphicFramePr>
        <p:xfrm>
          <a:off x="971600" y="260648"/>
          <a:ext cx="7382236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icture" r:id="rId3" imgW="3810000" imgH="2048256" progId="Word.Picture.8">
                  <p:embed/>
                </p:oleObj>
              </mc:Choice>
              <mc:Fallback>
                <p:oleObj name="Picture" r:id="rId3" imgW="3810000" imgH="204825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0648"/>
                        <a:ext cx="7382236" cy="3960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4231362"/>
            <a:ext cx="8064896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життєвого циклу товару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11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— дослідження та розроблення товару;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11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 — запровадження товару на ринок;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11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ІІІ — розширення ринку збуту;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11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 — використання переваг;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11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— зрілість товару;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11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 — насичення ринку;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11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VII — витискування товару з ринку.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6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МАРКЕТИНГУ НА РІЗНИХ ЕТАПАХ ЖИТТЄВОГО ЦИКЛУ ТОВАРУ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99407"/>
              </p:ext>
            </p:extLst>
          </p:nvPr>
        </p:nvGraphicFramePr>
        <p:xfrm>
          <a:off x="166974" y="857223"/>
          <a:ext cx="8725505" cy="5740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7276"/>
                <a:gridCol w="2067276"/>
                <a:gridCol w="1983723"/>
                <a:gridCol w="1303615"/>
                <a:gridCol w="1303615"/>
              </a:tblGrid>
              <a:tr h="29838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Особливості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етапів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Етапи життєвого циклу та спрямованість маркетингових заходів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Дослідження, розроблення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й упровадження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Розширення ринку збуту й використання переваг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Зрілість і насичення ринку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Витискування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з ринку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60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Рівень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продажу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 dirty="0">
                          <a:effectLst/>
                        </a:rPr>
                        <a:t>Низький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Швидке зростання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Повільне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зростання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Падіння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60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Прибуток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Збитки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Швидке зростання прибутку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Спад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прибутку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Можливі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збитки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30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Споживачі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Суперноватори і новатори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Певний сегмент ринку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 dirty="0" err="1">
                          <a:effectLst/>
                        </a:rPr>
                        <a:t>Масов</a:t>
                      </a:r>
                      <a:r>
                        <a:rPr lang="uk-UA" sz="1200" dirty="0">
                          <a:effectLst/>
                        </a:rPr>
                        <a:t>. ринок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Аутсайдери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30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Конкуренція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Немає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Незначна, але зростає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Значна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Спадна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60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Стратегія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Проникнення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Розширення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ринку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Збереження частки ринку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Збільшення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віддачі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60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Товарна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політика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Планування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Модифікування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Обслуговуван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Елімінування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60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Цінова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політика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Низькі (високі) ціни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Підвищ.  (зниження) цін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Зниження цін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Найнижчі  ціни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30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Реклама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Інформувальна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Переконувальна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Нагадувальна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Мінімальна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60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Розподіл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Обмежений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Інтенсивний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Максимально інтенсивний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Обмежений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30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Витрати на маркетинг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Високі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Відносне  підвищення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</a:rPr>
                        <a:t>Зниження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 dirty="0">
                          <a:effectLst/>
                        </a:rPr>
                        <a:t>Низькі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50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326" t="23502" r="14361" b="25409"/>
          <a:stretch/>
        </p:blipFill>
        <p:spPr>
          <a:xfrm>
            <a:off x="1187624" y="0"/>
            <a:ext cx="6984776" cy="68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7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351" t="35506" r="15118" b="23915"/>
          <a:stretch/>
        </p:blipFill>
        <p:spPr>
          <a:xfrm>
            <a:off x="899592" y="289451"/>
            <a:ext cx="7704856" cy="61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60648"/>
            <a:ext cx="8663880" cy="6336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    </a:t>
            </a:r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обґрунтованої</a:t>
            </a:r>
            <a:r>
              <a:rPr lang="ru-RU" dirty="0"/>
              <a:t> </a:t>
            </a:r>
            <a:r>
              <a:rPr lang="ru-RU" dirty="0" err="1"/>
              <a:t>асортиментної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оптимізації</a:t>
            </a:r>
            <a:r>
              <a:rPr lang="ru-RU" dirty="0"/>
              <a:t> товарного </a:t>
            </a:r>
            <a:r>
              <a:rPr lang="ru-RU" dirty="0" err="1"/>
              <a:t>асортименту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стоять перед </a:t>
            </a:r>
            <a:r>
              <a:rPr lang="ru-RU" dirty="0" err="1"/>
              <a:t>підприємством</a:t>
            </a:r>
            <a:r>
              <a:rPr lang="ru-RU" dirty="0"/>
              <a:t>.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/>
              <a:t>маркетингу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, коли </a:t>
            </a:r>
            <a:r>
              <a:rPr lang="ru-RU" dirty="0" err="1"/>
              <a:t>доцільніше</a:t>
            </a:r>
            <a:r>
              <a:rPr lang="ru-RU" dirty="0"/>
              <a:t> </a:t>
            </a:r>
            <a:r>
              <a:rPr lang="ru-RU" dirty="0" err="1"/>
              <a:t>вкласти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 smtClean="0"/>
              <a:t>модифікуправління</a:t>
            </a:r>
            <a:r>
              <a:rPr lang="ru-RU" dirty="0" smtClean="0"/>
              <a:t> </a:t>
            </a:r>
            <a:r>
              <a:rPr lang="ru-RU" dirty="0" err="1" smtClean="0"/>
              <a:t>асортиментом</a:t>
            </a:r>
            <a:r>
              <a:rPr lang="ru-RU" dirty="0" smtClean="0"/>
              <a:t> –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маркетингу. </a:t>
            </a:r>
            <a:r>
              <a:rPr lang="ru-RU" dirty="0" err="1" smtClean="0"/>
              <a:t>Дуже</a:t>
            </a:r>
            <a:r>
              <a:rPr lang="ru-RU" dirty="0" smtClean="0"/>
              <a:t> добре </a:t>
            </a:r>
            <a:r>
              <a:rPr lang="ru-RU" dirty="0" err="1" smtClean="0"/>
              <a:t>продумані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та </a:t>
            </a:r>
            <a:r>
              <a:rPr lang="ru-RU" dirty="0" err="1" smtClean="0"/>
              <a:t>реклами</a:t>
            </a:r>
            <a:r>
              <a:rPr lang="ru-RU" dirty="0" smtClean="0"/>
              <a:t> не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нейтралізувати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, </a:t>
            </a:r>
            <a:r>
              <a:rPr lang="ru-RU" dirty="0" err="1" smtClean="0"/>
              <a:t>зроблених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при </a:t>
            </a:r>
            <a:r>
              <a:rPr lang="ru-RU" dirty="0" err="1" smtClean="0"/>
              <a:t>плануванні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. У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вирішальне</a:t>
            </a:r>
            <a:r>
              <a:rPr lang="ru-RU" dirty="0" smtClean="0"/>
              <a:t> слово </a:t>
            </a:r>
            <a:r>
              <a:rPr lang="ru-RU" dirty="0" err="1" smtClean="0"/>
              <a:t>повинне</a:t>
            </a:r>
            <a:r>
              <a:rPr lang="ru-RU" dirty="0" smtClean="0"/>
              <a:t> </a:t>
            </a:r>
            <a:r>
              <a:rPr lang="ru-RU" dirty="0" err="1" smtClean="0"/>
              <a:t>належати</a:t>
            </a:r>
            <a:r>
              <a:rPr lang="ru-RU" dirty="0" smtClean="0"/>
              <a:t> </a:t>
            </a:r>
            <a:r>
              <a:rPr lang="ru-RU" dirty="0" err="1" smtClean="0"/>
              <a:t>керівникам</a:t>
            </a:r>
            <a:r>
              <a:rPr lang="ru-RU" dirty="0" smtClean="0"/>
              <a:t> </a:t>
            </a:r>
            <a:r>
              <a:rPr lang="ru-RU" dirty="0" err="1" smtClean="0"/>
              <a:t>ованих</a:t>
            </a:r>
            <a:r>
              <a:rPr lang="ru-RU" dirty="0" smtClean="0"/>
              <a:t> </a:t>
            </a:r>
            <a:r>
              <a:rPr lang="ru-RU" dirty="0"/>
              <a:t>моделей, а не </a:t>
            </a:r>
            <a:r>
              <a:rPr lang="ru-RU" dirty="0" err="1"/>
              <a:t>зазнавати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усе </a:t>
            </a:r>
            <a:r>
              <a:rPr lang="ru-RU" dirty="0" err="1"/>
              <a:t>більших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рекламу і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застарілого</a:t>
            </a:r>
            <a:r>
              <a:rPr lang="ru-RU" dirty="0"/>
              <a:t> товару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маркетингу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мусить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, коли </a:t>
            </a:r>
            <a:r>
              <a:rPr lang="ru-RU" dirty="0" err="1"/>
              <a:t>настане</a:t>
            </a:r>
            <a:r>
              <a:rPr lang="ru-RU" dirty="0"/>
              <a:t> час ввести до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додаток</a:t>
            </a:r>
            <a:r>
              <a:rPr lang="ru-RU" dirty="0"/>
              <a:t> до них. </a:t>
            </a:r>
            <a:r>
              <a:rPr lang="ru-RU" dirty="0" err="1"/>
              <a:t>Асортиментну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пов'язують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торгівлею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найширше</a:t>
            </a:r>
            <a:r>
              <a:rPr lang="ru-RU" dirty="0"/>
              <a:t> поле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Швидше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асортиментна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особливо сильно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комерційний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. З практики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послужить </a:t>
            </a:r>
            <a:r>
              <a:rPr lang="ru-RU" dirty="0" err="1"/>
              <a:t>імпульсом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638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     Адаптуючи </a:t>
            </a:r>
            <a:r>
              <a:rPr lang="uk-UA" dirty="0"/>
              <a:t>закордонний досвід до практичної маркетингової діяльності українських фірм, можна порекомендувати наступні принципи формування асортименту: 1) функціональний – підкреслюються основні призначення продукції (для харчування, для відпочинку та ін.); 2) мотивувальний – товари групуються за споживчими перевагами і призначенням (дитячі товари, навчальні посібники та ін.); 3) збутовий – товари групуються за місцем у системі розподілу і місцем продажу (продаж в універсамі, універмазі, за каталогами, зразками, за допомогою </a:t>
            </a:r>
            <a:r>
              <a:rPr lang="en-US" dirty="0"/>
              <a:t>Internet - </a:t>
            </a:r>
            <a:r>
              <a:rPr lang="uk-UA" dirty="0"/>
              <a:t>магазинів та ін.); 4) ціновий – товари групуються за ціною продажу (дешеві, дорогі, однієї цінової лінії та ін.).</a:t>
            </a:r>
          </a:p>
        </p:txBody>
      </p:sp>
    </p:spTree>
    <p:extLst>
      <p:ext uri="{BB962C8B-B14F-4D97-AF65-F5344CB8AC3E}">
        <p14:creationId xmlns:p14="http://schemas.microsoft.com/office/powerpoint/2010/main" val="295814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     Відомий </a:t>
            </a:r>
            <a:r>
              <a:rPr lang="uk-UA" sz="2400" dirty="0"/>
              <a:t>західний маркетолог Ф. </a:t>
            </a:r>
            <a:r>
              <a:rPr lang="uk-UA" sz="2400" dirty="0" err="1"/>
              <a:t>Котлер</a:t>
            </a:r>
            <a:r>
              <a:rPr lang="uk-UA" sz="2400" dirty="0"/>
              <a:t> надає визначення: «</a:t>
            </a:r>
            <a:r>
              <a:rPr lang="uk-UA" sz="2400" b="1" dirty="0"/>
              <a:t>Товарний асортимент – група товарів, тісно пов'язаних між собою або завдяки схожості їх функціонування, або завдяки тому, що їх продають одним і тим же групам клієнтів, або через одні й ті ж типи торговельних установ, або в рамках одного й того ж діапазону цін</a:t>
            </a:r>
            <a:r>
              <a:rPr lang="uk-UA" sz="2400" dirty="0"/>
              <a:t>».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Якщо </a:t>
            </a:r>
            <a:r>
              <a:rPr lang="uk-UA" sz="2400" dirty="0"/>
              <a:t>в організації налічується кілька асортиментних груп товарів, говорять про товарну номенклатуру. Товарна номенклатура – сукупність усіх асортиментних груп товарів і товарних одиниць, пропонованих покупцеві конкретним продавцем.</a:t>
            </a:r>
          </a:p>
        </p:txBody>
      </p:sp>
    </p:spTree>
    <p:extLst>
      <p:ext uri="{BB962C8B-B14F-4D97-AF65-F5344CB8AC3E}">
        <p14:creationId xmlns:p14="http://schemas.microsoft.com/office/powerpoint/2010/main" val="3796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СУТЬ </a:t>
            </a:r>
            <a:r>
              <a:rPr lang="ru-RU" dirty="0"/>
              <a:t>МАРКЕТИНГОВОЇ ТОВАРНОЇ </a:t>
            </a:r>
            <a:r>
              <a:rPr lang="ru-RU" dirty="0" smtClean="0"/>
              <a:t>ПОЛІТИКИ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         Товарна </a:t>
            </a:r>
            <a:r>
              <a:rPr lang="uk-UA" sz="2000" dirty="0"/>
              <a:t>політика належить як до </a:t>
            </a:r>
            <a:r>
              <a:rPr lang="uk-UA" sz="2000" dirty="0" err="1"/>
              <a:t>загальнокорпоративних</a:t>
            </a:r>
            <a:r>
              <a:rPr lang="uk-UA" sz="2000" dirty="0"/>
              <a:t> проблем, так і до проблем маркетингу, однією з функцій якого є розробка товарів та планування асортименту з орієнтацією на вимоги ринку. Найбільш вдале визначення товарної політики дано, на мій погляд, А.В. </a:t>
            </a:r>
            <a:r>
              <a:rPr lang="uk-UA" sz="2000" dirty="0" err="1"/>
              <a:t>Войчаком</a:t>
            </a:r>
            <a:r>
              <a:rPr lang="uk-UA" sz="2000" dirty="0"/>
              <a:t>: «Маркетингова товарна політика - це комплекс заходів, у рамках яких один або кілька товарів використовуються як основні інструменти виробничо-збутової діяльності фірми». Відповідно до цього визначення основним завданням товарної політики є знаходження ідеї та реальне створення ексклюзивного товару, стосовно до якого решта факторів маркетингу мали б виключно додатковий (обслуговуючий) характер</a:t>
            </a:r>
            <a:r>
              <a:rPr lang="uk-UA" sz="2000" dirty="0" smtClean="0"/>
              <a:t>.</a:t>
            </a:r>
          </a:p>
          <a:p>
            <a:pPr marL="0" indent="0" algn="just">
              <a:buNone/>
            </a:pPr>
            <a:r>
              <a:rPr lang="uk-UA" sz="2000" dirty="0" smtClean="0"/>
              <a:t>         Як </a:t>
            </a:r>
            <a:r>
              <a:rPr lang="uk-UA" sz="2000" dirty="0"/>
              <a:t>вважає А.В. </a:t>
            </a:r>
            <a:r>
              <a:rPr lang="uk-UA" sz="2000" dirty="0" err="1"/>
              <a:t>Войчак</a:t>
            </a:r>
            <a:r>
              <a:rPr lang="uk-UA" sz="2000" dirty="0"/>
              <a:t>, структура маркетингової товарної політики включає три основних блоки: розробка товару; обслуговування товару; виведення застарілих товарів з ринку (елімінування). Найвагомішим і найзначнішим з наведених блоків є перший – розробка. Вона може здійснюватися у двох напрямках: створення принципово нового продукту; вдосконалення товарів, які вже мають обіг на ринку.</a:t>
            </a:r>
          </a:p>
        </p:txBody>
      </p:sp>
    </p:spTree>
    <p:extLst>
      <p:ext uri="{BB962C8B-B14F-4D97-AF65-F5344CB8AC3E}">
        <p14:creationId xmlns:p14="http://schemas.microsoft.com/office/powerpoint/2010/main" val="3925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    Товарний </a:t>
            </a:r>
            <a:r>
              <a:rPr lang="uk-UA" dirty="0"/>
              <a:t>асортимент характеризується широтою (кількістю асортиментних груп), глибиною (кількістю позицій у кожній асортиментній групі), насиченістю (загальною кількістю товарних позицій) та гармонійністю або порівнянністю (ступенем близькості між пропонованими асортиментними групами з точки зору спільності споживачів, кінцевого використання, каналів розподілу, цін або якихось інших показників).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Широкий </a:t>
            </a:r>
            <a:r>
              <a:rPr lang="uk-UA" dirty="0"/>
              <a:t>асортимент дозволяє диверсифікувати продукцію; орієнтуватися на різні вимоги споживачів і стимулювати здійснення купівлі в одному місці. Такий асортимент характерний для універмагів і універсамів. Асортимент називають </a:t>
            </a:r>
            <a:r>
              <a:rPr lang="uk-UA" i="1" dirty="0"/>
              <a:t>глибоким</a:t>
            </a:r>
            <a:r>
              <a:rPr lang="uk-UA" dirty="0"/>
              <a:t> утому випадку, коли він </a:t>
            </a:r>
            <a:r>
              <a:rPr lang="uk-UA" i="1" dirty="0"/>
              <a:t>включає багато моделей у межах певного кола товарів </a:t>
            </a:r>
            <a:r>
              <a:rPr lang="uk-UA" dirty="0"/>
              <a:t>(різні за кольором, маркою тощо). Подібний асортимент типовий для спеціалізованих підприємств торгівлі (взуттєвих, одягу).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З </a:t>
            </a:r>
            <a:r>
              <a:rPr lang="uk-UA" dirty="0"/>
              <a:t>точки зору споживачів глибокий асортимент дає більше можливостей для вибору та реалізації індивідуальних переваг На практиці зустрічається широкий і вузький асортимент, з одного боку, і глибокий та мілкий – з іншого.</a:t>
            </a:r>
          </a:p>
        </p:txBody>
      </p:sp>
    </p:spTree>
    <p:extLst>
      <p:ext uri="{BB962C8B-B14F-4D97-AF65-F5344CB8AC3E}">
        <p14:creationId xmlns:p14="http://schemas.microsoft.com/office/powerpoint/2010/main" val="381312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Товарну політику варто розглядати у співвідношенні з ринком, на якому вона реалізується.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Вона </a:t>
            </a:r>
            <a:r>
              <a:rPr lang="uk-UA" sz="2000" dirty="0"/>
              <a:t>може здійснюватися у таких напрямках: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нові </a:t>
            </a:r>
            <a:r>
              <a:rPr lang="uk-UA" sz="2000" dirty="0"/>
              <a:t>покупці товарів, що існують;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нові </a:t>
            </a:r>
            <a:r>
              <a:rPr lang="uk-UA" sz="2000" dirty="0"/>
              <a:t>товари для покупців, що існують;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нові </a:t>
            </a:r>
            <a:r>
              <a:rPr lang="uk-UA" sz="2000" dirty="0"/>
              <a:t>покупці нових товарів;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наявні </a:t>
            </a:r>
            <a:r>
              <a:rPr lang="uk-UA" sz="2000" dirty="0"/>
              <a:t>покупці наявних товарів.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Перелічені </a:t>
            </a:r>
            <a:r>
              <a:rPr lang="uk-UA" sz="2000" dirty="0"/>
              <a:t>напрями характеризуються за допомогою матриці </a:t>
            </a:r>
            <a:r>
              <a:rPr lang="uk-UA" sz="2000" dirty="0" err="1"/>
              <a:t>Ансоффа</a:t>
            </a:r>
            <a:r>
              <a:rPr lang="uk-UA" sz="2000" dirty="0"/>
              <a:t>. Матриця </a:t>
            </a:r>
            <a:r>
              <a:rPr lang="uk-UA" sz="2000" dirty="0" err="1"/>
              <a:t>Ансоффа</a:t>
            </a:r>
            <a:r>
              <a:rPr lang="uk-UA" sz="2000" dirty="0"/>
              <a:t> «Товар-Ринок»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Товари</a:t>
            </a:r>
            <a:r>
              <a:rPr lang="uk-UA" sz="2000" dirty="0"/>
              <a:t>, що існують </a:t>
            </a:r>
            <a:r>
              <a:rPr lang="uk-UA" sz="2000" dirty="0" smtClean="0"/>
              <a:t>         Нові </a:t>
            </a:r>
            <a:r>
              <a:rPr lang="uk-UA" sz="2000" dirty="0"/>
              <a:t>товари </a:t>
            </a:r>
            <a:r>
              <a:rPr lang="uk-UA" sz="2000" dirty="0" smtClean="0"/>
              <a:t>  </a:t>
            </a:r>
          </a:p>
          <a:p>
            <a:pPr marL="0" indent="0" algn="just">
              <a:buNone/>
            </a:pPr>
            <a:r>
              <a:rPr lang="uk-UA" sz="2000" dirty="0" smtClean="0"/>
              <a:t> Стабілізація </a:t>
            </a:r>
            <a:r>
              <a:rPr lang="uk-UA" sz="2000" dirty="0"/>
              <a:t>позицій </a:t>
            </a:r>
            <a:r>
              <a:rPr lang="uk-UA" sz="2000" dirty="0" smtClean="0"/>
              <a:t>    Диверсифікація </a:t>
            </a:r>
            <a:r>
              <a:rPr lang="uk-UA" sz="2000" dirty="0"/>
              <a:t>за товарами </a:t>
            </a: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Нові </a:t>
            </a:r>
            <a:r>
              <a:rPr lang="uk-UA" sz="2000" dirty="0"/>
              <a:t>ринки </a:t>
            </a:r>
            <a:r>
              <a:rPr lang="uk-UA" sz="2000" dirty="0" smtClean="0"/>
              <a:t>         Диверсифікація </a:t>
            </a:r>
            <a:r>
              <a:rPr lang="uk-UA" sz="2000" dirty="0"/>
              <a:t>за ринками </a:t>
            </a:r>
            <a:r>
              <a:rPr lang="uk-UA" sz="2000" dirty="0" smtClean="0"/>
              <a:t>     Повна </a:t>
            </a:r>
            <a:r>
              <a:rPr lang="uk-UA" sz="2000" dirty="0"/>
              <a:t>диверсифікація</a:t>
            </a:r>
          </a:p>
        </p:txBody>
      </p:sp>
    </p:spTree>
    <p:extLst>
      <p:ext uri="{BB962C8B-B14F-4D97-AF65-F5344CB8AC3E}">
        <p14:creationId xmlns:p14="http://schemas.microsoft.com/office/powerpoint/2010/main" val="244942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/>
              <a:t>    Підприємство </a:t>
            </a:r>
            <a:r>
              <a:rPr lang="uk-UA" dirty="0"/>
              <a:t>має можливість вибору у найзагальнішому чотирьох варіантів стратегій диверсифікації: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спробувати </a:t>
            </a:r>
            <a:r>
              <a:rPr lang="uk-UA" dirty="0"/>
              <a:t>дістати максимально можливе зі своїх сьогоднішніх товарів та ринків;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розширити </a:t>
            </a:r>
            <a:r>
              <a:rPr lang="uk-UA" dirty="0"/>
              <a:t>географічні ринки деяких товарів і діяти;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збагатити </a:t>
            </a:r>
            <a:r>
              <a:rPr lang="uk-UA" dirty="0"/>
              <a:t>асортимент товарів;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перейти </a:t>
            </a:r>
            <a:r>
              <a:rPr lang="uk-UA" dirty="0"/>
              <a:t>до повної диверсифікації (нові товари на нових ринках).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      Який </a:t>
            </a:r>
            <a:r>
              <a:rPr lang="uk-UA" dirty="0"/>
              <a:t>варіант буде вибрано – залежить від багатьох передумов: маркетингових, економічних і соціальних.</a:t>
            </a:r>
          </a:p>
        </p:txBody>
      </p:sp>
    </p:spTree>
    <p:extLst>
      <p:ext uri="{BB962C8B-B14F-4D97-AF65-F5344CB8AC3E}">
        <p14:creationId xmlns:p14="http://schemas.microsoft.com/office/powerpoint/2010/main" val="347313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Пошук оптимальної структури в цьому відношенні вимагає глибокого фахового аналізу принаймні щодо двох критеріїв: залучення та збереження споживачів в обраних ринкових сегментах, які забезпечують стабільне становище на ринку в даний період і в </a:t>
            </a:r>
            <a:r>
              <a:rPr lang="uk-UA" sz="2000" dirty="0" err="1"/>
              <a:t>довгочасовому</a:t>
            </a:r>
            <a:r>
              <a:rPr lang="uk-UA" sz="2000" dirty="0"/>
              <a:t> аспекті; оцінка можливих варіантів з точки зору максимального сумарного прибутку, з погляду на всі необхідні витрати.</a:t>
            </a:r>
          </a:p>
        </p:txBody>
      </p:sp>
    </p:spTree>
    <p:extLst>
      <p:ext uri="{BB962C8B-B14F-4D97-AF65-F5344CB8AC3E}">
        <p14:creationId xmlns:p14="http://schemas.microsoft.com/office/powerpoint/2010/main" val="136651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ВЗАЄМОЗВЯЗОК ТОВАРООБІГУ, ПОПИТУ ТА </a:t>
            </a:r>
            <a:r>
              <a:rPr lang="ru-RU" dirty="0" smtClean="0"/>
              <a:t>ПРОПОЗИЦІЇ</a:t>
            </a:r>
          </a:p>
          <a:p>
            <a:pPr marL="0" indent="0" algn="just">
              <a:buNone/>
            </a:pPr>
            <a:r>
              <a:rPr lang="uk-UA" sz="2400" dirty="0" smtClean="0"/>
              <a:t>      При </a:t>
            </a:r>
            <a:r>
              <a:rPr lang="uk-UA" sz="2400" dirty="0"/>
              <a:t>вивченні проблематики асортименту товарів важливе місце відводиться також суті та значенню товарообігу. Під роздрібним товарообігом розуміється обсяг реалізації товарів широкого попиту в грошовому обчисленні.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/>
              <a:t> </a:t>
            </a:r>
            <a:r>
              <a:rPr lang="uk-UA" sz="2400" dirty="0" smtClean="0"/>
              <a:t>   Асортиментний </a:t>
            </a:r>
            <a:r>
              <a:rPr lang="uk-UA" sz="2400" dirty="0"/>
              <a:t>склад товарів, що реалізуються групами й окремими найменуваннями, характеризує структуру роздрібного товарообігу й послуговує його якісною характеристикою.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Роздрібний </a:t>
            </a:r>
            <a:r>
              <a:rPr lang="uk-UA" sz="2400" dirty="0"/>
              <a:t>товарообіг, пошук його оптимальної структури постійно перебувають у полі уваги маркетолога, так само, як складові ринкової номенклатури. </a:t>
            </a:r>
            <a:r>
              <a:rPr lang="uk-UA" sz="1600" i="1" dirty="0"/>
              <a:t>Схематично взаємозв'язок товарообігу з попитом, пропозицією та ціною зображено на наступному слайді</a:t>
            </a:r>
          </a:p>
        </p:txBody>
      </p:sp>
    </p:spTree>
    <p:extLst>
      <p:ext uri="{BB962C8B-B14F-4D97-AF65-F5344CB8AC3E}">
        <p14:creationId xmlns:p14="http://schemas.microsoft.com/office/powerpoint/2010/main" val="617093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/>
              <a:t>Взаємозв'язок</a:t>
            </a:r>
            <a:r>
              <a:rPr lang="ru-RU" sz="2000" dirty="0"/>
              <a:t> </a:t>
            </a:r>
            <a:r>
              <a:rPr lang="ru-RU" sz="2000" dirty="0" err="1"/>
              <a:t>товарообігу</a:t>
            </a:r>
            <a:r>
              <a:rPr lang="ru-RU" sz="2000" dirty="0"/>
              <a:t>, </a:t>
            </a:r>
            <a:r>
              <a:rPr lang="ru-RU" sz="2000" dirty="0" err="1"/>
              <a:t>попиту</a:t>
            </a:r>
            <a:r>
              <a:rPr lang="ru-RU" sz="2000" dirty="0"/>
              <a:t> та </a:t>
            </a:r>
            <a:r>
              <a:rPr lang="ru-RU" sz="2000" dirty="0" err="1"/>
              <a:t>пропозиції</a:t>
            </a:r>
            <a:r>
              <a:rPr lang="ru-RU" sz="2000" dirty="0"/>
              <a:t>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у </a:t>
            </a:r>
            <a:r>
              <a:rPr lang="ru-RU" sz="2000" dirty="0" err="1"/>
              <a:t>формувальному</a:t>
            </a:r>
            <a:r>
              <a:rPr lang="ru-RU" sz="2000" dirty="0"/>
              <a:t> блоку </a:t>
            </a:r>
            <a:r>
              <a:rPr lang="ru-RU" sz="2000" dirty="0" err="1"/>
              <a:t>належить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визначенню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роздрібного</a:t>
            </a:r>
            <a:r>
              <a:rPr lang="ru-RU" sz="2000" dirty="0"/>
              <a:t> </a:t>
            </a:r>
            <a:r>
              <a:rPr lang="ru-RU" sz="2000" dirty="0" err="1"/>
              <a:t>товарообігу</a:t>
            </a:r>
            <a:r>
              <a:rPr lang="ru-RU" sz="2000" dirty="0"/>
              <a:t>, особливо </a:t>
            </a:r>
            <a:r>
              <a:rPr lang="ru-RU" sz="2000" dirty="0" err="1"/>
              <a:t>співвідношенню</a:t>
            </a:r>
            <a:r>
              <a:rPr lang="ru-RU" sz="2000" dirty="0"/>
              <a:t> в </a:t>
            </a:r>
            <a:r>
              <a:rPr lang="ru-RU" sz="2000" dirty="0" err="1"/>
              <a:t>обсязі</a:t>
            </a:r>
            <a:r>
              <a:rPr lang="ru-RU" sz="2000" dirty="0"/>
              <a:t> </a:t>
            </a:r>
            <a:r>
              <a:rPr lang="ru-RU" sz="2000" dirty="0" err="1"/>
              <a:t>пропозиції</a:t>
            </a:r>
            <a:r>
              <a:rPr lang="ru-RU" sz="2000" dirty="0"/>
              <a:t> </a:t>
            </a:r>
            <a:r>
              <a:rPr lang="ru-RU" sz="2000" dirty="0" err="1"/>
              <a:t>продовольчих</a:t>
            </a:r>
            <a:r>
              <a:rPr lang="ru-RU" sz="2000" dirty="0"/>
              <a:t> та </a:t>
            </a:r>
            <a:r>
              <a:rPr lang="ru-RU" sz="2000" dirty="0" err="1"/>
              <a:t>непродовольчих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.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зростанням</a:t>
            </a:r>
            <a:r>
              <a:rPr lang="ru-RU" sz="2000" dirty="0"/>
              <a:t> </a:t>
            </a:r>
            <a:r>
              <a:rPr lang="ru-RU" sz="2000" dirty="0" err="1"/>
              <a:t>реальних</a:t>
            </a:r>
            <a:r>
              <a:rPr lang="ru-RU" sz="2000" dirty="0"/>
              <a:t> </a:t>
            </a:r>
            <a:r>
              <a:rPr lang="ru-RU" sz="2000" dirty="0" err="1"/>
              <a:t>доходів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насиченого</a:t>
            </a:r>
            <a:r>
              <a:rPr lang="ru-RU" sz="2000" dirty="0"/>
              <a:t> ринку в </a:t>
            </a:r>
            <a:r>
              <a:rPr lang="ru-RU" sz="2000" dirty="0" err="1"/>
              <a:t>обсязі</a:t>
            </a:r>
            <a:r>
              <a:rPr lang="ru-RU" sz="2000" dirty="0"/>
              <a:t> </a:t>
            </a:r>
            <a:r>
              <a:rPr lang="ru-RU" sz="2000" dirty="0" err="1"/>
              <a:t>роздрібного</a:t>
            </a:r>
            <a:r>
              <a:rPr lang="ru-RU" sz="2000" dirty="0"/>
              <a:t> </a:t>
            </a:r>
            <a:r>
              <a:rPr lang="ru-RU" sz="2000" dirty="0" err="1"/>
              <a:t>товарообігу</a:t>
            </a:r>
            <a:r>
              <a:rPr lang="ru-RU" sz="2000" dirty="0"/>
              <a:t> </a:t>
            </a:r>
            <a:r>
              <a:rPr lang="ru-RU" sz="2000" dirty="0" err="1"/>
              <a:t>підвищується</a:t>
            </a:r>
            <a:r>
              <a:rPr lang="ru-RU" sz="2000" dirty="0"/>
              <a:t> </a:t>
            </a:r>
            <a:r>
              <a:rPr lang="ru-RU" sz="2000" dirty="0" err="1"/>
              <a:t>частка</a:t>
            </a:r>
            <a:r>
              <a:rPr lang="ru-RU" sz="2000" dirty="0"/>
              <a:t> </a:t>
            </a:r>
            <a:r>
              <a:rPr lang="ru-RU" sz="2000" dirty="0" err="1"/>
              <a:t>непродовольчих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, </a:t>
            </a:r>
            <a:r>
              <a:rPr lang="ru-RU" sz="2000" dirty="0" err="1"/>
              <a:t>зближується</a:t>
            </a:r>
            <a:r>
              <a:rPr lang="ru-RU" sz="2000" dirty="0"/>
              <a:t> структура </a:t>
            </a:r>
            <a:r>
              <a:rPr lang="ru-RU" sz="2000" dirty="0" err="1"/>
              <a:t>купівлі</a:t>
            </a:r>
            <a:r>
              <a:rPr lang="ru-RU" sz="2000" dirty="0"/>
              <a:t> </a:t>
            </a:r>
            <a:r>
              <a:rPr lang="ru-RU" sz="2000" dirty="0" err="1"/>
              <a:t>міського</a:t>
            </a:r>
            <a:r>
              <a:rPr lang="ru-RU" sz="2000" dirty="0"/>
              <a:t> та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</a:t>
            </a:r>
            <a:r>
              <a:rPr lang="ru-RU" sz="2000" dirty="0" err="1"/>
              <a:t>збільшується</a:t>
            </a:r>
            <a:r>
              <a:rPr lang="ru-RU" sz="2000" dirty="0"/>
              <a:t> продаж </a:t>
            </a:r>
            <a:r>
              <a:rPr lang="ru-RU" sz="2000" dirty="0" err="1"/>
              <a:t>висококалорійних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, </a:t>
            </a:r>
            <a:r>
              <a:rPr lang="ru-RU" sz="2000" dirty="0" err="1"/>
              <a:t>товарів</a:t>
            </a:r>
            <a:r>
              <a:rPr lang="ru-RU" sz="2000" dirty="0"/>
              <a:t> </a:t>
            </a:r>
            <a:r>
              <a:rPr lang="ru-RU" sz="2000" dirty="0" err="1"/>
              <a:t>тривалого</a:t>
            </a:r>
            <a:r>
              <a:rPr lang="ru-RU" sz="2000" dirty="0"/>
              <a:t> </a:t>
            </a:r>
            <a:r>
              <a:rPr lang="ru-RU" sz="2000" dirty="0" err="1"/>
              <a:t>користування</a:t>
            </a:r>
            <a:r>
              <a:rPr lang="ru-RU" sz="2000" dirty="0"/>
              <a:t>, </a:t>
            </a:r>
            <a:r>
              <a:rPr lang="ru-RU" sz="2000" dirty="0" err="1"/>
              <a:t>модних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 </a:t>
            </a:r>
            <a:r>
              <a:rPr lang="ru-RU" sz="2000" dirty="0" err="1"/>
              <a:t>високої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smtClean="0"/>
              <a:t>.</a:t>
            </a:r>
          </a:p>
          <a:p>
            <a:pPr marL="0" indent="0" algn="just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293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        Створення </a:t>
            </a:r>
            <a:r>
              <a:rPr lang="uk-UA" dirty="0"/>
              <a:t>нового продукту дає фірмі можливість швидкої перемоги в конкурентній боротьбі, істотного розширення частки ринку, зайняття позиції лідера, завоювання певної ринкової ніші. Проте, з іншого боку, створення нового продукту і вихід з ним на ринок завжди пов'язані з великою часткою ризику, оскільки неправильна ідея або похибки розробки, недостатній облік та аналіз вимог ринку, невдало обраний час виходу на ринок й інші чинники можуть призвести до повного або часткового провалу і загрожують фірмі банкрутством. В умовах дії ринкового механізму, основаного на конкуренції, «для того щоб утриматися на місці, треба з усіх сил бігти вперед». Цей афоризм робить зрозумілим, чому підприємець, який добивається прибутковості та дохідності господарської діяльності своєї фірми, змушений, насамперед, вирішувати завдання, пов'язані з інноваціями, з розробкою нових видів продукції.</a:t>
            </a:r>
          </a:p>
        </p:txBody>
      </p:sp>
    </p:spTree>
    <p:extLst>
      <p:ext uri="{BB962C8B-B14F-4D97-AF65-F5344CB8AC3E}">
        <p14:creationId xmlns:p14="http://schemas.microsoft.com/office/powerpoint/2010/main" val="135103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158262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04608"/>
              </p:ext>
            </p:extLst>
          </p:nvPr>
        </p:nvGraphicFramePr>
        <p:xfrm>
          <a:off x="267677" y="1025190"/>
          <a:ext cx="8219103" cy="364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3" imgW="3848100" imgH="1705356" progId="Word.Picture.8">
                  <p:embed/>
                </p:oleObj>
              </mc:Choice>
              <mc:Fallback>
                <p:oleObj name="Picture" r:id="rId3" imgW="3848100" imgH="17053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77" y="1025190"/>
                        <a:ext cx="8219103" cy="3645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23728" y="5589240"/>
            <a:ext cx="450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маркетингової товарної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3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8418"/>
            <a:ext cx="8640960" cy="641094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              При </a:t>
            </a:r>
            <a:r>
              <a:rPr lang="uk-UA" dirty="0"/>
              <a:t>розробці та продажу товарів на зовнішньому ринку необхідно дотримувати міжнародні норми й рекомендації міжнародних організацій щодо стандартизації. Якщо при здійсненні міжнародної комерційної діяльності встановлено параметричні ряди стан­дартизованої продукції, то успіх фірми на зовнішньому ринку багато в чому </a:t>
            </a:r>
            <a:r>
              <a:rPr lang="uk-UA" dirty="0" err="1"/>
              <a:t>залежатиме</a:t>
            </a:r>
            <a:r>
              <a:rPr lang="uk-UA" dirty="0"/>
              <a:t> від повноти дотримання цих рядів. </a:t>
            </a:r>
            <a:r>
              <a:rPr lang="uk-UA" i="1" dirty="0"/>
              <a:t>У деяких випадках партнери по зовнішньому ринку вимагають такої множини градацій якості товару, що їх стандартизація стає практично неможливою. За такого випадку кожний продукт виробляється індивідуально відповідно до вимог конкретного партнера, і так само індивідуально здійснюється контроль якості продукції. </a:t>
            </a:r>
            <a:endParaRPr lang="uk-UA" i="1" dirty="0" smtClean="0"/>
          </a:p>
          <a:p>
            <a:pPr marL="0" indent="0" algn="just">
              <a:buNone/>
            </a:pPr>
            <a:r>
              <a:rPr lang="uk-UA" i="1" dirty="0"/>
              <a:t> </a:t>
            </a:r>
            <a:r>
              <a:rPr lang="uk-UA" i="1" dirty="0" smtClean="0"/>
              <a:t>      </a:t>
            </a:r>
            <a:r>
              <a:rPr lang="uk-UA" dirty="0" smtClean="0"/>
              <a:t>Коли </a:t>
            </a:r>
            <a:r>
              <a:rPr lang="uk-UA" dirty="0"/>
              <a:t>товар виробляється за специфікацією споживача, рекомендується прямий канал збуту. Коли товар виробляється за загальноприйнятими стандартами і контроль його також стандартизований, а модифікація й модернізація не зачіпають істотних якісних характеристик, фірма може без особливого ризику вибрати багаторівневий канал товароруху з також стандартизованими операціями транспортування, складування та зберігання.</a:t>
            </a:r>
          </a:p>
        </p:txBody>
      </p:sp>
    </p:spTree>
    <p:extLst>
      <p:ext uri="{BB962C8B-B14F-4D97-AF65-F5344CB8AC3E}">
        <p14:creationId xmlns:p14="http://schemas.microsoft.com/office/powerpoint/2010/main" val="77950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dirty="0" smtClean="0"/>
              <a:t>       Оскільки </a:t>
            </a:r>
            <a:r>
              <a:rPr lang="uk-UA" sz="2000" dirty="0"/>
              <a:t>ринкова кон'юнктура відзначається особливим динамізмом і мінливістю, фірма у своїй діяльності зобов'язана </a:t>
            </a:r>
            <a:r>
              <a:rPr lang="uk-UA" sz="2000" i="1" dirty="0">
                <a:solidFill>
                  <a:srgbClr val="0070C0"/>
                </a:solidFill>
              </a:rPr>
              <a:t>постійно орієнтуватися на існуючий платоспроможний попит, своєчасно реагуючи на його тенденції до підвищення або зниження. </a:t>
            </a:r>
            <a:r>
              <a:rPr lang="uk-UA" sz="2000" dirty="0"/>
              <a:t>Уразі стійкого зниження попиту на певний товар аж до повного його зникнення, незважаючи на вжиті маркетингові зусилля, фірмі необхідно вжити заходи до виведення застарілого товару з ринку. Ця процедура становить основу третього блоку маркетингової товарної політики. Якщо порівняти час початку елімінування з часом проходження товаром стадій життєвого циклу, то йому відповідатиме стадія спаду (деградація</a:t>
            </a:r>
            <a:r>
              <a:rPr lang="uk-UA" sz="2000" dirty="0" smtClean="0"/>
              <a:t>).</a:t>
            </a:r>
          </a:p>
          <a:p>
            <a:pPr marL="0" indent="0" algn="just">
              <a:buNone/>
            </a:pPr>
            <a:r>
              <a:rPr lang="uk-UA" sz="2000" dirty="0"/>
              <a:t> </a:t>
            </a:r>
            <a:r>
              <a:rPr lang="uk-UA" sz="2000" dirty="0" smtClean="0"/>
              <a:t>   </a:t>
            </a:r>
            <a:r>
              <a:rPr lang="uk-UA" sz="2000" dirty="0"/>
              <a:t> Існує ряд </a:t>
            </a:r>
            <a:r>
              <a:rPr lang="uk-UA" sz="2000" b="1" dirty="0"/>
              <a:t>«чинників ризику», </a:t>
            </a:r>
            <a:r>
              <a:rPr lang="uk-UA" sz="2000" dirty="0"/>
              <a:t>які свідчать про необхідність ретельного дослідження неходового товару та визначення подальшої стратегії (елімінування або посилення позицій), а саме: скорочення обсягів попиту та збуту; зниження норми прибутку; зменшення частки ринку; зростання витрат обігу; поява більш досконалого товару-аналога; активізація діяльності конкурентів. Жоден із зазначених чинників сам по собі не може бути підставою для зняття продукції з виробництва або вилучення з реалізації. Проте їх сукупність і, тим більше, перма­нентність свідчать про необхідність прийняття певного маркетингового рішення, однією з альтернатив якого може бути вихід з ринку. Процес виведення товару з ринку завжди складний і досить болісний для фірми, тому зняттю з реалізації та припиненню виробництва підлягають тільки найбільш неходові модифікації товару.</a:t>
            </a:r>
          </a:p>
        </p:txBody>
      </p:sp>
    </p:spTree>
    <p:extLst>
      <p:ext uri="{BB962C8B-B14F-4D97-AF65-F5344CB8AC3E}">
        <p14:creationId xmlns:p14="http://schemas.microsoft.com/office/powerpoint/2010/main" val="403820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СТРУКТУРА МАРКЕТИНГОВОЇ ТОВАРНОЇ ПОЛІТИКИ ТОРГІВЕЛЬНОГО ПІДПРИЄМСТВА </a:t>
            </a:r>
            <a:endParaRPr lang="ru-RU" dirty="0" smtClean="0"/>
          </a:p>
          <a:p>
            <a:pPr marL="0" indent="0" algn="just">
              <a:buNone/>
            </a:pPr>
            <a:r>
              <a:rPr lang="uk-UA" sz="2000" dirty="0" smtClean="0"/>
              <a:t>      Товарна </a:t>
            </a:r>
            <a:r>
              <a:rPr lang="uk-UA" sz="2000" dirty="0"/>
              <a:t>політика торговельного підприємства має, порівняно з класичною схемою, певні особливості. Вони пов'язані, насамперед, з тим, що найважливішою частиною маркетингової товарної політики виробничої фірми (для якої повністю прийнятна класична схема) є розробка товарів (послуг). Проте фірмі, що реалізує (торговельній), функція розробки не властива. Тому для такої фірми блок розробки може бути замінено блоком закупівлі товару. Можна також в цілому переробити класичну схему структури товарної політики, адаптувавши її до структури господарської діяльності торговельного підприємства і маркетингової концепції товару</a:t>
            </a:r>
            <a:r>
              <a:rPr lang="uk-UA" sz="2000" dirty="0" smtClean="0"/>
              <a:t>.</a:t>
            </a:r>
          </a:p>
          <a:p>
            <a:pPr marL="0" indent="0" algn="just">
              <a:buNone/>
            </a:pPr>
            <a:r>
              <a:rPr lang="uk-UA" sz="2000" dirty="0"/>
              <a:t> </a:t>
            </a:r>
            <a:r>
              <a:rPr lang="uk-UA" sz="2000" dirty="0" smtClean="0"/>
              <a:t>   </a:t>
            </a:r>
            <a:r>
              <a:rPr lang="ru-RU" sz="2000" dirty="0"/>
              <a:t>Структура </a:t>
            </a:r>
            <a:r>
              <a:rPr lang="ru-RU" sz="2000" dirty="0" err="1"/>
              <a:t>маркетингової</a:t>
            </a:r>
            <a:r>
              <a:rPr lang="ru-RU" sz="2000" dirty="0"/>
              <a:t> </a:t>
            </a:r>
            <a:r>
              <a:rPr lang="ru-RU" sz="2000" dirty="0" err="1"/>
              <a:t>товарної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</a:t>
            </a:r>
            <a:r>
              <a:rPr lang="ru-RU" sz="2000" dirty="0" err="1"/>
              <a:t>торговельного</a:t>
            </a:r>
            <a:r>
              <a:rPr lang="ru-RU" sz="2000" dirty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/>
              <a:t>, так само, як і </a:t>
            </a:r>
            <a:r>
              <a:rPr lang="ru-RU" sz="2000" dirty="0" err="1"/>
              <a:t>класична</a:t>
            </a:r>
            <a:r>
              <a:rPr lang="ru-RU" sz="2000" dirty="0"/>
              <a:t>, </a:t>
            </a:r>
            <a:r>
              <a:rPr lang="ru-RU" sz="2000" dirty="0" err="1"/>
              <a:t>включає</a:t>
            </a:r>
            <a:r>
              <a:rPr lang="ru-RU" sz="2000" dirty="0"/>
              <a:t> три </a:t>
            </a:r>
            <a:r>
              <a:rPr lang="ru-RU" sz="2000" dirty="0" err="1"/>
              <a:t>основних</a:t>
            </a:r>
            <a:r>
              <a:rPr lang="ru-RU" sz="2000" dirty="0"/>
              <a:t> блоки, </a:t>
            </a:r>
            <a:r>
              <a:rPr lang="ru-RU" sz="2000" dirty="0" err="1"/>
              <a:t>наповнюваність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специфічна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err="1" smtClean="0">
                <a:solidFill>
                  <a:srgbClr val="0070C0"/>
                </a:solidFill>
              </a:rPr>
              <a:t>Маркетингова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товарна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політика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2000" i="1" dirty="0" err="1" smtClean="0">
                <a:solidFill>
                  <a:srgbClr val="FF0000"/>
                </a:solidFill>
              </a:rPr>
              <a:t>Формувальний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блок </a:t>
            </a:r>
            <a:r>
              <a:rPr lang="ru-RU" sz="2000" i="1" dirty="0" smtClean="0">
                <a:solidFill>
                  <a:srgbClr val="FF0000"/>
                </a:solidFill>
              </a:rPr>
              <a:t>   </a:t>
            </a:r>
            <a:r>
              <a:rPr lang="ru-RU" sz="2000" i="1" dirty="0" err="1" smtClean="0">
                <a:solidFill>
                  <a:srgbClr val="FF0000"/>
                </a:solidFill>
              </a:rPr>
              <a:t>Забезпечувальний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блок </a:t>
            </a:r>
            <a:r>
              <a:rPr lang="ru-RU" sz="2000" i="1" dirty="0" smtClean="0">
                <a:solidFill>
                  <a:srgbClr val="FF0000"/>
                </a:solidFill>
              </a:rPr>
              <a:t>    </a:t>
            </a:r>
            <a:r>
              <a:rPr lang="ru-RU" sz="2000" i="1" dirty="0" err="1" smtClean="0">
                <a:solidFill>
                  <a:srgbClr val="FF0000"/>
                </a:solidFill>
              </a:rPr>
              <a:t>Коригувальний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блок</a:t>
            </a:r>
            <a:endParaRPr lang="uk-UA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2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898765"/>
              </p:ext>
            </p:extLst>
          </p:nvPr>
        </p:nvGraphicFramePr>
        <p:xfrm>
          <a:off x="1691680" y="260648"/>
          <a:ext cx="5400600" cy="646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icture" r:id="rId3" imgW="4123944" imgH="4924044" progId="Word.Picture.8">
                  <p:embed/>
                </p:oleObj>
              </mc:Choice>
              <mc:Fallback>
                <p:oleObj name="Picture" r:id="rId3" imgW="4123944" imgH="492404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60648"/>
                        <a:ext cx="5400600" cy="6467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00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83768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22097"/>
              </p:ext>
            </p:extLst>
          </p:nvPr>
        </p:nvGraphicFramePr>
        <p:xfrm>
          <a:off x="1547664" y="25132"/>
          <a:ext cx="5916026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icture" r:id="rId3" imgW="3895344" imgH="3648456" progId="Word.Picture.8">
                  <p:embed/>
                </p:oleObj>
              </mc:Choice>
              <mc:Fallback>
                <p:oleObj name="Picture" r:id="rId3" imgW="3895344" imgH="364845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5132"/>
                        <a:ext cx="5916026" cy="5544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07441" y="6093296"/>
            <a:ext cx="2796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товару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434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1801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Microsoft Word Picture</vt:lpstr>
      <vt:lpstr>Товарна політика готельно – ресторанного бізнесу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Товарна політика готельно – ресторанного бізнесу</dc:title>
  <dc:creator>Igor Mosiyuk</dc:creator>
  <cp:lastModifiedBy>Пользователь Windows</cp:lastModifiedBy>
  <cp:revision>12</cp:revision>
  <dcterms:created xsi:type="dcterms:W3CDTF">2022-08-09T07:42:06Z</dcterms:created>
  <dcterms:modified xsi:type="dcterms:W3CDTF">2023-03-30T08:20:38Z</dcterms:modified>
</cp:coreProperties>
</file>