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0" r:id="rId7"/>
    <p:sldId id="262" r:id="rId8"/>
    <p:sldId id="265" r:id="rId9"/>
    <p:sldId id="269" r:id="rId10"/>
    <p:sldId id="263" r:id="rId11"/>
    <p:sldId id="264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3493" y="672921"/>
            <a:ext cx="10654886" cy="2262781"/>
          </a:xfrm>
        </p:spPr>
        <p:txBody>
          <a:bodyPr>
            <a:normAutofit/>
          </a:bodyPr>
          <a:lstStyle/>
          <a:p>
            <a:pPr algn="just"/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</a:t>
            </a: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3. Управління маркетингом </a:t>
            </a:r>
            <a:r>
              <a:rPr lang="uk-UA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піждприємств</a:t>
            </a: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ГРБ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8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707" y="206061"/>
            <a:ext cx="10534917" cy="6503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4.ВПРОВАДЖЕННЯ </a:t>
            </a:r>
            <a:r>
              <a:rPr lang="ru-RU" sz="2000" dirty="0">
                <a:solidFill>
                  <a:srgbClr val="0070C0"/>
                </a:solidFill>
              </a:rPr>
              <a:t>МАРКЕТИНГОВИХ ЗАХОДІВ</a:t>
            </a:r>
            <a:r>
              <a:rPr lang="ru-RU" sz="2000" dirty="0"/>
              <a:t>: </a:t>
            </a:r>
            <a:r>
              <a:rPr lang="ru-RU" sz="2000" dirty="0" err="1">
                <a:solidFill>
                  <a:srgbClr val="0070C0"/>
                </a:solidFill>
              </a:rPr>
              <a:t>Розробка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стратегії</a:t>
            </a:r>
            <a:r>
              <a:rPr lang="ru-RU" sz="2000" dirty="0">
                <a:solidFill>
                  <a:srgbClr val="0070C0"/>
                </a:solidFill>
              </a:rPr>
              <a:t>. План маркетингу. Контроль </a:t>
            </a:r>
            <a:r>
              <a:rPr lang="ru-RU" sz="2000" dirty="0" err="1">
                <a:solidFill>
                  <a:srgbClr val="0070C0"/>
                </a:solidFill>
              </a:rPr>
              <a:t>маркетингової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діяльності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</a:rPr>
              <a:t>Впровадження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маркетингових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заходів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/>
              <a:t>має</a:t>
            </a:r>
            <a:r>
              <a:rPr lang="ru-RU" sz="2000" dirty="0"/>
              <a:t> на </a:t>
            </a:r>
            <a:r>
              <a:rPr lang="ru-RU" sz="2000" dirty="0" err="1"/>
              <a:t>увазі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з </a:t>
            </a:r>
            <a:r>
              <a:rPr lang="ru-RU" sz="2000" dirty="0" err="1"/>
              <a:t>цільовим</a:t>
            </a:r>
            <a:r>
              <a:rPr lang="ru-RU" sz="2000" dirty="0"/>
              <a:t> ринком через рекламу, </a:t>
            </a:r>
            <a:r>
              <a:rPr lang="ru-RU" sz="2000" dirty="0" err="1"/>
              <a:t>стимулювання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, </a:t>
            </a:r>
            <a:r>
              <a:rPr lang="ru-RU" sz="2000" dirty="0" err="1"/>
              <a:t>розподіл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та </a:t>
            </a:r>
            <a:r>
              <a:rPr lang="ru-RU" sz="2000" dirty="0" err="1"/>
              <a:t>товарорух</a:t>
            </a:r>
            <a:r>
              <a:rPr lang="ru-RU" sz="2000" dirty="0"/>
              <a:t>,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маркетинговими</a:t>
            </a:r>
            <a:r>
              <a:rPr lang="ru-RU" sz="2000" dirty="0"/>
              <a:t> </a:t>
            </a:r>
            <a:r>
              <a:rPr lang="ru-RU" sz="2000" dirty="0" err="1"/>
              <a:t>процесами</a:t>
            </a:r>
            <a:r>
              <a:rPr lang="ru-RU" sz="2000" dirty="0"/>
              <a:t>, </a:t>
            </a:r>
            <a:r>
              <a:rPr lang="ru-RU" sz="2000" dirty="0" err="1"/>
              <a:t>збирання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яка </a:t>
            </a:r>
            <a:r>
              <a:rPr lang="ru-RU" sz="2000" dirty="0" err="1"/>
              <a:t>надходить</a:t>
            </a:r>
            <a:r>
              <a:rPr lang="ru-RU" sz="2000" dirty="0"/>
              <a:t> по каналах </a:t>
            </a:r>
            <a:r>
              <a:rPr lang="ru-RU" sz="2000" dirty="0" err="1"/>
              <a:t>зворотнього</a:t>
            </a:r>
            <a:r>
              <a:rPr lang="ru-RU" sz="2000" dirty="0"/>
              <a:t> </a:t>
            </a:r>
            <a:r>
              <a:rPr lang="ru-RU" sz="2000" dirty="0" err="1"/>
              <a:t>зв’язку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і </a:t>
            </a:r>
            <a:r>
              <a:rPr lang="ru-RU" sz="2000" dirty="0" err="1"/>
              <a:t>використання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uk-UA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</a:rPr>
              <a:t>Стратегія маркетингу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центральна ланка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цілями</a:t>
            </a:r>
            <a:r>
              <a:rPr lang="ru-RU" sz="2000" dirty="0"/>
              <a:t> і </a:t>
            </a:r>
            <a:r>
              <a:rPr lang="ru-RU" sz="2000" dirty="0" err="1"/>
              <a:t>оперативними</a:t>
            </a:r>
            <a:r>
              <a:rPr lang="ru-RU" sz="2000" dirty="0"/>
              <a:t> заходами </a:t>
            </a:r>
            <a:r>
              <a:rPr lang="ru-RU" sz="2000" dirty="0" err="1"/>
              <a:t>діючого</a:t>
            </a:r>
            <a:r>
              <a:rPr lang="ru-RU" sz="2000" dirty="0"/>
              <a:t> і </a:t>
            </a:r>
            <a:r>
              <a:rPr lang="ru-RU" sz="2000" dirty="0" err="1"/>
              <a:t>реагуючого</a:t>
            </a:r>
            <a:r>
              <a:rPr lang="ru-RU" sz="2000" dirty="0"/>
              <a:t> характеру, </a:t>
            </a:r>
            <a:r>
              <a:rPr lang="ru-RU" sz="2000" dirty="0" err="1"/>
              <a:t>тобто</a:t>
            </a:r>
            <a:r>
              <a:rPr lang="ru-RU" sz="2000" dirty="0"/>
              <a:t> тактикою.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70C0"/>
                </a:solidFill>
              </a:rPr>
              <a:t>Стратегія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генеральна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яка </a:t>
            </a:r>
            <a:r>
              <a:rPr lang="ru-RU" sz="2000" dirty="0" err="1"/>
              <a:t>виявляє</a:t>
            </a:r>
            <a:r>
              <a:rPr lang="ru-RU" sz="2000" dirty="0"/>
              <a:t> </a:t>
            </a:r>
            <a:r>
              <a:rPr lang="ru-RU" sz="2000" dirty="0" err="1"/>
              <a:t>приоритетні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і </a:t>
            </a:r>
            <a:r>
              <a:rPr lang="ru-RU" sz="2000" dirty="0" err="1"/>
              <a:t>ресурси</a:t>
            </a:r>
            <a:r>
              <a:rPr lang="ru-RU" sz="2000" dirty="0"/>
              <a:t> для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поставлених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. </a:t>
            </a:r>
            <a:r>
              <a:rPr lang="ru-RU" sz="2000" dirty="0" err="1"/>
              <a:t>Завдяки</a:t>
            </a:r>
            <a:r>
              <a:rPr lang="ru-RU" sz="2000" dirty="0"/>
              <a:t> правильно </a:t>
            </a:r>
            <a:r>
              <a:rPr lang="ru-RU" sz="2000" dirty="0" err="1"/>
              <a:t>обраній</a:t>
            </a:r>
            <a:r>
              <a:rPr lang="ru-RU" sz="2000" dirty="0"/>
              <a:t> </a:t>
            </a:r>
            <a:r>
              <a:rPr lang="ru-RU" sz="2000" dirty="0" err="1"/>
              <a:t>стратегії</a:t>
            </a:r>
            <a:r>
              <a:rPr lang="ru-RU" sz="2000" dirty="0"/>
              <a:t> </a:t>
            </a:r>
            <a:r>
              <a:rPr lang="ru-RU" sz="2000" dirty="0" err="1"/>
              <a:t>забезпечується</a:t>
            </a:r>
            <a:r>
              <a:rPr lang="ru-RU" sz="2000" dirty="0"/>
              <a:t> </a:t>
            </a:r>
            <a:r>
              <a:rPr lang="ru-RU" sz="2000" dirty="0" err="1"/>
              <a:t>успіх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на ринку і </a:t>
            </a:r>
            <a:r>
              <a:rPr lang="ru-RU" sz="2000" dirty="0" err="1"/>
              <a:t>конкретизуються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для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тактика маркетингу.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Тактика маркетингу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конкретні</a:t>
            </a:r>
            <a:r>
              <a:rPr lang="ru-RU" sz="2000" dirty="0"/>
              <a:t> заходи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(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асортименту</a:t>
            </a:r>
            <a:r>
              <a:rPr lang="ru-RU" sz="2000" dirty="0"/>
              <a:t>, упаковки для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ціни</a:t>
            </a:r>
            <a:r>
              <a:rPr lang="ru-RU" sz="2000" dirty="0"/>
              <a:t>, </a:t>
            </a:r>
            <a:r>
              <a:rPr lang="ru-RU" sz="2000" dirty="0" err="1"/>
              <a:t>зміна</a:t>
            </a:r>
            <a:r>
              <a:rPr lang="ru-RU" sz="2000" dirty="0"/>
              <a:t> </a:t>
            </a:r>
            <a:r>
              <a:rPr lang="ru-RU" sz="2000" dirty="0" err="1"/>
              <a:t>ціни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ринкової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,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зміни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, </a:t>
            </a:r>
            <a:r>
              <a:rPr lang="ru-RU" sz="2000" dirty="0" err="1"/>
              <a:t>укладання</a:t>
            </a:r>
            <a:r>
              <a:rPr lang="ru-RU" sz="2000" dirty="0"/>
              <a:t> </a:t>
            </a:r>
            <a:r>
              <a:rPr lang="ru-RU" sz="2000" dirty="0" err="1"/>
              <a:t>договорів</a:t>
            </a:r>
            <a:r>
              <a:rPr lang="ru-RU" sz="2000" dirty="0"/>
              <a:t> на продаж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пошук</a:t>
            </a:r>
            <a:r>
              <a:rPr lang="ru-RU" sz="2000" dirty="0"/>
              <a:t> </a:t>
            </a:r>
            <a:r>
              <a:rPr lang="ru-RU" sz="2000" dirty="0" err="1"/>
              <a:t>покупців</a:t>
            </a:r>
            <a:r>
              <a:rPr lang="ru-RU" sz="2000" dirty="0"/>
              <a:t> на </a:t>
            </a:r>
            <a:r>
              <a:rPr lang="ru-RU" sz="2000" dirty="0" err="1"/>
              <a:t>продукцію</a:t>
            </a:r>
            <a:r>
              <a:rPr lang="ru-RU" sz="2000" dirty="0"/>
              <a:t>,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,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стимулювання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, </a:t>
            </a:r>
            <a:r>
              <a:rPr lang="ru-RU" sz="2000" dirty="0" err="1"/>
              <a:t>заходів</a:t>
            </a:r>
            <a:r>
              <a:rPr lang="ru-RU" sz="2000" dirty="0"/>
              <a:t> </a:t>
            </a:r>
            <a:r>
              <a:rPr lang="ru-RU" sz="2000" dirty="0" err="1"/>
              <a:t>зв’язків</a:t>
            </a:r>
            <a:r>
              <a:rPr lang="ru-RU" sz="2000" dirty="0"/>
              <a:t> з </a:t>
            </a:r>
            <a:r>
              <a:rPr lang="ru-RU" sz="2000" dirty="0" err="1"/>
              <a:t>громадськістю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07855" y="2309091"/>
            <a:ext cx="637309" cy="4525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37606" y="2373746"/>
            <a:ext cx="439052" cy="387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787165" y="2309091"/>
            <a:ext cx="546508" cy="4525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77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93" y="167425"/>
            <a:ext cx="10831132" cy="652958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b="1" dirty="0" err="1">
                <a:solidFill>
                  <a:srgbClr val="0070C0"/>
                </a:solidFill>
              </a:rPr>
              <a:t>Основні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етапи</a:t>
            </a:r>
            <a:r>
              <a:rPr lang="ru-RU" sz="2000" b="1" dirty="0">
                <a:solidFill>
                  <a:srgbClr val="0070C0"/>
                </a:solidFill>
              </a:rPr>
              <a:t> маркетингу </a:t>
            </a:r>
            <a:r>
              <a:rPr lang="ru-RU" sz="2000" b="1" dirty="0" smtClean="0">
                <a:solidFill>
                  <a:srgbClr val="0070C0"/>
                </a:solidFill>
              </a:rPr>
              <a:t>ресторану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ресторану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продуктах і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бути заклад,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повертались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ринку?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гостя до ресторану у перший раз –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нескладний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продумати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та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задумане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err="1">
                <a:solidFill>
                  <a:srgbClr val="00B050"/>
                </a:solidFill>
              </a:rPr>
              <a:t>Основні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етапи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>
                <a:solidFill>
                  <a:srgbClr val="00B050"/>
                </a:solidFill>
              </a:rPr>
              <a:t>маркетингу ресторану</a:t>
            </a:r>
            <a:r>
              <a:rPr lang="ru-RU" sz="2000" b="1" dirty="0" smtClean="0">
                <a:solidFill>
                  <a:srgbClr val="00B05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sz="2000" dirty="0"/>
              <a:t>1. </a:t>
            </a:r>
            <a:r>
              <a:rPr lang="ru-RU" sz="2000" b="1" dirty="0" err="1">
                <a:solidFill>
                  <a:srgbClr val="00B050"/>
                </a:solidFill>
              </a:rPr>
              <a:t>Позиціонування</a:t>
            </a:r>
            <a:r>
              <a:rPr lang="ru-RU" sz="2000" b="1" dirty="0">
                <a:solidFill>
                  <a:srgbClr val="00B050"/>
                </a:solidFill>
              </a:rPr>
              <a:t> закладу</a:t>
            </a:r>
            <a:r>
              <a:rPr lang="ru-RU" sz="2000" dirty="0"/>
              <a:t>. Закладу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чітке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: </a:t>
            </a:r>
            <a:r>
              <a:rPr lang="ru-RU" sz="2000" dirty="0" err="1">
                <a:solidFill>
                  <a:srgbClr val="FF0000"/>
                </a:solidFill>
              </a:rPr>
              <a:t>наприклад</a:t>
            </a:r>
            <a:r>
              <a:rPr lang="ru-RU" sz="2000" dirty="0">
                <a:solidFill>
                  <a:srgbClr val="FF0000"/>
                </a:solidFill>
              </a:rPr>
              <a:t>, у вас </a:t>
            </a:r>
            <a:r>
              <a:rPr lang="ru-RU" sz="2000" dirty="0" err="1">
                <a:solidFill>
                  <a:srgbClr val="FF0000"/>
                </a:solidFill>
              </a:rPr>
              <a:t>італійський</a:t>
            </a:r>
            <a:r>
              <a:rPr lang="ru-RU" sz="2000" dirty="0">
                <a:solidFill>
                  <a:srgbClr val="FF0000"/>
                </a:solidFill>
              </a:rPr>
              <a:t> ресторан, пекарня, </a:t>
            </a:r>
            <a:r>
              <a:rPr lang="ru-RU" sz="2000" dirty="0" err="1">
                <a:solidFill>
                  <a:srgbClr val="FF0000"/>
                </a:solidFill>
              </a:rPr>
              <a:t>закусочна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або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сімейний</a:t>
            </a:r>
            <a:r>
              <a:rPr lang="ru-RU" sz="2000" dirty="0">
                <a:solidFill>
                  <a:srgbClr val="FF0000"/>
                </a:solidFill>
              </a:rPr>
              <a:t> ресторан</a:t>
            </a:r>
            <a:r>
              <a:rPr lang="ru-RU" sz="2000" dirty="0"/>
              <a:t>. </a:t>
            </a:r>
            <a:r>
              <a:rPr lang="ru-RU" sz="2000" dirty="0" err="1"/>
              <a:t>Позиціонування</a:t>
            </a:r>
            <a:r>
              <a:rPr lang="ru-RU" sz="2000" dirty="0"/>
              <a:t> буде </a:t>
            </a:r>
            <a:r>
              <a:rPr lang="ru-RU" sz="2000" dirty="0" err="1"/>
              <a:t>впливати</a:t>
            </a:r>
            <a:r>
              <a:rPr lang="ru-RU" sz="2000" dirty="0"/>
              <a:t> на </a:t>
            </a:r>
            <a:r>
              <a:rPr lang="ru-RU" sz="2000" dirty="0" err="1"/>
              <a:t>очікування</a:t>
            </a:r>
            <a:r>
              <a:rPr lang="ru-RU" sz="2000" dirty="0"/>
              <a:t> гостей (</a:t>
            </a:r>
            <a:r>
              <a:rPr lang="ru-RU" sz="2000" dirty="0" err="1"/>
              <a:t>гість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на </a:t>
            </a:r>
            <a:r>
              <a:rPr lang="ru-RU" sz="2000" dirty="0" err="1"/>
              <a:t>обід</a:t>
            </a:r>
            <a:r>
              <a:rPr lang="ru-RU" sz="2000" dirty="0"/>
              <a:t> </a:t>
            </a:r>
            <a:r>
              <a:rPr lang="ru-RU" sz="2000" dirty="0" err="1"/>
              <a:t>хоче</a:t>
            </a:r>
            <a:r>
              <a:rPr lang="ru-RU" sz="2000" dirty="0"/>
              <a:t> </a:t>
            </a:r>
            <a:r>
              <a:rPr lang="ru-RU" sz="2000" dirty="0" err="1"/>
              <a:t>хінкалі</a:t>
            </a:r>
            <a:r>
              <a:rPr lang="ru-RU" sz="2000" dirty="0"/>
              <a:t>, не </a:t>
            </a:r>
            <a:r>
              <a:rPr lang="ru-RU" sz="2000" dirty="0" err="1"/>
              <a:t>пійде</a:t>
            </a:r>
            <a:r>
              <a:rPr lang="ru-RU" sz="2000" dirty="0"/>
              <a:t> до </a:t>
            </a:r>
            <a:r>
              <a:rPr lang="ru-RU" sz="2000" dirty="0" err="1" smtClean="0"/>
              <a:t>італійського</a:t>
            </a:r>
            <a:r>
              <a:rPr lang="ru-RU" sz="2000" dirty="0" smtClean="0"/>
              <a:t> </a:t>
            </a:r>
            <a:r>
              <a:rPr lang="ru-RU" sz="2000" dirty="0"/>
              <a:t>ресторану). </a:t>
            </a:r>
            <a:r>
              <a:rPr lang="ru-RU" sz="2000" dirty="0">
                <a:solidFill>
                  <a:srgbClr val="00B050"/>
                </a:solidFill>
              </a:rPr>
              <a:t>Таким чином, </a:t>
            </a:r>
            <a:r>
              <a:rPr lang="ru-RU" sz="2000" dirty="0" err="1">
                <a:solidFill>
                  <a:srgbClr val="00B050"/>
                </a:solidFill>
              </a:rPr>
              <a:t>визначаються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плани</a:t>
            </a:r>
            <a:r>
              <a:rPr lang="ru-RU" sz="2000" dirty="0">
                <a:solidFill>
                  <a:srgbClr val="00B050"/>
                </a:solidFill>
              </a:rPr>
              <a:t> продажу та </a:t>
            </a:r>
            <a:r>
              <a:rPr lang="ru-RU" sz="2000" dirty="0" err="1">
                <a:solidFill>
                  <a:srgbClr val="00B050"/>
                </a:solidFill>
              </a:rPr>
              <a:t>асортимент</a:t>
            </a:r>
            <a:r>
              <a:rPr lang="ru-RU" sz="2000" dirty="0">
                <a:solidFill>
                  <a:srgbClr val="00B050"/>
                </a:solidFill>
              </a:rPr>
              <a:t> меню.</a:t>
            </a:r>
            <a:endParaRPr lang="uk-UA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96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7" y="138544"/>
            <a:ext cx="11637818" cy="65024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B050"/>
                </a:solidFill>
              </a:rPr>
              <a:t>2. </a:t>
            </a:r>
            <a:r>
              <a:rPr lang="ru-RU" sz="2000" b="1" dirty="0" err="1">
                <a:solidFill>
                  <a:srgbClr val="00B050"/>
                </a:solidFill>
              </a:rPr>
              <a:t>Визначення</a:t>
            </a:r>
            <a:r>
              <a:rPr lang="ru-RU" sz="2000" b="1" dirty="0">
                <a:solidFill>
                  <a:srgbClr val="00B050"/>
                </a:solidFill>
              </a:rPr>
              <a:t> типу гостя ресторану</a:t>
            </a:r>
            <a:r>
              <a:rPr lang="ru-RU" sz="2000" dirty="0"/>
              <a:t>.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відповісти</a:t>
            </a:r>
            <a:r>
              <a:rPr lang="ru-RU" sz="2000" dirty="0"/>
              <a:t> на </a:t>
            </a:r>
            <a:r>
              <a:rPr lang="ru-RU" sz="2000" dirty="0" err="1"/>
              <a:t>питання</a:t>
            </a:r>
            <a:r>
              <a:rPr lang="ru-RU" sz="2000" dirty="0"/>
              <a:t>: </a:t>
            </a:r>
            <a:r>
              <a:rPr lang="ru-RU" sz="2000" dirty="0" err="1"/>
              <a:t>чому</a:t>
            </a:r>
            <a:r>
              <a:rPr lang="ru-RU" sz="2000" dirty="0"/>
              <a:t> </a:t>
            </a:r>
            <a:r>
              <a:rPr lang="ru-RU" sz="2000" dirty="0" err="1"/>
              <a:t>гість</a:t>
            </a:r>
            <a:r>
              <a:rPr lang="ru-RU" sz="2000" dirty="0"/>
              <a:t> до вас приходить,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можете </a:t>
            </a:r>
            <a:r>
              <a:rPr lang="ru-RU" sz="2000" dirty="0" err="1"/>
              <a:t>запропонувати</a:t>
            </a:r>
            <a:r>
              <a:rPr lang="ru-RU" sz="2000" dirty="0"/>
              <a:t>?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У </a:t>
            </a:r>
            <a:r>
              <a:rPr lang="ru-RU" sz="2000" dirty="0"/>
              <a:t>меню повинен бути «</a:t>
            </a:r>
            <a:r>
              <a:rPr lang="ru-RU" sz="2000" dirty="0" err="1"/>
              <a:t>якірний</a:t>
            </a:r>
            <a:r>
              <a:rPr lang="ru-RU" sz="2000" dirty="0"/>
              <a:t> продукт». Без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шансів</a:t>
            </a:r>
            <a:r>
              <a:rPr lang="ru-RU" sz="2000" dirty="0"/>
              <a:t> </a:t>
            </a:r>
            <a:r>
              <a:rPr lang="ru-RU" sz="2000" dirty="0" err="1"/>
              <a:t>вижити</a:t>
            </a:r>
            <a:r>
              <a:rPr lang="ru-RU" sz="2000" dirty="0"/>
              <a:t> у ресторанному </a:t>
            </a:r>
            <a:r>
              <a:rPr lang="ru-RU" sz="2000" dirty="0" err="1"/>
              <a:t>бізнесі</a:t>
            </a:r>
            <a:r>
              <a:rPr lang="ru-RU" sz="2000" dirty="0"/>
              <a:t>.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побудувати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меню як воронку </a:t>
            </a:r>
            <a:r>
              <a:rPr lang="ru-RU" sz="2000" dirty="0" err="1"/>
              <a:t>продажів</a:t>
            </a:r>
            <a:r>
              <a:rPr lang="ru-RU" sz="2000" dirty="0"/>
              <a:t>. </a:t>
            </a:r>
            <a:r>
              <a:rPr lang="ru-RU" sz="2000" dirty="0" err="1"/>
              <a:t>Створити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B050"/>
                </a:solidFill>
              </a:rPr>
              <a:t>товар-</a:t>
            </a:r>
            <a:r>
              <a:rPr lang="ru-RU" sz="2000" dirty="0" err="1">
                <a:solidFill>
                  <a:srgbClr val="00B050"/>
                </a:solidFill>
              </a:rPr>
              <a:t>пастку</a:t>
            </a:r>
            <a:r>
              <a:rPr lang="ru-RU" sz="2000" dirty="0">
                <a:solidFill>
                  <a:srgbClr val="00B050"/>
                </a:solidFill>
              </a:rPr>
              <a:t> – продукт</a:t>
            </a:r>
            <a:r>
              <a:rPr lang="ru-RU" sz="2000" dirty="0"/>
              <a:t>, </a:t>
            </a:r>
            <a:r>
              <a:rPr lang="ru-RU" sz="2000" dirty="0" err="1"/>
              <a:t>заради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гості</a:t>
            </a:r>
            <a:r>
              <a:rPr lang="ru-RU" sz="2000" dirty="0"/>
              <a:t> до вас точно </a:t>
            </a:r>
            <a:r>
              <a:rPr lang="ru-RU" sz="2000" dirty="0" err="1"/>
              <a:t>приїдуть</a:t>
            </a:r>
            <a:r>
              <a:rPr lang="ru-RU" sz="2000" dirty="0"/>
              <a:t>. </a:t>
            </a:r>
            <a:r>
              <a:rPr lang="ru-RU" sz="2000" dirty="0" err="1"/>
              <a:t>Далі</a:t>
            </a:r>
            <a:r>
              <a:rPr lang="ru-RU" sz="2000" dirty="0"/>
              <a:t> «</a:t>
            </a:r>
            <a:r>
              <a:rPr lang="ru-RU" sz="2000" dirty="0" err="1"/>
              <a:t>якірний</a:t>
            </a:r>
            <a:r>
              <a:rPr lang="ru-RU" sz="2000" dirty="0"/>
              <a:t> продукт» стане </a:t>
            </a:r>
            <a:r>
              <a:rPr lang="ru-RU" sz="2000" dirty="0" err="1"/>
              <a:t>необхідністю</a:t>
            </a:r>
            <a:r>
              <a:rPr lang="ru-RU" sz="2000" dirty="0"/>
              <a:t>, приводом </a:t>
            </a:r>
            <a:r>
              <a:rPr lang="ru-RU" sz="2000" dirty="0" err="1"/>
              <a:t>повертатися</a:t>
            </a:r>
            <a:r>
              <a:rPr lang="ru-RU" sz="2000" dirty="0"/>
              <a:t> та основою </a:t>
            </a:r>
            <a:r>
              <a:rPr lang="ru-RU" sz="2000" dirty="0" err="1"/>
              <a:t>прибутку</a:t>
            </a:r>
            <a:r>
              <a:rPr lang="ru-RU" sz="2000" dirty="0"/>
              <a:t> (продуктом з </a:t>
            </a:r>
            <a:r>
              <a:rPr lang="ru-RU" sz="2000" dirty="0" err="1"/>
              <a:t>високою</a:t>
            </a:r>
            <a:r>
              <a:rPr lang="ru-RU" sz="2000" dirty="0"/>
              <a:t> </a:t>
            </a:r>
            <a:r>
              <a:rPr lang="ru-RU" sz="2000" dirty="0" err="1"/>
              <a:t>рентабельністю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буде </a:t>
            </a:r>
            <a:r>
              <a:rPr lang="ru-RU" sz="2000" dirty="0" err="1"/>
              <a:t>продавати</a:t>
            </a:r>
            <a:r>
              <a:rPr lang="ru-RU" sz="2000" dirty="0"/>
              <a:t> кожному гостю.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3</a:t>
            </a:r>
            <a:r>
              <a:rPr lang="ru-RU" sz="2000" b="1" dirty="0">
                <a:solidFill>
                  <a:srgbClr val="00B050"/>
                </a:solidFill>
              </a:rPr>
              <a:t>. </a:t>
            </a:r>
            <a:r>
              <a:rPr lang="ru-RU" sz="2000" b="1" dirty="0" err="1">
                <a:solidFill>
                  <a:srgbClr val="00B050"/>
                </a:solidFill>
              </a:rPr>
              <a:t>Визначення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основних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конкурентів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побудувати</a:t>
            </a:r>
            <a:r>
              <a:rPr lang="ru-RU" sz="2000" dirty="0"/>
              <a:t> </a:t>
            </a:r>
            <a:r>
              <a:rPr lang="ru-RU" sz="2000" dirty="0" err="1"/>
              <a:t>правильну</a:t>
            </a:r>
            <a:r>
              <a:rPr lang="ru-RU" sz="2000" dirty="0"/>
              <a:t> </a:t>
            </a:r>
            <a:r>
              <a:rPr lang="ru-RU" sz="2000" dirty="0" err="1"/>
              <a:t>маркетингову</a:t>
            </a:r>
            <a:r>
              <a:rPr lang="ru-RU" sz="2000" dirty="0"/>
              <a:t> </a:t>
            </a:r>
            <a:r>
              <a:rPr lang="ru-RU" sz="2000" dirty="0" err="1"/>
              <a:t>стратегію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/>
              <a:t> знати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конкурентів</a:t>
            </a:r>
            <a:r>
              <a:rPr lang="ru-RU" sz="2000" dirty="0"/>
              <a:t> на ринку. 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продивитися</a:t>
            </a:r>
            <a:r>
              <a:rPr lang="ru-RU" sz="2000" dirty="0"/>
              <a:t> </a:t>
            </a:r>
            <a:r>
              <a:rPr lang="ru-RU" sz="2000" dirty="0" err="1"/>
              <a:t>сайти</a:t>
            </a:r>
            <a:r>
              <a:rPr lang="ru-RU" sz="2000" dirty="0"/>
              <a:t> </a:t>
            </a:r>
            <a:r>
              <a:rPr lang="ru-RU" sz="2000" dirty="0" err="1"/>
              <a:t>конкурентів</a:t>
            </a:r>
            <a:r>
              <a:rPr lang="ru-RU" sz="2000" dirty="0"/>
              <a:t>, </a:t>
            </a:r>
            <a:r>
              <a:rPr lang="ru-RU" sz="2000" dirty="0" err="1"/>
              <a:t>відвідати</a:t>
            </a:r>
            <a:r>
              <a:rPr lang="ru-RU" sz="2000" dirty="0"/>
              <a:t> </a:t>
            </a:r>
            <a:r>
              <a:rPr lang="ru-RU" sz="2000" dirty="0" err="1"/>
              <a:t>заклади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знаходяться</a:t>
            </a:r>
            <a:r>
              <a:rPr lang="ru-RU" sz="2000" dirty="0"/>
              <a:t> </a:t>
            </a:r>
            <a:r>
              <a:rPr lang="ru-RU" sz="2000" dirty="0" err="1"/>
              <a:t>поряд</a:t>
            </a:r>
            <a:r>
              <a:rPr lang="ru-RU" sz="2000" dirty="0"/>
              <a:t>. Не </a:t>
            </a:r>
            <a:r>
              <a:rPr lang="ru-RU" sz="2000" dirty="0" err="1"/>
              <a:t>зайвим</a:t>
            </a:r>
            <a:r>
              <a:rPr lang="ru-RU" sz="2000" dirty="0"/>
              <a:t> буде </a:t>
            </a:r>
            <a:r>
              <a:rPr lang="ru-RU" sz="2000" dirty="0" err="1"/>
              <a:t>відвідати</a:t>
            </a:r>
            <a:r>
              <a:rPr lang="ru-RU" sz="2000" dirty="0"/>
              <a:t> заклад у </a:t>
            </a:r>
            <a:r>
              <a:rPr lang="ru-RU" sz="2000" dirty="0" err="1"/>
              <a:t>якості</a:t>
            </a:r>
            <a:r>
              <a:rPr lang="ru-RU" sz="2000" dirty="0"/>
              <a:t> гостя,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оцінити</a:t>
            </a:r>
            <a:r>
              <a:rPr lang="ru-RU" sz="2000" dirty="0"/>
              <a:t> </a:t>
            </a:r>
            <a:r>
              <a:rPr lang="ru-RU" sz="2000" dirty="0" err="1"/>
              <a:t>сервіс</a:t>
            </a:r>
            <a:r>
              <a:rPr lang="ru-RU" sz="2000" dirty="0"/>
              <a:t>, </a:t>
            </a:r>
            <a:r>
              <a:rPr lang="ru-RU" sz="2000" dirty="0" err="1"/>
              <a:t>подивитися</a:t>
            </a:r>
            <a:r>
              <a:rPr lang="ru-RU" sz="2000" dirty="0"/>
              <a:t> меню і </a:t>
            </a:r>
            <a:r>
              <a:rPr lang="ru-RU" sz="2000" dirty="0" err="1"/>
              <a:t>зрозуміти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пропонують</a:t>
            </a:r>
            <a:r>
              <a:rPr lang="ru-RU" sz="2000" dirty="0"/>
              <a:t> гостю ваш конкурент і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запропонувати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B050"/>
                </a:solidFill>
              </a:rPr>
              <a:t>4. </a:t>
            </a:r>
            <a:r>
              <a:rPr lang="ru-RU" sz="2000" b="1" dirty="0" err="1">
                <a:solidFill>
                  <a:srgbClr val="00B050"/>
                </a:solidFill>
              </a:rPr>
              <a:t>Складання</a:t>
            </a:r>
            <a:r>
              <a:rPr lang="ru-RU" sz="2000" b="1" dirty="0">
                <a:solidFill>
                  <a:srgbClr val="00B050"/>
                </a:solidFill>
              </a:rPr>
              <a:t> плану </a:t>
            </a:r>
            <a:r>
              <a:rPr lang="ru-RU" sz="2000" b="1" dirty="0" err="1">
                <a:solidFill>
                  <a:srgbClr val="00B050"/>
                </a:solidFill>
              </a:rPr>
              <a:t>маркетингових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заходів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скласти</a:t>
            </a:r>
            <a:r>
              <a:rPr lang="ru-RU" sz="2000" dirty="0"/>
              <a:t> </a:t>
            </a:r>
            <a:r>
              <a:rPr lang="ru-RU" sz="2000" dirty="0" err="1"/>
              <a:t>календар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ресторану. </a:t>
            </a:r>
            <a:r>
              <a:rPr lang="ru-RU" sz="2000" dirty="0" err="1">
                <a:solidFill>
                  <a:srgbClr val="FF0000"/>
                </a:solidFill>
              </a:rPr>
              <a:t>Це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можуть</a:t>
            </a:r>
            <a:r>
              <a:rPr lang="ru-RU" sz="2000" dirty="0">
                <a:solidFill>
                  <a:srgbClr val="FF0000"/>
                </a:solidFill>
              </a:rPr>
              <a:t> бути онлайн та </a:t>
            </a:r>
            <a:r>
              <a:rPr lang="ru-RU" sz="2000" dirty="0" err="1">
                <a:solidFill>
                  <a:srgbClr val="FF0000"/>
                </a:solidFill>
              </a:rPr>
              <a:t>оффлайн</a:t>
            </a:r>
            <a:r>
              <a:rPr lang="ru-RU" sz="2000" dirty="0">
                <a:solidFill>
                  <a:srgbClr val="FF0000"/>
                </a:solidFill>
              </a:rPr>
              <a:t> заходи</a:t>
            </a:r>
            <a:r>
              <a:rPr lang="ru-RU" sz="2000" dirty="0"/>
              <a:t>. До календаря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додати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FF0000"/>
                </a:solidFill>
              </a:rPr>
              <a:t>майстер-класи</a:t>
            </a:r>
            <a:r>
              <a:rPr lang="ru-RU" sz="2000" dirty="0"/>
              <a:t>, </a:t>
            </a:r>
            <a:r>
              <a:rPr lang="ru-RU" sz="2000" dirty="0" err="1"/>
              <a:t>це</a:t>
            </a:r>
            <a:r>
              <a:rPr lang="ru-RU" sz="2000" dirty="0"/>
              <a:t> буде </a:t>
            </a:r>
            <a:r>
              <a:rPr lang="ru-RU" sz="2000" dirty="0" err="1"/>
              <a:t>привертати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гостей до закладу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rgbClr val="00B050"/>
                </a:solidFill>
              </a:rPr>
              <a:t>5. </a:t>
            </a:r>
            <a:r>
              <a:rPr lang="ru-RU" sz="2000" b="1" dirty="0" err="1">
                <a:solidFill>
                  <a:srgbClr val="00B050"/>
                </a:solidFill>
              </a:rPr>
              <a:t>Формування</a:t>
            </a:r>
            <a:r>
              <a:rPr lang="ru-RU" sz="2000" b="1" dirty="0">
                <a:solidFill>
                  <a:srgbClr val="00B050"/>
                </a:solidFill>
              </a:rPr>
              <a:t> маркетингового бюджету </a:t>
            </a:r>
            <a:r>
              <a:rPr lang="ru-RU" sz="2000" dirty="0"/>
              <a:t>(</a:t>
            </a:r>
            <a:r>
              <a:rPr lang="ru-RU" sz="2000" dirty="0" err="1"/>
              <a:t>витрат</a:t>
            </a:r>
            <a:r>
              <a:rPr lang="ru-RU" sz="2000" dirty="0"/>
              <a:t>)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розписати</a:t>
            </a:r>
            <a:r>
              <a:rPr lang="ru-RU" sz="2000" dirty="0"/>
              <a:t> </a:t>
            </a:r>
            <a:r>
              <a:rPr lang="ru-RU" sz="2000" dirty="0" err="1"/>
              <a:t>маркетинговий</a:t>
            </a:r>
            <a:r>
              <a:rPr lang="ru-RU" sz="2000" dirty="0"/>
              <a:t> план ресторану та </a:t>
            </a:r>
            <a:r>
              <a:rPr lang="ru-RU" sz="2000" dirty="0" err="1"/>
              <a:t>розрахувати</a:t>
            </a:r>
            <a:r>
              <a:rPr lang="ru-RU" sz="2000" dirty="0"/>
              <a:t>, </a:t>
            </a:r>
            <a:r>
              <a:rPr lang="ru-RU" sz="2000" dirty="0" err="1"/>
              <a:t>скільки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для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</a:t>
            </a:r>
            <a:r>
              <a:rPr lang="ru-RU" sz="2000" dirty="0" err="1">
                <a:solidFill>
                  <a:srgbClr val="FF0000"/>
                </a:solidFill>
              </a:rPr>
              <a:t>Наприклад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окремий</a:t>
            </a:r>
            <a:r>
              <a:rPr lang="ru-RU" sz="2000" dirty="0">
                <a:solidFill>
                  <a:srgbClr val="FF0000"/>
                </a:solidFill>
              </a:rPr>
              <a:t> бюджет на </a:t>
            </a:r>
            <a:r>
              <a:rPr lang="ru-RU" sz="2000" dirty="0" err="1">
                <a:solidFill>
                  <a:srgbClr val="FF0000"/>
                </a:solidFill>
              </a:rPr>
              <a:t>просування</a:t>
            </a:r>
            <a:r>
              <a:rPr lang="ru-RU" sz="2000" dirty="0">
                <a:solidFill>
                  <a:srgbClr val="FF0000"/>
                </a:solidFill>
              </a:rPr>
              <a:t> ресторану в </a:t>
            </a:r>
            <a:r>
              <a:rPr lang="ru-RU" sz="2000" dirty="0" err="1">
                <a:solidFill>
                  <a:srgbClr val="FF0000"/>
                </a:solidFill>
              </a:rPr>
              <a:t>інтернеті</a:t>
            </a:r>
            <a:r>
              <a:rPr lang="ru-RU" sz="2000" dirty="0">
                <a:solidFill>
                  <a:srgbClr val="FF0000"/>
                </a:solidFill>
              </a:rPr>
              <a:t>: </a:t>
            </a:r>
            <a:r>
              <a:rPr lang="ru-RU" sz="2000" dirty="0" err="1">
                <a:solidFill>
                  <a:srgbClr val="FF0000"/>
                </a:solidFill>
              </a:rPr>
              <a:t>соціальні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мережі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контекстна</a:t>
            </a:r>
            <a:r>
              <a:rPr lang="ru-RU" sz="2000" dirty="0">
                <a:solidFill>
                  <a:srgbClr val="FF0000"/>
                </a:solidFill>
              </a:rPr>
              <a:t> реклама, </a:t>
            </a:r>
            <a:r>
              <a:rPr lang="ru-RU" sz="2000" dirty="0" err="1">
                <a:solidFill>
                  <a:srgbClr val="FF0000"/>
                </a:solidFill>
              </a:rPr>
              <a:t>таргетинг</a:t>
            </a:r>
            <a:r>
              <a:rPr lang="ru-RU" sz="2000" dirty="0"/>
              <a:t>. План повинен бути </a:t>
            </a:r>
            <a:r>
              <a:rPr lang="ru-RU" sz="2000" dirty="0" err="1"/>
              <a:t>складений</a:t>
            </a:r>
            <a:r>
              <a:rPr lang="ru-RU" sz="2000" dirty="0"/>
              <a:t> </a:t>
            </a:r>
            <a:r>
              <a:rPr lang="ru-RU" sz="2000" dirty="0" err="1"/>
              <a:t>мінімум</a:t>
            </a:r>
            <a:r>
              <a:rPr lang="ru-RU" sz="2000" dirty="0"/>
              <a:t> на </a:t>
            </a:r>
            <a:r>
              <a:rPr lang="ru-RU" sz="2000" dirty="0" err="1"/>
              <a:t>місяць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60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1" y="83127"/>
            <a:ext cx="11480799" cy="6594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B050"/>
                </a:solidFill>
              </a:rPr>
              <a:t>6. </a:t>
            </a:r>
            <a:r>
              <a:rPr lang="ru-RU" sz="2000" b="1" dirty="0" err="1">
                <a:solidFill>
                  <a:srgbClr val="00B050"/>
                </a:solidFill>
              </a:rPr>
              <a:t>Використання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зворотнього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зв’язку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клієнтів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працювати</a:t>
            </a:r>
            <a:r>
              <a:rPr lang="ru-RU" sz="2000" dirty="0"/>
              <a:t> з </a:t>
            </a:r>
            <a:r>
              <a:rPr lang="ru-RU" sz="2000" dirty="0" err="1"/>
              <a:t>відгуками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залишають</a:t>
            </a:r>
            <a:r>
              <a:rPr lang="ru-RU" sz="2000" dirty="0"/>
              <a:t> </a:t>
            </a:r>
            <a:r>
              <a:rPr lang="ru-RU" sz="2000" dirty="0" err="1"/>
              <a:t>клієнти</a:t>
            </a:r>
            <a:r>
              <a:rPr lang="ru-RU" sz="2000" dirty="0"/>
              <a:t> у </a:t>
            </a:r>
            <a:r>
              <a:rPr lang="ru-RU" sz="2000" dirty="0" err="1"/>
              <a:t>соціальних</a:t>
            </a:r>
            <a:r>
              <a:rPr lang="ru-RU" sz="2000" dirty="0"/>
              <a:t> мережах </a:t>
            </a:r>
            <a:r>
              <a:rPr lang="ru-RU" sz="2000" dirty="0" err="1"/>
              <a:t>або</a:t>
            </a:r>
            <a:r>
              <a:rPr lang="ru-RU" sz="2000" dirty="0"/>
              <a:t> у </a:t>
            </a:r>
            <a:r>
              <a:rPr lang="en-US" sz="2000" dirty="0"/>
              <a:t>Google-</a:t>
            </a:r>
            <a:r>
              <a:rPr lang="ru-RU" sz="2000" dirty="0"/>
              <a:t>картах.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важливо</a:t>
            </a:r>
            <a:r>
              <a:rPr lang="ru-RU" sz="2000" dirty="0"/>
              <a:t> та буде </a:t>
            </a:r>
            <a:r>
              <a:rPr lang="ru-RU" sz="2000" dirty="0" err="1"/>
              <a:t>позиціонувати</a:t>
            </a:r>
            <a:r>
              <a:rPr lang="ru-RU" sz="2000" dirty="0"/>
              <a:t> ресторан як заклад,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цінують</a:t>
            </a:r>
            <a:r>
              <a:rPr lang="ru-RU" sz="2000" dirty="0"/>
              <a:t> </a:t>
            </a:r>
            <a:r>
              <a:rPr lang="ru-RU" sz="2000" dirty="0" err="1"/>
              <a:t>гості</a:t>
            </a:r>
            <a:r>
              <a:rPr lang="ru-RU" sz="2000" dirty="0"/>
              <a:t>. </a:t>
            </a:r>
            <a:r>
              <a:rPr lang="ru-RU" sz="2000" dirty="0" err="1"/>
              <a:t>Гарний</a:t>
            </a:r>
            <a:r>
              <a:rPr lang="ru-RU" sz="2000" dirty="0"/>
              <a:t> </a:t>
            </a:r>
            <a:r>
              <a:rPr lang="ru-RU" sz="2000" dirty="0" err="1"/>
              <a:t>варіант</a:t>
            </a:r>
            <a:r>
              <a:rPr lang="ru-RU" sz="2000" dirty="0"/>
              <a:t> – </a:t>
            </a:r>
            <a:r>
              <a:rPr lang="ru-RU" sz="2000" dirty="0" err="1"/>
              <a:t>налагодження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 з </a:t>
            </a:r>
            <a:r>
              <a:rPr lang="ru-RU" sz="2000" dirty="0" err="1"/>
              <a:t>клієнтами</a:t>
            </a:r>
            <a:r>
              <a:rPr lang="ru-RU" sz="2000" dirty="0"/>
              <a:t> через </a:t>
            </a:r>
            <a:r>
              <a:rPr lang="ru-RU" sz="2000" dirty="0" err="1"/>
              <a:t>соціальну</a:t>
            </a:r>
            <a:r>
              <a:rPr lang="ru-RU" sz="2000" dirty="0"/>
              <a:t> мережу, вони </a:t>
            </a:r>
            <a:r>
              <a:rPr lang="ru-RU" sz="2000" dirty="0" err="1"/>
              <a:t>зможуть</a:t>
            </a:r>
            <a:r>
              <a:rPr lang="ru-RU" sz="2000" dirty="0"/>
              <a:t> </a:t>
            </a:r>
            <a:r>
              <a:rPr lang="ru-RU" sz="2000" dirty="0" err="1"/>
              <a:t>залишати</a:t>
            </a:r>
            <a:r>
              <a:rPr lang="ru-RU" sz="2000" dirty="0"/>
              <a:t> </a:t>
            </a:r>
            <a:r>
              <a:rPr lang="ru-RU" sz="2000" dirty="0" err="1"/>
              <a:t>зворотній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та </a:t>
            </a:r>
            <a:r>
              <a:rPr lang="ru-RU" sz="2000" dirty="0" err="1"/>
              <a:t>коментувати</a:t>
            </a:r>
            <a:r>
              <a:rPr lang="ru-RU" sz="2000" dirty="0"/>
              <a:t> новинки, а ресторатор повинен </a:t>
            </a:r>
            <a:r>
              <a:rPr lang="ru-RU" sz="2000" dirty="0" err="1"/>
              <a:t>прислуховуватись</a:t>
            </a:r>
            <a:r>
              <a:rPr lang="ru-RU" sz="2000" dirty="0"/>
              <a:t> та </a:t>
            </a:r>
            <a:r>
              <a:rPr lang="ru-RU" sz="2000" dirty="0" err="1"/>
              <a:t>робити</a:t>
            </a:r>
            <a:r>
              <a:rPr lang="ru-RU" sz="2000" dirty="0"/>
              <a:t> </a:t>
            </a:r>
            <a:r>
              <a:rPr lang="ru-RU" sz="2000" dirty="0" err="1"/>
              <a:t>сервіс</a:t>
            </a:r>
            <a:r>
              <a:rPr lang="ru-RU" sz="2000" dirty="0"/>
              <a:t> для людей.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7</a:t>
            </a:r>
            <a:r>
              <a:rPr lang="ru-RU" sz="2000" b="1" dirty="0">
                <a:solidFill>
                  <a:srgbClr val="00B050"/>
                </a:solidFill>
              </a:rPr>
              <a:t>. </a:t>
            </a:r>
            <a:r>
              <a:rPr lang="ru-RU" sz="2000" b="1" dirty="0" err="1">
                <a:solidFill>
                  <a:srgbClr val="00B050"/>
                </a:solidFill>
              </a:rPr>
              <a:t>Оптимізація</a:t>
            </a:r>
            <a:r>
              <a:rPr lang="ru-RU" sz="2000" b="1" dirty="0">
                <a:solidFill>
                  <a:srgbClr val="00B050"/>
                </a:solidFill>
              </a:rPr>
              <a:t> меню ресторану </a:t>
            </a:r>
            <a:r>
              <a:rPr lang="ru-RU" sz="2000" dirty="0" err="1"/>
              <a:t>Формуючи</a:t>
            </a:r>
            <a:r>
              <a:rPr lang="ru-RU" sz="2000" dirty="0"/>
              <a:t> </a:t>
            </a:r>
            <a:r>
              <a:rPr lang="ru-RU" sz="2000" dirty="0" err="1"/>
              <a:t>кожну</a:t>
            </a:r>
            <a:r>
              <a:rPr lang="ru-RU" sz="2000" dirty="0"/>
              <a:t> </a:t>
            </a:r>
            <a:r>
              <a:rPr lang="ru-RU" sz="2000" dirty="0" err="1"/>
              <a:t>страву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думати</a:t>
            </a:r>
            <a:r>
              <a:rPr lang="ru-RU" sz="2000" dirty="0"/>
              <a:t> про </a:t>
            </a:r>
            <a:r>
              <a:rPr lang="ru-RU" sz="2000" dirty="0" err="1"/>
              <a:t>позиціонування</a:t>
            </a:r>
            <a:r>
              <a:rPr lang="ru-RU" sz="2000" dirty="0"/>
              <a:t> та </a:t>
            </a:r>
            <a:r>
              <a:rPr lang="ru-RU" sz="2000" dirty="0" err="1"/>
              <a:t>визначити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страви: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оптимізація</a:t>
            </a:r>
            <a:r>
              <a:rPr lang="ru-RU" sz="2000" dirty="0" smtClean="0"/>
              <a:t> </a:t>
            </a:r>
            <a:r>
              <a:rPr lang="ru-RU" sz="2000" dirty="0"/>
              <a:t>складу </a:t>
            </a:r>
            <a:r>
              <a:rPr lang="ru-RU" sz="2000" dirty="0" err="1"/>
              <a:t>страв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якість</a:t>
            </a:r>
            <a:r>
              <a:rPr lang="ru-RU" sz="2000" dirty="0"/>
              <a:t> </a:t>
            </a:r>
            <a:r>
              <a:rPr lang="ru-RU" sz="2000" dirty="0" err="1"/>
              <a:t>страв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/>
              <a:t>позицій</a:t>
            </a:r>
            <a:r>
              <a:rPr lang="ru-RU" sz="2000" dirty="0"/>
              <a:t> у меню.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8</a:t>
            </a:r>
            <a:r>
              <a:rPr lang="ru-RU" sz="2000" b="1" dirty="0">
                <a:solidFill>
                  <a:srgbClr val="00B050"/>
                </a:solidFill>
              </a:rPr>
              <a:t>. </a:t>
            </a:r>
            <a:r>
              <a:rPr lang="ru-RU" sz="2000" b="1" dirty="0" err="1">
                <a:solidFill>
                  <a:srgbClr val="00B050"/>
                </a:solidFill>
              </a:rPr>
              <a:t>Оптимізація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подачі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страв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9</a:t>
            </a:r>
            <a:r>
              <a:rPr lang="ru-RU" sz="2000" b="1" dirty="0">
                <a:solidFill>
                  <a:srgbClr val="00B050"/>
                </a:solidFill>
              </a:rPr>
              <a:t>. </a:t>
            </a:r>
            <a:r>
              <a:rPr lang="ru-RU" sz="2000" b="1" dirty="0" err="1">
                <a:solidFill>
                  <a:srgbClr val="00B050"/>
                </a:solidFill>
              </a:rPr>
              <a:t>Ціноутворення</a:t>
            </a:r>
            <a:r>
              <a:rPr lang="ru-RU" sz="2000" b="1" dirty="0">
                <a:solidFill>
                  <a:srgbClr val="00B050"/>
                </a:solidFill>
              </a:rPr>
              <a:t> у </a:t>
            </a:r>
            <a:r>
              <a:rPr lang="ru-RU" sz="2000" b="1" dirty="0" err="1">
                <a:solidFill>
                  <a:srgbClr val="00B050"/>
                </a:solidFill>
              </a:rPr>
              <a:t>ресторані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емоції</a:t>
            </a:r>
            <a:r>
              <a:rPr lang="ru-RU" sz="2000" dirty="0"/>
              <a:t> </a:t>
            </a:r>
            <a:r>
              <a:rPr lang="ru-RU" sz="2000" dirty="0" err="1"/>
              <a:t>гість</a:t>
            </a:r>
            <a:r>
              <a:rPr lang="ru-RU" sz="2000" dirty="0"/>
              <a:t> </a:t>
            </a:r>
            <a:r>
              <a:rPr lang="ru-RU" sz="2000" dirty="0" err="1"/>
              <a:t>отримує</a:t>
            </a:r>
            <a:r>
              <a:rPr lang="ru-RU" sz="2000" dirty="0"/>
              <a:t>, коли </a:t>
            </a:r>
            <a:r>
              <a:rPr lang="ru-RU" sz="2000" dirty="0" err="1"/>
              <a:t>дізнається</a:t>
            </a:r>
            <a:r>
              <a:rPr lang="ru-RU" sz="2000" dirty="0"/>
              <a:t> про </a:t>
            </a:r>
            <a:r>
              <a:rPr lang="ru-RU" sz="2000" dirty="0" err="1"/>
              <a:t>вартість</a:t>
            </a:r>
            <a:r>
              <a:rPr lang="ru-RU" sz="2000" dirty="0"/>
              <a:t> страви? Не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ігнорувати</a:t>
            </a:r>
            <a:r>
              <a:rPr lang="ru-RU" sz="2000" dirty="0"/>
              <a:t> </a:t>
            </a:r>
            <a:r>
              <a:rPr lang="ru-RU" sz="2000" dirty="0" err="1"/>
              <a:t>ресторанний</a:t>
            </a:r>
            <a:r>
              <a:rPr lang="ru-RU" sz="2000" dirty="0"/>
              <a:t> </a:t>
            </a:r>
            <a:r>
              <a:rPr lang="ru-RU" sz="2000" dirty="0" err="1"/>
              <a:t>ринок</a:t>
            </a:r>
            <a:r>
              <a:rPr lang="ru-RU" sz="2000" dirty="0"/>
              <a:t>,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колег</a:t>
            </a:r>
            <a:r>
              <a:rPr lang="ru-RU" sz="2000" dirty="0"/>
              <a:t> та </a:t>
            </a:r>
            <a:r>
              <a:rPr lang="ru-RU" sz="2000" dirty="0" err="1"/>
              <a:t>конкурентів</a:t>
            </a:r>
            <a:r>
              <a:rPr lang="ru-RU" sz="2000" dirty="0"/>
              <a:t>. </a:t>
            </a:r>
            <a:r>
              <a:rPr lang="ru-RU" sz="2000" dirty="0">
                <a:solidFill>
                  <a:srgbClr val="00B050"/>
                </a:solidFill>
              </a:rPr>
              <a:t>У </a:t>
            </a:r>
            <a:r>
              <a:rPr lang="ru-RU" sz="2000" dirty="0" err="1">
                <a:solidFill>
                  <a:srgbClr val="00B050"/>
                </a:solidFill>
              </a:rPr>
              <a:t>багатьох</a:t>
            </a:r>
            <a:r>
              <a:rPr lang="ru-RU" sz="2000" dirty="0">
                <a:solidFill>
                  <a:srgbClr val="00B050"/>
                </a:solidFill>
              </a:rPr>
              <a:t> закладах є </a:t>
            </a:r>
            <a:r>
              <a:rPr lang="ru-RU" sz="2000" dirty="0" err="1">
                <a:solidFill>
                  <a:srgbClr val="00B050"/>
                </a:solidFill>
              </a:rPr>
              <a:t>аналогічні</a:t>
            </a:r>
            <a:r>
              <a:rPr lang="ru-RU" sz="2000" dirty="0">
                <a:solidFill>
                  <a:srgbClr val="00B050"/>
                </a:solidFill>
              </a:rPr>
              <a:t> страви – тому не </a:t>
            </a:r>
            <a:r>
              <a:rPr lang="ru-RU" sz="2000" dirty="0" err="1">
                <a:solidFill>
                  <a:srgbClr val="00B050"/>
                </a:solidFill>
              </a:rPr>
              <a:t>потрібно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завищувати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або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занижувати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ціну</a:t>
            </a:r>
            <a:r>
              <a:rPr lang="ru-RU" sz="2000" dirty="0">
                <a:solidFill>
                  <a:srgbClr val="00B050"/>
                </a:solidFill>
              </a:rPr>
              <a:t>, </a:t>
            </a:r>
            <a:r>
              <a:rPr lang="ru-RU" sz="2000" dirty="0" err="1">
                <a:solidFill>
                  <a:srgbClr val="00B050"/>
                </a:solidFill>
              </a:rPr>
              <a:t>щоб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виділити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її</a:t>
            </a:r>
            <a:r>
              <a:rPr lang="ru-RU" sz="20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163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57017"/>
            <a:ext cx="11665527" cy="6576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</a:rPr>
              <a:t>10.Оптимізація </a:t>
            </a:r>
            <a:r>
              <a:rPr lang="ru-RU" sz="2000" b="1" dirty="0" err="1">
                <a:solidFill>
                  <a:srgbClr val="00B050"/>
                </a:solidFill>
              </a:rPr>
              <a:t>сервісу</a:t>
            </a:r>
            <a:r>
              <a:rPr lang="ru-RU" sz="2000" b="1" dirty="0">
                <a:solidFill>
                  <a:srgbClr val="00B050"/>
                </a:solidFill>
              </a:rPr>
              <a:t> у </a:t>
            </a:r>
            <a:r>
              <a:rPr lang="ru-RU" sz="2000" b="1" dirty="0" err="1" smtClean="0">
                <a:solidFill>
                  <a:srgbClr val="00B050"/>
                </a:solidFill>
              </a:rPr>
              <a:t>ресторані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rgbClr val="00B050"/>
                </a:solidFill>
              </a:rPr>
              <a:t>11.Інтер’єр у </a:t>
            </a:r>
            <a:r>
              <a:rPr lang="ru-RU" sz="2000" b="1" dirty="0" err="1">
                <a:solidFill>
                  <a:srgbClr val="00B050"/>
                </a:solidFill>
              </a:rPr>
              <a:t>ресторані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err="1"/>
              <a:t>вхід</a:t>
            </a:r>
            <a:r>
              <a:rPr lang="ru-RU" sz="2000" dirty="0"/>
              <a:t> у ресторан (кафе);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неприємні</a:t>
            </a:r>
            <a:r>
              <a:rPr lang="ru-RU" sz="2000" dirty="0"/>
              <a:t> </a:t>
            </a:r>
            <a:r>
              <a:rPr lang="ru-RU" sz="2000" dirty="0" err="1"/>
              <a:t>дрібниці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91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28789"/>
            <a:ext cx="10702344" cy="6568225"/>
          </a:xfrm>
        </p:spPr>
        <p:txBody>
          <a:bodyPr>
            <a:normAutofit lnSpcReduction="10000"/>
          </a:bodyPr>
          <a:lstStyle/>
          <a:p>
            <a:pPr marL="457200" indent="-457200" algn="r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</a:rPr>
              <a:t>Сутність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управління</a:t>
            </a:r>
            <a:r>
              <a:rPr lang="ru-RU" sz="2000" b="1" dirty="0">
                <a:solidFill>
                  <a:srgbClr val="0070C0"/>
                </a:solidFill>
              </a:rPr>
              <a:t> маркетингом (маркетингового менеджменту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r>
              <a:rPr lang="ru-RU" sz="2000" dirty="0" smtClean="0"/>
              <a:t>    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високо</a:t>
            </a:r>
            <a:r>
              <a:rPr lang="ru-RU" sz="2000" dirty="0"/>
              <a:t> конкурентного ринку та </a:t>
            </a:r>
            <a:r>
              <a:rPr lang="ru-RU" sz="2000" dirty="0" err="1"/>
              <a:t>середовища</a:t>
            </a:r>
            <a:r>
              <a:rPr lang="ru-RU" sz="2000" dirty="0"/>
              <a:t>, яке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змінюється</a:t>
            </a:r>
            <a:r>
              <a:rPr lang="ru-RU" sz="2000" dirty="0"/>
              <a:t>, </a:t>
            </a:r>
            <a:r>
              <a:rPr lang="ru-RU" sz="2000" dirty="0" err="1"/>
              <a:t>підприємствам</a:t>
            </a:r>
            <a:r>
              <a:rPr lang="ru-RU" sz="2000" dirty="0"/>
              <a:t> </a:t>
            </a:r>
            <a:r>
              <a:rPr lang="ru-RU" sz="2000" dirty="0" err="1"/>
              <a:t>необхідне</a:t>
            </a:r>
            <a:r>
              <a:rPr lang="ru-RU" sz="2000" dirty="0"/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щ</a:t>
            </a:r>
            <a:r>
              <a:rPr lang="ru-RU" sz="2000" i="1" dirty="0" err="1">
                <a:solidFill>
                  <a:srgbClr val="0070C0"/>
                </a:solidFill>
              </a:rPr>
              <a:t>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забезпечувало</a:t>
            </a:r>
            <a:r>
              <a:rPr lang="ru-RU" sz="2000" i="1" dirty="0">
                <a:solidFill>
                  <a:srgbClr val="0070C0"/>
                </a:solidFill>
              </a:rPr>
              <a:t> б </a:t>
            </a:r>
            <a:r>
              <a:rPr lang="ru-RU" sz="2000" i="1" dirty="0" err="1">
                <a:solidFill>
                  <a:srgbClr val="0070C0"/>
                </a:solidFill>
              </a:rPr>
              <a:t>оптимальне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співвідношення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обсягу</a:t>
            </a:r>
            <a:r>
              <a:rPr lang="ru-RU" sz="2000" i="1" dirty="0">
                <a:solidFill>
                  <a:srgbClr val="0070C0"/>
                </a:solidFill>
              </a:rPr>
              <a:t> та </a:t>
            </a:r>
            <a:r>
              <a:rPr lang="ru-RU" sz="2000" i="1" dirty="0" err="1">
                <a:solidFill>
                  <a:srgbClr val="0070C0"/>
                </a:solidFill>
              </a:rPr>
              <a:t>структури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виробництва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продукції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обсягові</a:t>
            </a:r>
            <a:r>
              <a:rPr lang="ru-RU" sz="2000" i="1" dirty="0">
                <a:solidFill>
                  <a:srgbClr val="0070C0"/>
                </a:solidFill>
              </a:rPr>
              <a:t> та </a:t>
            </a:r>
            <a:r>
              <a:rPr lang="ru-RU" sz="2000" i="1" dirty="0" err="1">
                <a:solidFill>
                  <a:srgbClr val="0070C0"/>
                </a:solidFill>
              </a:rPr>
              <a:t>структурі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споживчого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попиту</a:t>
            </a:r>
            <a:r>
              <a:rPr lang="ru-RU" sz="2000" i="1" dirty="0">
                <a:solidFill>
                  <a:srgbClr val="0070C0"/>
                </a:solidFill>
              </a:rPr>
              <a:t>,</a:t>
            </a:r>
            <a:r>
              <a:rPr lang="ru-RU" sz="2000" dirty="0"/>
              <a:t>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високу</a:t>
            </a:r>
            <a:r>
              <a:rPr lang="ru-RU" sz="2000" dirty="0"/>
              <a:t> </a:t>
            </a:r>
            <a:r>
              <a:rPr lang="ru-RU" sz="2000" dirty="0" err="1"/>
              <a:t>конкурентоспроможність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яка </a:t>
            </a:r>
            <a:r>
              <a:rPr lang="ru-RU" sz="2000" dirty="0" err="1"/>
              <a:t>виробляється</a:t>
            </a:r>
            <a:r>
              <a:rPr lang="ru-RU" sz="2000" dirty="0"/>
              <a:t> </a:t>
            </a:r>
            <a:r>
              <a:rPr lang="ru-RU" sz="2000" dirty="0" err="1"/>
              <a:t>підприємствами</a:t>
            </a:r>
            <a:r>
              <a:rPr lang="ru-RU" sz="2000" dirty="0"/>
              <a:t>.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побудоване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на </a:t>
            </a:r>
            <a:r>
              <a:rPr lang="ru-RU" sz="2000" dirty="0" err="1"/>
              <a:t>маркетингових</a:t>
            </a:r>
            <a:r>
              <a:rPr lang="ru-RU" sz="2000" dirty="0"/>
              <a:t> принципах 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         </a:t>
            </a:r>
            <a:r>
              <a:rPr lang="ru-RU" sz="2000" dirty="0" err="1" smtClean="0"/>
              <a:t>Поєднуючи</a:t>
            </a:r>
            <a:r>
              <a:rPr lang="ru-RU" sz="2000" dirty="0" smtClean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менеджменту та маркетингу, </a:t>
            </a:r>
            <a:r>
              <a:rPr lang="ru-RU" sz="2000" dirty="0" err="1"/>
              <a:t>отримаємо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маркетингового менеджменту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маркетингом.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err="1" smtClean="0">
                <a:solidFill>
                  <a:srgbClr val="0070C0"/>
                </a:solidFill>
              </a:rPr>
              <a:t>Маркетинговий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менеджмент (</a:t>
            </a:r>
            <a:r>
              <a:rPr lang="ru-RU" sz="2000" b="1" dirty="0" err="1">
                <a:solidFill>
                  <a:srgbClr val="0070C0"/>
                </a:solidFill>
              </a:rPr>
              <a:t>управління</a:t>
            </a:r>
            <a:r>
              <a:rPr lang="ru-RU" sz="2000" b="1" dirty="0">
                <a:solidFill>
                  <a:srgbClr val="0070C0"/>
                </a:solidFill>
              </a:rPr>
              <a:t> маркетингом) </a:t>
            </a:r>
            <a:r>
              <a:rPr lang="ru-RU" sz="2000" dirty="0"/>
              <a:t>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аналіз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планування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впровадження</a:t>
            </a:r>
            <a:r>
              <a:rPr lang="ru-RU" sz="2000" dirty="0">
                <a:solidFill>
                  <a:srgbClr val="0070C0"/>
                </a:solidFill>
              </a:rPr>
              <a:t> в </a:t>
            </a:r>
            <a:r>
              <a:rPr lang="ru-RU" sz="2000" dirty="0" err="1">
                <a:solidFill>
                  <a:srgbClr val="0070C0"/>
                </a:solidFill>
              </a:rPr>
              <a:t>життя</a:t>
            </a:r>
            <a:r>
              <a:rPr lang="ru-RU" sz="2000" dirty="0">
                <a:solidFill>
                  <a:srgbClr val="0070C0"/>
                </a:solidFill>
              </a:rPr>
              <a:t> й контроль за </a:t>
            </a:r>
            <a:r>
              <a:rPr lang="ru-RU" sz="2000" dirty="0" err="1">
                <a:solidFill>
                  <a:srgbClr val="0070C0"/>
                </a:solidFill>
              </a:rPr>
              <a:t>здійсненням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заходів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розрахованих</a:t>
            </a:r>
            <a:r>
              <a:rPr lang="ru-RU" sz="2000" dirty="0">
                <a:solidFill>
                  <a:srgbClr val="0070C0"/>
                </a:solidFill>
              </a:rPr>
              <a:t> на </a:t>
            </a:r>
            <a:r>
              <a:rPr lang="ru-RU" sz="2000" dirty="0" err="1">
                <a:solidFill>
                  <a:srgbClr val="0070C0"/>
                </a:solidFill>
              </a:rPr>
              <a:t>встановлення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зміцнення</a:t>
            </a:r>
            <a:r>
              <a:rPr lang="ru-RU" sz="2000" dirty="0">
                <a:solidFill>
                  <a:srgbClr val="0070C0"/>
                </a:solidFill>
              </a:rPr>
              <a:t> й </a:t>
            </a:r>
            <a:r>
              <a:rPr lang="ru-RU" sz="2000" dirty="0" err="1">
                <a:solidFill>
                  <a:srgbClr val="0070C0"/>
                </a:solidFill>
              </a:rPr>
              <a:t>підтримування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взаємовигідних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обмінів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цільовим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ринком </a:t>
            </a:r>
            <a:r>
              <a:rPr lang="ru-RU" sz="2000" dirty="0">
                <a:solidFill>
                  <a:srgbClr val="0070C0"/>
                </a:solidFill>
              </a:rPr>
              <a:t>для </a:t>
            </a:r>
            <a:r>
              <a:rPr lang="ru-RU" sz="2000" dirty="0" err="1">
                <a:solidFill>
                  <a:srgbClr val="0070C0"/>
                </a:solidFill>
              </a:rPr>
              <a:t>досягнення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конкретної</a:t>
            </a:r>
            <a:r>
              <a:rPr lang="ru-RU" sz="2000" dirty="0">
                <a:solidFill>
                  <a:srgbClr val="0070C0"/>
                </a:solidFill>
              </a:rPr>
              <a:t> мети </a:t>
            </a:r>
            <a:r>
              <a:rPr lang="ru-RU" sz="2000" dirty="0" err="1">
                <a:solidFill>
                  <a:srgbClr val="0070C0"/>
                </a:solidFill>
              </a:rPr>
              <a:t>підприємства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/>
              <a:t>попитом </a:t>
            </a:r>
            <a:r>
              <a:rPr lang="ru-RU" sz="2000" dirty="0" err="1"/>
              <a:t>означає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споживачами</a:t>
            </a:r>
            <a:r>
              <a:rPr lang="ru-RU" sz="2000" dirty="0"/>
              <a:t>. Попит на </a:t>
            </a:r>
            <a:r>
              <a:rPr lang="ru-RU" sz="2000" dirty="0" err="1"/>
              <a:t>продукцію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</a:t>
            </a:r>
            <a:r>
              <a:rPr lang="ru-RU" sz="2000" dirty="0" err="1"/>
              <a:t>виходить</a:t>
            </a:r>
            <a:r>
              <a:rPr lang="ru-RU" sz="2000" dirty="0"/>
              <a:t> з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: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клієнтів</a:t>
            </a:r>
            <a:r>
              <a:rPr lang="ru-RU" sz="2000" dirty="0"/>
              <a:t> та </a:t>
            </a:r>
            <a:r>
              <a:rPr lang="ru-RU" sz="2000" dirty="0" err="1"/>
              <a:t>постійних</a:t>
            </a:r>
            <a:r>
              <a:rPr lang="ru-RU" sz="2000" dirty="0"/>
              <a:t> </a:t>
            </a:r>
            <a:r>
              <a:rPr lang="ru-RU" sz="2000" dirty="0" err="1"/>
              <a:t>клієнтів</a:t>
            </a:r>
            <a:r>
              <a:rPr lang="ru-RU" sz="2000" dirty="0"/>
              <a:t>. На </a:t>
            </a:r>
            <a:r>
              <a:rPr lang="ru-RU" sz="2000" dirty="0" err="1"/>
              <a:t>теперішній</a:t>
            </a:r>
            <a:r>
              <a:rPr lang="ru-RU" sz="2000" dirty="0"/>
              <a:t> час перед </a:t>
            </a:r>
            <a:r>
              <a:rPr lang="ru-RU" sz="2000" dirty="0" err="1"/>
              <a:t>підприємствами</a:t>
            </a:r>
            <a:r>
              <a:rPr lang="ru-RU" sz="2000" dirty="0"/>
              <a:t> </a:t>
            </a:r>
            <a:r>
              <a:rPr lang="ru-RU" sz="2000" dirty="0" err="1"/>
              <a:t>стоїть</a:t>
            </a:r>
            <a:r>
              <a:rPr lang="ru-RU" sz="2000" dirty="0"/>
              <a:t> два </a:t>
            </a:r>
            <a:r>
              <a:rPr lang="ru-RU" sz="2000" dirty="0" err="1"/>
              <a:t>завдання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привернення</a:t>
            </a:r>
            <a:r>
              <a:rPr lang="ru-RU" sz="2000" dirty="0" smtClean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клієнтів</a:t>
            </a:r>
            <a:r>
              <a:rPr lang="ru-RU" sz="2000" dirty="0"/>
              <a:t> та </a:t>
            </a:r>
            <a:r>
              <a:rPr lang="ru-RU" sz="2000" dirty="0" err="1"/>
              <a:t>укладання</a:t>
            </a:r>
            <a:r>
              <a:rPr lang="ru-RU" sz="2000" dirty="0"/>
              <a:t> з ними </a:t>
            </a:r>
            <a:r>
              <a:rPr lang="ru-RU" sz="2000" dirty="0" err="1"/>
              <a:t>угод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2</a:t>
            </a:r>
            <a:r>
              <a:rPr lang="ru-RU" sz="2000" dirty="0"/>
              <a:t>) </a:t>
            </a:r>
            <a:r>
              <a:rPr lang="ru-RU" sz="2000" dirty="0" err="1"/>
              <a:t>докладання</a:t>
            </a:r>
            <a:r>
              <a:rPr lang="ru-RU" sz="2000" dirty="0"/>
              <a:t> </a:t>
            </a:r>
            <a:r>
              <a:rPr lang="ru-RU" sz="2000" dirty="0" err="1"/>
              <a:t>зусиль</a:t>
            </a:r>
            <a:r>
              <a:rPr lang="ru-RU" sz="2000" dirty="0"/>
              <a:t> по </a:t>
            </a:r>
            <a:r>
              <a:rPr lang="ru-RU" sz="2000" dirty="0" err="1"/>
              <a:t>збереженню</a:t>
            </a:r>
            <a:r>
              <a:rPr lang="ru-RU" sz="2000" dirty="0"/>
              <a:t> </a:t>
            </a:r>
            <a:r>
              <a:rPr lang="ru-RU" sz="2000" dirty="0" err="1"/>
              <a:t>наявних</a:t>
            </a:r>
            <a:r>
              <a:rPr lang="ru-RU" sz="2000" dirty="0"/>
              <a:t> </a:t>
            </a:r>
            <a:r>
              <a:rPr lang="ru-RU" sz="2000" dirty="0" err="1"/>
              <a:t>клієнтів</a:t>
            </a:r>
            <a:r>
              <a:rPr lang="ru-RU" sz="2000" dirty="0"/>
              <a:t> та </a:t>
            </a:r>
            <a:r>
              <a:rPr lang="ru-RU" sz="2000" dirty="0" err="1"/>
              <a:t>підтримуванню</a:t>
            </a:r>
            <a:r>
              <a:rPr lang="ru-RU" sz="2000" dirty="0"/>
              <a:t> з ними </a:t>
            </a:r>
            <a:r>
              <a:rPr lang="ru-RU" sz="2000" dirty="0" err="1"/>
              <a:t>постійних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. </a:t>
            </a:r>
            <a:endParaRPr lang="uk-U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131" y="154545"/>
            <a:ext cx="10818252" cy="658110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/>
              <a:t>О</a:t>
            </a:r>
            <a:r>
              <a:rPr lang="ru-RU" sz="2000" dirty="0" err="1" smtClean="0"/>
              <a:t>сновними</a:t>
            </a:r>
            <a:r>
              <a:rPr lang="ru-RU" sz="2000" dirty="0" smtClean="0"/>
              <a:t> </a:t>
            </a:r>
            <a:r>
              <a:rPr lang="ru-RU" sz="2000" dirty="0" err="1"/>
              <a:t>завданнями</a:t>
            </a:r>
            <a:r>
              <a:rPr lang="ru-RU" sz="2000" dirty="0"/>
              <a:t> маркетингового менеджменту є </a:t>
            </a:r>
            <a:r>
              <a:rPr lang="ru-RU" sz="2000" dirty="0" err="1"/>
              <a:t>такі</a:t>
            </a:r>
            <a:r>
              <a:rPr lang="ru-RU" sz="2000" dirty="0"/>
              <a:t>: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аналіз</a:t>
            </a:r>
            <a:r>
              <a:rPr lang="ru-RU" sz="2000" dirty="0"/>
              <a:t> ринку –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потенціалу</a:t>
            </a:r>
            <a:r>
              <a:rPr lang="ru-RU" sz="2000" dirty="0"/>
              <a:t>, </a:t>
            </a:r>
            <a:r>
              <a:rPr lang="ru-RU" sz="2000" dirty="0" err="1"/>
              <a:t>місткості</a:t>
            </a:r>
            <a:r>
              <a:rPr lang="ru-RU" sz="2000" dirty="0"/>
              <a:t>, </a:t>
            </a:r>
            <a:r>
              <a:rPr lang="ru-RU" sz="2000" dirty="0" err="1"/>
              <a:t>кон’юнктури</a:t>
            </a:r>
            <a:r>
              <a:rPr lang="ru-RU" sz="2000" dirty="0"/>
              <a:t>, </a:t>
            </a:r>
            <a:r>
              <a:rPr lang="ru-RU" sz="2000" dirty="0" err="1"/>
              <a:t>поведінки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,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планування</a:t>
            </a:r>
            <a:r>
              <a:rPr lang="ru-RU" sz="2000" dirty="0"/>
              <a:t>: </a:t>
            </a:r>
            <a:r>
              <a:rPr lang="ru-RU" sz="2000" dirty="0" err="1"/>
              <a:t>формулювання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шляхів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 </a:t>
            </a:r>
            <a:r>
              <a:rPr lang="ru-RU" sz="2000" dirty="0" err="1"/>
              <a:t>організація</a:t>
            </a:r>
            <a:r>
              <a:rPr lang="ru-RU" sz="2000" dirty="0"/>
              <a:t>: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організаційної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маркетингу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конкретних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, </a:t>
            </a:r>
            <a:r>
              <a:rPr lang="ru-RU" sz="2000" dirty="0" err="1"/>
              <a:t>повноважень</a:t>
            </a:r>
            <a:r>
              <a:rPr lang="ru-RU" sz="2000" dirty="0"/>
              <a:t>, </a:t>
            </a:r>
            <a:r>
              <a:rPr lang="ru-RU" sz="2000" dirty="0" err="1"/>
              <a:t>відповідальності</a:t>
            </a:r>
            <a:r>
              <a:rPr lang="ru-RU" sz="2000" dirty="0"/>
              <a:t> за </a:t>
            </a:r>
            <a:r>
              <a:rPr lang="ru-RU" sz="2000" dirty="0" err="1"/>
              <a:t>реалізацію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мотивація</a:t>
            </a:r>
            <a:r>
              <a:rPr lang="ru-RU" sz="2000" dirty="0"/>
              <a:t>: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і </a:t>
            </a:r>
            <a:r>
              <a:rPr lang="ru-RU" sz="2000" dirty="0" err="1"/>
              <a:t>моральних</a:t>
            </a:r>
            <a:r>
              <a:rPr lang="ru-RU" sz="2000" dirty="0"/>
              <a:t> </a:t>
            </a:r>
            <a:r>
              <a:rPr lang="ru-RU" sz="2000" dirty="0" err="1"/>
              <a:t>стимулів</a:t>
            </a:r>
            <a:r>
              <a:rPr lang="ru-RU" sz="2000" dirty="0"/>
              <a:t> для </a:t>
            </a:r>
            <a:r>
              <a:rPr lang="ru-RU" sz="2000" dirty="0" err="1"/>
              <a:t>працівників</a:t>
            </a:r>
            <a:r>
              <a:rPr lang="ru-RU" sz="2000" dirty="0"/>
              <a:t> з метою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ними </a:t>
            </a:r>
            <a:r>
              <a:rPr lang="ru-RU" sz="2000" dirty="0" err="1"/>
              <a:t>поставлених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намічених</a:t>
            </a:r>
            <a:r>
              <a:rPr lang="ru-RU" sz="2000" dirty="0"/>
              <a:t> </a:t>
            </a:r>
            <a:r>
              <a:rPr lang="ru-RU" sz="2000" dirty="0" err="1"/>
              <a:t>планів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 </a:t>
            </a:r>
            <a:r>
              <a:rPr lang="ru-RU" sz="2000" dirty="0"/>
              <a:t>контроль і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9475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369" y="309093"/>
            <a:ext cx="11217499" cy="63879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rgbClr val="0070C0"/>
                </a:solidFill>
              </a:rPr>
              <a:t>Функції</a:t>
            </a:r>
            <a:r>
              <a:rPr lang="ru-RU" sz="2000" b="1" dirty="0">
                <a:solidFill>
                  <a:srgbClr val="0070C0"/>
                </a:solidFill>
              </a:rPr>
              <a:t> маркетингового менеджменту: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і </a:t>
            </a:r>
            <a:r>
              <a:rPr lang="ru-RU" sz="2000" dirty="0" err="1"/>
              <a:t>завдань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стратегічних</a:t>
            </a:r>
            <a:r>
              <a:rPr lang="ru-RU" sz="2000" dirty="0"/>
              <a:t> </a:t>
            </a:r>
            <a:r>
              <a:rPr lang="ru-RU" sz="2000" dirty="0" err="1"/>
              <a:t>принципів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орієнтація</a:t>
            </a:r>
            <a:r>
              <a:rPr lang="ru-RU" sz="2000" dirty="0"/>
              <a:t> у </a:t>
            </a:r>
            <a:r>
              <a:rPr lang="ru-RU" sz="2000" dirty="0" err="1"/>
              <a:t>цілому</a:t>
            </a:r>
            <a:r>
              <a:rPr lang="ru-RU" sz="2000" dirty="0"/>
              <a:t> і в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галузях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стратегії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ринків</a:t>
            </a:r>
            <a:r>
              <a:rPr lang="ru-RU" sz="2000" dirty="0"/>
              <a:t> і </a:t>
            </a:r>
            <a:r>
              <a:rPr lang="ru-RU" sz="2000" dirty="0" err="1"/>
              <a:t>позицій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забезпечуватимуть</a:t>
            </a:r>
            <a:r>
              <a:rPr lang="ru-RU" sz="2000" dirty="0"/>
              <a:t> </a:t>
            </a:r>
            <a:r>
              <a:rPr lang="ru-RU" sz="2000" dirty="0" err="1"/>
              <a:t>успіх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планування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розробка</a:t>
            </a:r>
            <a:r>
              <a:rPr lang="ru-RU" sz="2000" dirty="0"/>
              <a:t>, </a:t>
            </a:r>
            <a:r>
              <a:rPr lang="ru-RU" sz="2000" dirty="0" err="1"/>
              <a:t>обслуговування</a:t>
            </a:r>
            <a:r>
              <a:rPr lang="ru-RU" sz="2000" dirty="0"/>
              <a:t> та </a:t>
            </a:r>
            <a:r>
              <a:rPr lang="ru-RU" sz="2000" dirty="0" err="1"/>
              <a:t>зняття</a:t>
            </a:r>
            <a:r>
              <a:rPr lang="ru-RU" sz="2000" dirty="0"/>
              <a:t> з </a:t>
            </a:r>
            <a:r>
              <a:rPr lang="ru-RU" sz="2000" dirty="0" err="1"/>
              <a:t>виробництва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планування</a:t>
            </a:r>
            <a:r>
              <a:rPr lang="ru-RU" sz="2000" dirty="0"/>
              <a:t> та </a:t>
            </a:r>
            <a:r>
              <a:rPr lang="ru-RU" sz="2000" dirty="0" err="1"/>
              <a:t>реалізація</a:t>
            </a:r>
            <a:r>
              <a:rPr lang="ru-RU" sz="2000" dirty="0"/>
              <a:t> комплексу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цінової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підбір</a:t>
            </a:r>
            <a:r>
              <a:rPr lang="ru-RU" sz="2000" dirty="0"/>
              <a:t> </a:t>
            </a:r>
            <a:r>
              <a:rPr lang="ru-RU" sz="2000" dirty="0" err="1"/>
              <a:t>службовців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маркетингу,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маркетингу;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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керуючих</a:t>
            </a:r>
            <a:r>
              <a:rPr lang="ru-RU" sz="2000" dirty="0"/>
              <a:t> </a:t>
            </a:r>
            <a:r>
              <a:rPr lang="ru-RU" sz="2000" dirty="0" err="1"/>
              <a:t>впливів</a:t>
            </a:r>
            <a:r>
              <a:rPr lang="ru-RU" sz="2000" dirty="0"/>
              <a:t> на </a:t>
            </a:r>
            <a:r>
              <a:rPr lang="ru-RU" sz="2000" dirty="0" err="1"/>
              <a:t>маркетингову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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збирання</a:t>
            </a:r>
            <a:r>
              <a:rPr lang="ru-RU" sz="2000" dirty="0"/>
              <a:t> й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</a:rPr>
              <a:t>Функції</a:t>
            </a:r>
            <a:r>
              <a:rPr lang="ru-RU" sz="2000" dirty="0">
                <a:solidFill>
                  <a:srgbClr val="0070C0"/>
                </a:solidFill>
              </a:rPr>
              <a:t> маркетингу 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певні</a:t>
            </a:r>
            <a:r>
              <a:rPr lang="ru-RU" sz="2000" dirty="0">
                <a:solidFill>
                  <a:srgbClr val="0070C0"/>
                </a:solidFill>
              </a:rPr>
              <a:t> кроки, </a:t>
            </a:r>
            <a:r>
              <a:rPr lang="ru-RU" sz="2000" dirty="0" err="1">
                <a:solidFill>
                  <a:srgbClr val="0070C0"/>
                </a:solidFill>
              </a:rPr>
              <a:t>які</a:t>
            </a:r>
            <a:r>
              <a:rPr lang="ru-RU" sz="2000" dirty="0">
                <a:solidFill>
                  <a:srgbClr val="0070C0"/>
                </a:solidFill>
              </a:rPr>
              <a:t> повинно </a:t>
            </a:r>
            <a:r>
              <a:rPr lang="ru-RU" sz="2000" dirty="0" err="1">
                <a:solidFill>
                  <a:srgbClr val="0070C0"/>
                </a:solidFill>
              </a:rPr>
              <a:t>зробити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підприємство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працюючи</a:t>
            </a:r>
            <a:r>
              <a:rPr lang="ru-RU" sz="2000" dirty="0">
                <a:solidFill>
                  <a:srgbClr val="0070C0"/>
                </a:solidFill>
              </a:rPr>
              <a:t> у </a:t>
            </a:r>
            <a:r>
              <a:rPr lang="ru-RU" sz="2000" dirty="0" err="1">
                <a:solidFill>
                  <a:srgbClr val="0070C0"/>
                </a:solidFill>
              </a:rPr>
              <a:t>ринкових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умовах</a:t>
            </a:r>
            <a:r>
              <a:rPr lang="ru-RU" sz="2000" dirty="0">
                <a:solidFill>
                  <a:srgbClr val="0070C0"/>
                </a:solidFill>
              </a:rPr>
              <a:t> на шляху до </a:t>
            </a:r>
            <a:r>
              <a:rPr lang="ru-RU" sz="2000" dirty="0" err="1">
                <a:solidFill>
                  <a:srgbClr val="0070C0"/>
                </a:solidFill>
              </a:rPr>
              <a:t>споживача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  <a:endParaRPr lang="uk-U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5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9" y="180304"/>
            <a:ext cx="11114466" cy="6490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1.Маркетингові </a:t>
            </a:r>
            <a:r>
              <a:rPr lang="ru-RU" sz="2000" dirty="0" err="1" smtClean="0">
                <a:solidFill>
                  <a:srgbClr val="0070C0"/>
                </a:solidFill>
              </a:rPr>
              <a:t>дослідження</a:t>
            </a:r>
            <a:r>
              <a:rPr lang="ru-RU" sz="2000" dirty="0" smtClean="0">
                <a:solidFill>
                  <a:srgbClr val="0070C0"/>
                </a:solidFill>
              </a:rPr>
              <a:t>: </a:t>
            </a:r>
            <a:r>
              <a:rPr lang="ru-RU" sz="2000" dirty="0" err="1" smtClean="0"/>
              <a:t>основна</a:t>
            </a:r>
            <a:r>
              <a:rPr lang="ru-RU" sz="2000" dirty="0" smtClean="0"/>
              <a:t> </a:t>
            </a:r>
            <a:r>
              <a:rPr lang="ru-RU" sz="2000" dirty="0"/>
              <a:t>мета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менеджерів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 smtClean="0"/>
              <a:t>рівнів</a:t>
            </a:r>
            <a:r>
              <a:rPr lang="ru-RU" sz="2000" dirty="0" smtClean="0"/>
              <a:t> </a:t>
            </a:r>
            <a:r>
              <a:rPr lang="ru-RU" sz="2000" dirty="0" err="1"/>
              <a:t>надійною</a:t>
            </a:r>
            <a:r>
              <a:rPr lang="ru-RU" sz="2000" dirty="0"/>
              <a:t> </a:t>
            </a:r>
            <a:r>
              <a:rPr lang="ru-RU" sz="2000" dirty="0" err="1"/>
              <a:t>інформацією</a:t>
            </a:r>
            <a:r>
              <a:rPr lang="ru-RU" sz="2000" dirty="0"/>
              <a:t> для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отриманих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2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Товарна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політика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включає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споживчих</a:t>
            </a:r>
            <a:r>
              <a:rPr lang="ru-RU" sz="2000" dirty="0"/>
              <a:t> характеристик товару та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позиціонування</a:t>
            </a:r>
            <a:r>
              <a:rPr lang="ru-RU" sz="2000" dirty="0"/>
              <a:t> на ринку, </a:t>
            </a:r>
            <a:r>
              <a:rPr lang="ru-RU" sz="2000" dirty="0" err="1"/>
              <a:t>розробку</a:t>
            </a:r>
            <a:r>
              <a:rPr lang="ru-RU" sz="2000" dirty="0"/>
              <a:t> </a:t>
            </a:r>
            <a:r>
              <a:rPr lang="ru-RU" sz="2000" dirty="0" err="1"/>
              <a:t>асортименту</a:t>
            </a:r>
            <a:r>
              <a:rPr lang="ru-RU" sz="2000" dirty="0"/>
              <a:t> та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підтримки</a:t>
            </a:r>
            <a:r>
              <a:rPr lang="ru-RU" sz="2000" dirty="0"/>
              <a:t> на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етапах</a:t>
            </a:r>
            <a:r>
              <a:rPr lang="ru-RU" sz="2000" dirty="0"/>
              <a:t> </a:t>
            </a:r>
            <a:r>
              <a:rPr lang="ru-RU" sz="2000" dirty="0" err="1"/>
              <a:t>життєвого</a:t>
            </a:r>
            <a:r>
              <a:rPr lang="ru-RU" sz="2000" dirty="0"/>
              <a:t> циклу товару.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3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Цінова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політика</a:t>
            </a:r>
            <a:r>
              <a:rPr lang="ru-RU" sz="2000" dirty="0"/>
              <a:t>: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кінцева</a:t>
            </a:r>
            <a:r>
              <a:rPr lang="ru-RU" sz="2000" dirty="0"/>
              <a:t> мета – </a:t>
            </a:r>
            <a:r>
              <a:rPr lang="ru-RU" sz="2000" dirty="0" err="1"/>
              <a:t>визначити</a:t>
            </a:r>
            <a:r>
              <a:rPr lang="ru-RU" sz="2000" dirty="0"/>
              <a:t> </a:t>
            </a:r>
            <a:r>
              <a:rPr lang="ru-RU" sz="2000" dirty="0" err="1"/>
              <a:t>цінову</a:t>
            </a:r>
            <a:r>
              <a:rPr lang="ru-RU" sz="2000" dirty="0"/>
              <a:t> </a:t>
            </a:r>
            <a:r>
              <a:rPr lang="ru-RU" sz="2000" dirty="0" err="1"/>
              <a:t>стратегію</a:t>
            </a:r>
            <a:r>
              <a:rPr lang="ru-RU" sz="2000" dirty="0"/>
              <a:t>, </a:t>
            </a:r>
            <a:r>
              <a:rPr lang="ru-RU" sz="2000" dirty="0" err="1"/>
              <a:t>конкретну</a:t>
            </a:r>
            <a:r>
              <a:rPr lang="ru-RU" sz="2000" dirty="0"/>
              <a:t> </a:t>
            </a:r>
            <a:r>
              <a:rPr lang="ru-RU" sz="2000" dirty="0" err="1"/>
              <a:t>ціну</a:t>
            </a:r>
            <a:r>
              <a:rPr lang="ru-RU" sz="2000" dirty="0"/>
              <a:t> товару, коли та як </a:t>
            </a:r>
            <a:r>
              <a:rPr lang="ru-RU" sz="2000" dirty="0" err="1"/>
              <a:t>змінювати</a:t>
            </a:r>
            <a:r>
              <a:rPr lang="ru-RU" sz="2000" dirty="0"/>
              <a:t> </a:t>
            </a:r>
            <a:r>
              <a:rPr lang="ru-RU" sz="2000" dirty="0" err="1"/>
              <a:t>ціни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4. </a:t>
            </a:r>
            <a:r>
              <a:rPr lang="ru-RU" sz="2000" dirty="0" err="1">
                <a:solidFill>
                  <a:srgbClr val="0070C0"/>
                </a:solidFill>
              </a:rPr>
              <a:t>Політика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розподілу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вибір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, </a:t>
            </a:r>
            <a:r>
              <a:rPr lang="ru-RU" sz="2000" dirty="0" err="1"/>
              <a:t>вибір</a:t>
            </a:r>
            <a:r>
              <a:rPr lang="ru-RU" sz="2000" dirty="0"/>
              <a:t> типу </a:t>
            </a:r>
            <a:r>
              <a:rPr lang="ru-RU" sz="2000" dirty="0" err="1"/>
              <a:t>торгових</a:t>
            </a:r>
            <a:r>
              <a:rPr lang="ru-RU" sz="2000" dirty="0"/>
              <a:t> </a:t>
            </a:r>
            <a:r>
              <a:rPr lang="ru-RU" sz="2000" dirty="0" err="1"/>
              <a:t>посередників</a:t>
            </a:r>
            <a:r>
              <a:rPr lang="ru-RU" sz="2000" dirty="0"/>
              <a:t> та </a:t>
            </a:r>
            <a:r>
              <a:rPr lang="ru-RU" sz="2000" dirty="0" err="1"/>
              <a:t>конкретних</a:t>
            </a:r>
            <a:r>
              <a:rPr lang="ru-RU" sz="2000" dirty="0"/>
              <a:t> </a:t>
            </a:r>
            <a:r>
              <a:rPr lang="ru-RU" sz="2000" dirty="0" err="1"/>
              <a:t>фірм</a:t>
            </a:r>
            <a:r>
              <a:rPr lang="ru-RU" sz="2000" dirty="0"/>
              <a:t>, через </a:t>
            </a:r>
            <a:r>
              <a:rPr lang="ru-RU" sz="2000" dirty="0" err="1"/>
              <a:t>які</a:t>
            </a:r>
            <a:r>
              <a:rPr lang="ru-RU" sz="2000" dirty="0"/>
              <a:t> буде </a:t>
            </a:r>
            <a:r>
              <a:rPr lang="ru-RU" sz="2000" dirty="0" err="1"/>
              <a:t>здійснюватись</a:t>
            </a:r>
            <a:r>
              <a:rPr lang="ru-RU" sz="2000" dirty="0"/>
              <a:t> </a:t>
            </a:r>
            <a:r>
              <a:rPr lang="ru-RU" sz="2000" dirty="0" err="1"/>
              <a:t>збут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прийняти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стратегій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 у каналах </a:t>
            </a:r>
            <a:r>
              <a:rPr lang="ru-RU" sz="2000" dirty="0" err="1"/>
              <a:t>збуту</a:t>
            </a:r>
            <a:r>
              <a:rPr lang="ru-RU" sz="2000" dirty="0"/>
              <a:t> та </a:t>
            </a:r>
            <a:r>
              <a:rPr lang="ru-RU" sz="2000" dirty="0" err="1"/>
              <a:t>управління</a:t>
            </a:r>
            <a:r>
              <a:rPr lang="ru-RU" sz="2000" dirty="0"/>
              <a:t> каналами </a:t>
            </a:r>
            <a:r>
              <a:rPr lang="ru-RU" sz="2000" dirty="0" err="1"/>
              <a:t>розподілу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5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Комунікаційна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політика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таких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 як реклама, </a:t>
            </a:r>
            <a:r>
              <a:rPr lang="ru-RU" sz="2000" dirty="0" err="1"/>
              <a:t>стимулювання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, </a:t>
            </a:r>
            <a:r>
              <a:rPr lang="ru-RU" sz="2000" dirty="0" err="1"/>
              <a:t>персональний</a:t>
            </a:r>
            <a:r>
              <a:rPr lang="ru-RU" sz="2000" dirty="0"/>
              <a:t> продаж та </a:t>
            </a:r>
            <a:r>
              <a:rPr lang="ru-RU" sz="2000" dirty="0" err="1"/>
              <a:t>зв’язки</a:t>
            </a:r>
            <a:r>
              <a:rPr lang="ru-RU" sz="2000" dirty="0"/>
              <a:t> з </a:t>
            </a:r>
            <a:r>
              <a:rPr lang="ru-RU" sz="2000" dirty="0" err="1"/>
              <a:t>громадськістю</a:t>
            </a:r>
            <a:r>
              <a:rPr lang="ru-RU" sz="2000" dirty="0"/>
              <a:t> (</a:t>
            </a:r>
            <a:r>
              <a:rPr lang="ru-RU" sz="2000" dirty="0" err="1"/>
              <a:t>паблік</a:t>
            </a:r>
            <a:r>
              <a:rPr lang="ru-RU" sz="2000" dirty="0"/>
              <a:t> </a:t>
            </a:r>
            <a:r>
              <a:rPr lang="ru-RU" sz="2000" dirty="0" err="1"/>
              <a:t>рілейшнз</a:t>
            </a:r>
            <a:r>
              <a:rPr lang="ru-RU" sz="2000" dirty="0"/>
              <a:t>).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6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Розробка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стратегії</a:t>
            </a:r>
            <a:r>
              <a:rPr lang="ru-RU" sz="2000" dirty="0">
                <a:solidFill>
                  <a:srgbClr val="0070C0"/>
                </a:solidFill>
              </a:rPr>
              <a:t> маркетингу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планів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. Стратегія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аналізі</a:t>
            </a:r>
            <a:r>
              <a:rPr lang="ru-RU" sz="2000" dirty="0"/>
              <a:t> стану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оцінюванні</a:t>
            </a:r>
            <a:r>
              <a:rPr lang="ru-RU" sz="2000" dirty="0"/>
              <a:t> </a:t>
            </a:r>
            <a:r>
              <a:rPr lang="ru-RU" sz="2000" dirty="0" err="1"/>
              <a:t>привабливості</a:t>
            </a:r>
            <a:r>
              <a:rPr lang="ru-RU" sz="2000" dirty="0"/>
              <a:t> </a:t>
            </a:r>
            <a:r>
              <a:rPr lang="ru-RU" sz="2000" dirty="0" err="1"/>
              <a:t>ринків</a:t>
            </a:r>
            <a:r>
              <a:rPr lang="ru-RU" sz="2000" dirty="0"/>
              <a:t> і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</a:t>
            </a:r>
            <a:r>
              <a:rPr lang="ru-RU" sz="2000" dirty="0" err="1"/>
              <a:t>товарної</a:t>
            </a:r>
            <a:r>
              <a:rPr lang="ru-RU" sz="2000" dirty="0"/>
              <a:t>, </a:t>
            </a:r>
            <a:r>
              <a:rPr lang="ru-RU" sz="2000" dirty="0" err="1"/>
              <a:t>цінової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,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та </a:t>
            </a:r>
            <a:r>
              <a:rPr lang="ru-RU" sz="2000" dirty="0" err="1"/>
              <a:t>просування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на </a:t>
            </a:r>
            <a:r>
              <a:rPr lang="ru-RU" sz="2000" dirty="0" err="1"/>
              <a:t>ринок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7.Контроль </a:t>
            </a:r>
            <a:r>
              <a:rPr lang="ru-RU" sz="2000" dirty="0">
                <a:solidFill>
                  <a:srgbClr val="0070C0"/>
                </a:solidFill>
              </a:rPr>
              <a:t>маркетингу </a:t>
            </a:r>
            <a:r>
              <a:rPr lang="ru-RU" sz="2000" dirty="0" err="1"/>
              <a:t>включає</a:t>
            </a:r>
            <a:r>
              <a:rPr lang="ru-RU" sz="2000" dirty="0"/>
              <a:t> контроль </a:t>
            </a:r>
            <a:r>
              <a:rPr lang="ru-RU" sz="2000" dirty="0" err="1"/>
              <a:t>результатів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та </a:t>
            </a:r>
            <a:r>
              <a:rPr lang="ru-RU" sz="2000" dirty="0" err="1"/>
              <a:t>маркетинговий</a:t>
            </a:r>
            <a:r>
              <a:rPr lang="ru-RU" sz="2000" dirty="0"/>
              <a:t> аудит.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607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193183"/>
            <a:ext cx="11461547" cy="65424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8836" y="193183"/>
            <a:ext cx="3306619" cy="1939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Товарна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про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модифікацію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зняття</a:t>
            </a:r>
            <a:r>
              <a:rPr lang="ru-RU" dirty="0"/>
              <a:t> з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21018" y="193183"/>
            <a:ext cx="2900218" cy="1921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Цінова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- </a:t>
            </a:r>
            <a:r>
              <a:rPr lang="ru-RU" dirty="0" err="1">
                <a:solidFill>
                  <a:srgbClr val="FFFF00"/>
                </a:solidFill>
              </a:rPr>
              <a:t>визначення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цін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товари</a:t>
            </a:r>
            <a:r>
              <a:rPr lang="ru-RU" dirty="0">
                <a:solidFill>
                  <a:srgbClr val="FFFF00"/>
                </a:solidFill>
              </a:rPr>
              <a:t> і </a:t>
            </a:r>
            <a:r>
              <a:rPr lang="ru-RU" dirty="0" err="1">
                <a:solidFill>
                  <a:srgbClr val="FFFF00"/>
                </a:solidFill>
              </a:rPr>
              <a:t>послуги</a:t>
            </a:r>
            <a:r>
              <a:rPr lang="ru-RU" dirty="0"/>
              <a:t> -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21600" y="295564"/>
            <a:ext cx="3934691" cy="1837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b="1" dirty="0" err="1"/>
              <a:t>розподілу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- </a:t>
            </a:r>
            <a:r>
              <a:rPr lang="ru-RU" dirty="0" err="1">
                <a:solidFill>
                  <a:srgbClr val="FFFF00"/>
                </a:solidFill>
              </a:rPr>
              <a:t>вибір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оптимальних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каналів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розподілу</a:t>
            </a:r>
            <a:r>
              <a:rPr lang="ru-RU" dirty="0"/>
              <a:t> -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каналу - </a:t>
            </a:r>
            <a:r>
              <a:rPr lang="ru-RU" dirty="0" err="1">
                <a:solidFill>
                  <a:srgbClr val="FFFF00"/>
                </a:solidFill>
              </a:rPr>
              <a:t>визначення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стратегій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просування</a:t>
            </a:r>
            <a:r>
              <a:rPr lang="ru-RU" dirty="0">
                <a:solidFill>
                  <a:srgbClr val="FFFF00"/>
                </a:solidFill>
              </a:rPr>
              <a:t> у каналах </a:t>
            </a:r>
            <a:r>
              <a:rPr lang="ru-RU" dirty="0" err="1">
                <a:solidFill>
                  <a:srgbClr val="FFFF00"/>
                </a:solidFill>
              </a:rPr>
              <a:t>розподілу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1" y="2946400"/>
            <a:ext cx="4064000" cy="7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ФУНКЦІЇ МАРКЕТИНГУ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5527" y="2401456"/>
            <a:ext cx="5494856" cy="162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Комунікаційна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форм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>
                <a:solidFill>
                  <a:srgbClr val="FFFF00"/>
                </a:solidFill>
              </a:rPr>
              <a:t>організація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реклами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стимулювання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збуту</a:t>
            </a:r>
            <a:r>
              <a:rPr lang="ru-RU" dirty="0">
                <a:solidFill>
                  <a:srgbClr val="FFFF00"/>
                </a:solidFill>
              </a:rPr>
              <a:t>, персонального продажу, </a:t>
            </a:r>
            <a:r>
              <a:rPr lang="ru-RU" dirty="0" err="1">
                <a:solidFill>
                  <a:srgbClr val="FFFF00"/>
                </a:solidFill>
              </a:rPr>
              <a:t>заходів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паблік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рілейшнз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у </a:t>
            </a:r>
            <a:r>
              <a:rPr lang="ru-RU" dirty="0" err="1"/>
              <a:t>виставках</a:t>
            </a:r>
            <a:r>
              <a:rPr lang="ru-RU" dirty="0"/>
              <a:t> і ярмарках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982" y="4027055"/>
            <a:ext cx="2854036" cy="2708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Маркетингові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ринку - </a:t>
            </a:r>
            <a:r>
              <a:rPr lang="ru-RU" dirty="0" err="1">
                <a:solidFill>
                  <a:srgbClr val="FFFF00"/>
                </a:solidFill>
              </a:rPr>
              <a:t>вивчення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споживачів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-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ринку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66835" y="4100944"/>
            <a:ext cx="2817091" cy="2634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Розробка</a:t>
            </a:r>
            <a:r>
              <a:rPr lang="ru-RU" b="1" dirty="0" smtClean="0"/>
              <a:t> </a:t>
            </a:r>
            <a:r>
              <a:rPr lang="ru-RU" b="1" dirty="0" err="1" smtClean="0"/>
              <a:t>стратегії</a:t>
            </a:r>
            <a:r>
              <a:rPr lang="ru-RU" b="1" dirty="0" smtClean="0"/>
              <a:t> </a:t>
            </a:r>
            <a:r>
              <a:rPr lang="ru-RU" b="1" dirty="0"/>
              <a:t>маркетингу </a:t>
            </a:r>
            <a:r>
              <a:rPr lang="ru-RU" dirty="0"/>
              <a:t>-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-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- </a:t>
            </a:r>
            <a:r>
              <a:rPr lang="ru-RU" dirty="0" err="1">
                <a:solidFill>
                  <a:srgbClr val="FFFF00"/>
                </a:solidFill>
              </a:rPr>
              <a:t>розробка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стратегії</a:t>
            </a:r>
            <a:r>
              <a:rPr lang="ru-RU" dirty="0">
                <a:solidFill>
                  <a:srgbClr val="FFFF00"/>
                </a:solidFill>
              </a:rPr>
              <a:t> маркетингу </a:t>
            </a:r>
            <a:r>
              <a:rPr lang="ru-RU" dirty="0"/>
              <a:t>-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1163" y="4488873"/>
            <a:ext cx="3639127" cy="2246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Контроль маркетингу </a:t>
            </a:r>
            <a:r>
              <a:rPr lang="ru-RU" dirty="0"/>
              <a:t>- контроль </a:t>
            </a:r>
            <a:r>
              <a:rPr lang="ru-RU" dirty="0" err="1"/>
              <a:t>результатів</a:t>
            </a:r>
            <a:r>
              <a:rPr lang="ru-RU" dirty="0"/>
              <a:t> (контроль </a:t>
            </a:r>
            <a:r>
              <a:rPr lang="ru-RU" dirty="0" err="1"/>
              <a:t>збуту</a:t>
            </a:r>
            <a:r>
              <a:rPr lang="ru-RU" dirty="0"/>
              <a:t>, </a:t>
            </a:r>
            <a:r>
              <a:rPr lang="ru-RU" dirty="0" err="1"/>
              <a:t>частки</a:t>
            </a:r>
            <a:r>
              <a:rPr lang="ru-RU" dirty="0"/>
              <a:t> ринку, </a:t>
            </a:r>
            <a:r>
              <a:rPr lang="ru-RU" dirty="0" err="1"/>
              <a:t>прибутковості</a:t>
            </a:r>
            <a:r>
              <a:rPr lang="ru-RU" dirty="0"/>
              <a:t>, </a:t>
            </a:r>
            <a:r>
              <a:rPr lang="ru-RU" dirty="0" err="1"/>
              <a:t>неекономічних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) - </a:t>
            </a:r>
            <a:r>
              <a:rPr lang="ru-RU" dirty="0" err="1">
                <a:solidFill>
                  <a:srgbClr val="FFFF00"/>
                </a:solidFill>
              </a:rPr>
              <a:t>маркетинговий</a:t>
            </a:r>
            <a:r>
              <a:rPr lang="ru-RU" dirty="0">
                <a:solidFill>
                  <a:srgbClr val="FFFF00"/>
                </a:solidFill>
              </a:rPr>
              <a:t> аудит (</a:t>
            </a:r>
            <a:r>
              <a:rPr lang="ru-RU" dirty="0" err="1">
                <a:solidFill>
                  <a:srgbClr val="FFFF00"/>
                </a:solidFill>
              </a:rPr>
              <a:t>зовнішнього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середовища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цілей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стратегії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5246255" y="1948867"/>
            <a:ext cx="2512290" cy="1034478"/>
          </a:xfrm>
          <a:custGeom>
            <a:avLst/>
            <a:gdLst>
              <a:gd name="connsiteX0" fmla="*/ 0 w 2512290"/>
              <a:gd name="connsiteY0" fmla="*/ 1034478 h 1034478"/>
              <a:gd name="connsiteX1" fmla="*/ 2512290 w 2512290"/>
              <a:gd name="connsiteY1" fmla="*/ 6 h 1034478"/>
              <a:gd name="connsiteX2" fmla="*/ 0 w 2512290"/>
              <a:gd name="connsiteY2" fmla="*/ 1034478 h 103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2290" h="1034478">
                <a:moveTo>
                  <a:pt x="0" y="1034478"/>
                </a:moveTo>
                <a:lnTo>
                  <a:pt x="2512290" y="6"/>
                </a:lnTo>
                <a:cubicBezTo>
                  <a:pt x="2510750" y="-3073"/>
                  <a:pt x="0" y="1034478"/>
                  <a:pt x="0" y="103447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599709" y="2059691"/>
            <a:ext cx="351060" cy="859000"/>
          </a:xfrm>
          <a:custGeom>
            <a:avLst/>
            <a:gdLst>
              <a:gd name="connsiteX0" fmla="*/ 0 w 351060"/>
              <a:gd name="connsiteY0" fmla="*/ 859000 h 859000"/>
              <a:gd name="connsiteX1" fmla="*/ 350982 w 351060"/>
              <a:gd name="connsiteY1" fmla="*/ 18 h 859000"/>
              <a:gd name="connsiteX2" fmla="*/ 0 w 351060"/>
              <a:gd name="connsiteY2" fmla="*/ 859000 h 85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060" h="859000">
                <a:moveTo>
                  <a:pt x="0" y="859000"/>
                </a:moveTo>
                <a:cubicBezTo>
                  <a:pt x="0" y="859000"/>
                  <a:pt x="357139" y="-4600"/>
                  <a:pt x="350982" y="18"/>
                </a:cubicBezTo>
                <a:cubicBezTo>
                  <a:pt x="344825" y="4636"/>
                  <a:pt x="0" y="859000"/>
                  <a:pt x="0" y="8590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36800" y="2115108"/>
            <a:ext cx="64756" cy="803583"/>
          </a:xfrm>
          <a:custGeom>
            <a:avLst/>
            <a:gdLst>
              <a:gd name="connsiteX0" fmla="*/ 0 w 64756"/>
              <a:gd name="connsiteY0" fmla="*/ 803583 h 803583"/>
              <a:gd name="connsiteX1" fmla="*/ 64655 w 64756"/>
              <a:gd name="connsiteY1" fmla="*/ 19 h 803583"/>
              <a:gd name="connsiteX2" fmla="*/ 0 w 64756"/>
              <a:gd name="connsiteY2" fmla="*/ 803583 h 80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56" h="803583">
                <a:moveTo>
                  <a:pt x="0" y="803583"/>
                </a:moveTo>
                <a:cubicBezTo>
                  <a:pt x="0" y="803583"/>
                  <a:pt x="67734" y="-4599"/>
                  <a:pt x="64655" y="19"/>
                </a:cubicBezTo>
                <a:cubicBezTo>
                  <a:pt x="61576" y="4637"/>
                  <a:pt x="0" y="803583"/>
                  <a:pt x="0" y="80358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64727" y="3269673"/>
            <a:ext cx="1302333" cy="249382"/>
          </a:xfrm>
          <a:custGeom>
            <a:avLst/>
            <a:gdLst>
              <a:gd name="connsiteX0" fmla="*/ 0 w 1302333"/>
              <a:gd name="connsiteY0" fmla="*/ 0 h 249382"/>
              <a:gd name="connsiteX1" fmla="*/ 1302328 w 1302333"/>
              <a:gd name="connsiteY1" fmla="*/ 249382 h 249382"/>
              <a:gd name="connsiteX2" fmla="*/ 0 w 1302333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2333" h="249382">
                <a:moveTo>
                  <a:pt x="0" y="0"/>
                </a:moveTo>
                <a:lnTo>
                  <a:pt x="1302328" y="249382"/>
                </a:lnTo>
                <a:cubicBezTo>
                  <a:pt x="1305407" y="249382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809207" y="3585039"/>
            <a:ext cx="2404539" cy="977734"/>
          </a:xfrm>
          <a:custGeom>
            <a:avLst/>
            <a:gdLst>
              <a:gd name="connsiteX0" fmla="*/ 326211 w 2404539"/>
              <a:gd name="connsiteY0" fmla="*/ 118743 h 977734"/>
              <a:gd name="connsiteX1" fmla="*/ 2404393 w 2404539"/>
              <a:gd name="connsiteY1" fmla="*/ 977725 h 977734"/>
              <a:gd name="connsiteX2" fmla="*/ 215375 w 2404539"/>
              <a:gd name="connsiteY2" fmla="*/ 100270 h 977734"/>
              <a:gd name="connsiteX3" fmla="*/ 326211 w 2404539"/>
              <a:gd name="connsiteY3" fmla="*/ 118743 h 97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4539" h="977734">
                <a:moveTo>
                  <a:pt x="326211" y="118743"/>
                </a:moveTo>
                <a:cubicBezTo>
                  <a:pt x="691047" y="264985"/>
                  <a:pt x="2422866" y="980804"/>
                  <a:pt x="2404393" y="977725"/>
                </a:cubicBezTo>
                <a:cubicBezTo>
                  <a:pt x="2385920" y="974646"/>
                  <a:pt x="558660" y="244973"/>
                  <a:pt x="215375" y="100270"/>
                </a:cubicBezTo>
                <a:cubicBezTo>
                  <a:pt x="-127910" y="-44433"/>
                  <a:pt x="-38625" y="-27499"/>
                  <a:pt x="326211" y="11874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211724" y="3676073"/>
            <a:ext cx="27767" cy="443380"/>
          </a:xfrm>
          <a:custGeom>
            <a:avLst/>
            <a:gdLst>
              <a:gd name="connsiteX0" fmla="*/ 27767 w 27767"/>
              <a:gd name="connsiteY0" fmla="*/ 0 h 443380"/>
              <a:gd name="connsiteX1" fmla="*/ 58 w 27767"/>
              <a:gd name="connsiteY1" fmla="*/ 443345 h 443380"/>
              <a:gd name="connsiteX2" fmla="*/ 27767 w 27767"/>
              <a:gd name="connsiteY2" fmla="*/ 0 h 44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67" h="443380">
                <a:moveTo>
                  <a:pt x="27767" y="0"/>
                </a:moveTo>
                <a:cubicBezTo>
                  <a:pt x="27767" y="0"/>
                  <a:pt x="1597" y="447963"/>
                  <a:pt x="58" y="443345"/>
                </a:cubicBezTo>
                <a:cubicBezTo>
                  <a:pt x="-1481" y="438727"/>
                  <a:pt x="27767" y="0"/>
                  <a:pt x="2776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262802" y="3620995"/>
            <a:ext cx="28523" cy="387753"/>
          </a:xfrm>
          <a:custGeom>
            <a:avLst/>
            <a:gdLst>
              <a:gd name="connsiteX0" fmla="*/ 27816 w 28523"/>
              <a:gd name="connsiteY0" fmla="*/ 73550 h 387753"/>
              <a:gd name="connsiteX1" fmla="*/ 18580 w 28523"/>
              <a:gd name="connsiteY1" fmla="*/ 387587 h 387753"/>
              <a:gd name="connsiteX2" fmla="*/ 107 w 28523"/>
              <a:gd name="connsiteY2" fmla="*/ 27369 h 387753"/>
              <a:gd name="connsiteX3" fmla="*/ 27816 w 28523"/>
              <a:gd name="connsiteY3" fmla="*/ 73550 h 38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23" h="387753">
                <a:moveTo>
                  <a:pt x="27816" y="73550"/>
                </a:moveTo>
                <a:cubicBezTo>
                  <a:pt x="30895" y="133586"/>
                  <a:pt x="23198" y="395284"/>
                  <a:pt x="18580" y="387587"/>
                </a:cubicBezTo>
                <a:cubicBezTo>
                  <a:pt x="13962" y="379890"/>
                  <a:pt x="-1432" y="85866"/>
                  <a:pt x="107" y="27369"/>
                </a:cubicBezTo>
                <a:cubicBezTo>
                  <a:pt x="1646" y="-31128"/>
                  <a:pt x="24737" y="13514"/>
                  <a:pt x="27816" y="7355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735" y="154546"/>
            <a:ext cx="10882647" cy="6465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маркетингом для того,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закласти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основи</a:t>
            </a:r>
            <a:r>
              <a:rPr lang="ru-RU" sz="2000" dirty="0">
                <a:solidFill>
                  <a:srgbClr val="0070C0"/>
                </a:solidFill>
              </a:rPr>
              <a:t>,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врахувати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маркетинг </a:t>
            </a:r>
            <a:r>
              <a:rPr lang="ru-RU" sz="2000" dirty="0" err="1"/>
              <a:t>звернений</a:t>
            </a:r>
            <a:r>
              <a:rPr lang="ru-RU" sz="2000" dirty="0"/>
              <a:t> до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потреб і </a:t>
            </a:r>
            <a:r>
              <a:rPr lang="ru-RU" sz="2000" dirty="0" err="1"/>
              <a:t>побажань</a:t>
            </a:r>
            <a:r>
              <a:rPr lang="ru-RU" sz="2000" dirty="0"/>
              <a:t>, </a:t>
            </a:r>
            <a:r>
              <a:rPr lang="ru-RU" sz="2000" dirty="0" err="1"/>
              <a:t>отже</a:t>
            </a:r>
            <a:r>
              <a:rPr lang="ru-RU" sz="2000" dirty="0"/>
              <a:t>,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глибокого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/>
              <a:t>маркетинг повинен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відповідну</a:t>
            </a:r>
            <a:r>
              <a:rPr lang="ru-RU" sz="2000" dirty="0"/>
              <a:t> </a:t>
            </a:r>
            <a:r>
              <a:rPr lang="ru-RU" sz="2000" dirty="0" err="1"/>
              <a:t>інфраструктуру</a:t>
            </a:r>
            <a:r>
              <a:rPr lang="ru-RU" sz="2000" dirty="0"/>
              <a:t> </a:t>
            </a:r>
            <a:r>
              <a:rPr lang="ru-RU" sz="2000" dirty="0" err="1" smtClean="0"/>
              <a:t>консультативні</a:t>
            </a:r>
            <a:r>
              <a:rPr lang="ru-RU" sz="2000" dirty="0"/>
              <a:t>, </a:t>
            </a:r>
            <a:r>
              <a:rPr lang="ru-RU" sz="2000" dirty="0" err="1"/>
              <a:t>рекламні</a:t>
            </a:r>
            <a:r>
              <a:rPr lang="ru-RU" sz="2000" dirty="0"/>
              <a:t> й </a:t>
            </a:r>
            <a:r>
              <a:rPr lang="ru-RU" sz="2000" dirty="0" err="1"/>
              <a:t>збутові</a:t>
            </a:r>
            <a:r>
              <a:rPr lang="ru-RU" sz="2000" dirty="0"/>
              <a:t> агентства, </a:t>
            </a:r>
            <a:r>
              <a:rPr lang="ru-RU" sz="2000" dirty="0" err="1"/>
              <a:t>посередники</a:t>
            </a:r>
            <a:r>
              <a:rPr lang="ru-RU" sz="2000" dirty="0"/>
              <a:t>, </a:t>
            </a:r>
            <a:r>
              <a:rPr lang="ru-RU" sz="2000" dirty="0" err="1"/>
              <a:t>дизайнери</a:t>
            </a:r>
            <a:r>
              <a:rPr lang="ru-RU" sz="2000" dirty="0"/>
              <a:t>,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передачі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);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/>
              <a:t>маркетинг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інвестицій</a:t>
            </a:r>
            <a:r>
              <a:rPr lang="ru-RU" sz="2000" dirty="0"/>
              <a:t> у </a:t>
            </a:r>
            <a:r>
              <a:rPr lang="ru-RU" sz="2000" dirty="0" err="1"/>
              <a:t>ринок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/>
              <a:t>маркетинг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тісного</a:t>
            </a:r>
            <a:r>
              <a:rPr lang="ru-RU" sz="2000" dirty="0"/>
              <a:t> </a:t>
            </a:r>
            <a:r>
              <a:rPr lang="ru-RU" sz="2000" dirty="0" err="1"/>
              <a:t>взаємозв’язку</a:t>
            </a:r>
            <a:r>
              <a:rPr lang="ru-RU" sz="2000" dirty="0"/>
              <a:t> з продуктом, </a:t>
            </a:r>
            <a:r>
              <a:rPr lang="ru-RU" sz="2000" dirty="0" err="1"/>
              <a:t>тобто</a:t>
            </a:r>
            <a:r>
              <a:rPr lang="ru-RU" sz="2000" dirty="0"/>
              <a:t> у </a:t>
            </a:r>
            <a:r>
              <a:rPr lang="ru-RU" sz="2000" dirty="0" err="1"/>
              <a:t>центрі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 </a:t>
            </a:r>
            <a:r>
              <a:rPr lang="ru-RU" sz="2000" dirty="0" err="1"/>
              <a:t>постає</a:t>
            </a:r>
            <a:r>
              <a:rPr lang="ru-RU" sz="2000" dirty="0"/>
              <a:t> </a:t>
            </a:r>
            <a:r>
              <a:rPr lang="ru-RU" sz="2000" dirty="0" err="1"/>
              <a:t>комплексне</a:t>
            </a:r>
            <a:r>
              <a:rPr lang="ru-RU" sz="2000" dirty="0"/>
              <a:t> </a:t>
            </a:r>
            <a:r>
              <a:rPr lang="ru-RU" sz="2000" dirty="0" err="1"/>
              <a:t>вирішення</a:t>
            </a:r>
            <a:r>
              <a:rPr lang="ru-RU" sz="2000" dirty="0"/>
              <a:t> проблем </a:t>
            </a:r>
            <a:r>
              <a:rPr lang="ru-RU" sz="2000" dirty="0" err="1"/>
              <a:t>задоволення</a:t>
            </a:r>
            <a:r>
              <a:rPr lang="ru-RU" sz="2000" dirty="0"/>
              <a:t> потреб </a:t>
            </a:r>
            <a:r>
              <a:rPr lang="ru-RU" sz="2000" dirty="0" err="1"/>
              <a:t>споживачів</a:t>
            </a:r>
            <a:r>
              <a:rPr lang="ru-RU" sz="2000" dirty="0"/>
              <a:t>, </a:t>
            </a:r>
            <a:r>
              <a:rPr lang="ru-RU" sz="2000" dirty="0" err="1"/>
              <a:t>виходячи</a:t>
            </a:r>
            <a:r>
              <a:rPr lang="ru-RU" sz="2000" dirty="0"/>
              <a:t> з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err="1" smtClean="0">
                <a:solidFill>
                  <a:srgbClr val="0070C0"/>
                </a:solidFill>
              </a:rPr>
              <a:t>Процес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управління</a:t>
            </a:r>
            <a:r>
              <a:rPr lang="ru-RU" sz="2000" b="1" dirty="0">
                <a:solidFill>
                  <a:srgbClr val="0070C0"/>
                </a:solidFill>
              </a:rPr>
              <a:t> маркетингом </a:t>
            </a:r>
            <a:r>
              <a:rPr lang="ru-RU" sz="2000" dirty="0">
                <a:solidFill>
                  <a:srgbClr val="0070C0"/>
                </a:solidFill>
              </a:rPr>
              <a:t>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логічна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послідовність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кроків</a:t>
            </a:r>
            <a:r>
              <a:rPr lang="ru-RU" sz="2000" dirty="0">
                <a:solidFill>
                  <a:srgbClr val="0070C0"/>
                </a:solidFill>
              </a:rPr>
              <a:t> для </a:t>
            </a:r>
            <a:r>
              <a:rPr lang="ru-RU" sz="2000" dirty="0" err="1">
                <a:solidFill>
                  <a:srgbClr val="0070C0"/>
                </a:solidFill>
              </a:rPr>
              <a:t>досягнення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підприємством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поставлених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цілей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03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583" y="193183"/>
            <a:ext cx="10818253" cy="636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err="1">
                <a:solidFill>
                  <a:srgbClr val="0070C0"/>
                </a:solidFill>
              </a:rPr>
              <a:t>Етапи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процесу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управління</a:t>
            </a:r>
            <a:r>
              <a:rPr lang="ru-RU" sz="2000" b="1" dirty="0">
                <a:solidFill>
                  <a:srgbClr val="0070C0"/>
                </a:solidFill>
              </a:rPr>
              <a:t> маркетингом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АНАЛІЗ </a:t>
            </a:r>
            <a:r>
              <a:rPr lang="ru-RU" sz="2000" dirty="0">
                <a:solidFill>
                  <a:srgbClr val="0070C0"/>
                </a:solidFill>
              </a:rPr>
              <a:t>РИНКОВИХ МОЖЛИВОСТЕЙ</a:t>
            </a:r>
            <a:r>
              <a:rPr lang="ru-RU" sz="2000" dirty="0"/>
              <a:t>: </a:t>
            </a:r>
            <a:r>
              <a:rPr lang="ru-RU" sz="2000" dirty="0">
                <a:solidFill>
                  <a:srgbClr val="0070C0"/>
                </a:solidFill>
              </a:rPr>
              <a:t>Система </a:t>
            </a:r>
            <a:r>
              <a:rPr lang="ru-RU" sz="2000" dirty="0" err="1">
                <a:solidFill>
                  <a:srgbClr val="0070C0"/>
                </a:solidFill>
              </a:rPr>
              <a:t>маркетингових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досліджень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Маркетингове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середовище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Ринок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споживачів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Ринок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продавців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0070C0"/>
                </a:solidFill>
              </a:rPr>
              <a:t>Ринкові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можливості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комбінація</a:t>
            </a:r>
            <a:r>
              <a:rPr lang="ru-RU" sz="2000" dirty="0"/>
              <a:t> </a:t>
            </a:r>
            <a:r>
              <a:rPr lang="ru-RU" sz="2000" dirty="0" err="1"/>
              <a:t>зовнішніх</a:t>
            </a:r>
            <a:r>
              <a:rPr lang="ru-RU" sz="2000" dirty="0"/>
              <a:t> умов та </a:t>
            </a:r>
            <a:r>
              <a:rPr lang="ru-RU" sz="2000" dirty="0" err="1"/>
              <a:t>ймовірностей</a:t>
            </a:r>
            <a:r>
              <a:rPr lang="ru-RU" sz="2000" dirty="0"/>
              <a:t> </a:t>
            </a:r>
            <a:r>
              <a:rPr lang="ru-RU" sz="2000" dirty="0" err="1"/>
              <a:t>успіху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аспекти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ринкових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: </a:t>
            </a:r>
          </a:p>
          <a:p>
            <a:pPr algn="just">
              <a:buFontTx/>
              <a:buChar char="-"/>
            </a:pPr>
            <a:r>
              <a:rPr lang="ru-RU" sz="2000" dirty="0" err="1"/>
              <a:t>виявлення</a:t>
            </a:r>
            <a:r>
              <a:rPr lang="ru-RU" sz="2000" dirty="0"/>
              <a:t> і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ринків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; </a:t>
            </a:r>
          </a:p>
          <a:p>
            <a:pPr algn="just">
              <a:buFontTx/>
              <a:buChar char="-"/>
            </a:pPr>
            <a:r>
              <a:rPr lang="ru-RU" sz="2000" dirty="0"/>
              <a:t>-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; </a:t>
            </a:r>
          </a:p>
          <a:p>
            <a:pPr algn="just">
              <a:buFontTx/>
              <a:buChar char="-"/>
            </a:pPr>
            <a:r>
              <a:rPr lang="ru-RU" sz="2000" dirty="0"/>
              <a:t>- </a:t>
            </a:r>
            <a:r>
              <a:rPr lang="ru-RU" sz="2000" dirty="0" err="1"/>
              <a:t>вибір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вигідних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зусиль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з </a:t>
            </a:r>
            <a:r>
              <a:rPr lang="ru-RU" sz="2000" dirty="0" err="1"/>
              <a:t>погляду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і </a:t>
            </a:r>
            <a:r>
              <a:rPr lang="ru-RU" sz="2000" dirty="0" err="1"/>
              <a:t>ресурсів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/>
              <a:t>   </a:t>
            </a:r>
            <a:r>
              <a:rPr lang="ru-RU" sz="2000" dirty="0" err="1"/>
              <a:t>Аналізуючи</a:t>
            </a:r>
            <a:r>
              <a:rPr lang="ru-RU" sz="2000" dirty="0"/>
              <a:t> </a:t>
            </a:r>
            <a:r>
              <a:rPr lang="ru-RU" sz="2000" dirty="0" err="1"/>
              <a:t>останній</a:t>
            </a:r>
            <a:r>
              <a:rPr lang="ru-RU" sz="2000" dirty="0"/>
              <a:t> аспект, </a:t>
            </a:r>
            <a:r>
              <a:rPr lang="ru-RU" sz="2000" dirty="0" err="1"/>
              <a:t>визначають</a:t>
            </a:r>
            <a:r>
              <a:rPr lang="ru-RU" sz="2000" dirty="0"/>
              <a:t> </a:t>
            </a:r>
            <a:r>
              <a:rPr lang="ru-RU" sz="2000" dirty="0" err="1"/>
              <a:t>насамперед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: </a:t>
            </a:r>
          </a:p>
          <a:p>
            <a:pPr marL="0" indent="0" algn="just">
              <a:buNone/>
            </a:pPr>
            <a:r>
              <a:rPr lang="ru-RU" sz="2000" dirty="0" err="1"/>
              <a:t>по-перше</a:t>
            </a:r>
            <a:r>
              <a:rPr lang="ru-RU" sz="2000" dirty="0"/>
              <a:t>, </a:t>
            </a:r>
            <a:r>
              <a:rPr lang="ru-RU" sz="2000" dirty="0" err="1"/>
              <a:t>можливості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відкриваються</a:t>
            </a:r>
            <a:r>
              <a:rPr lang="ru-RU" sz="2000" dirty="0"/>
              <a:t> на ринку,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цілям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; </a:t>
            </a:r>
          </a:p>
          <a:p>
            <a:pPr marL="0" indent="0" algn="just">
              <a:buNone/>
            </a:pPr>
            <a:r>
              <a:rPr lang="ru-RU" sz="2000" dirty="0" err="1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названі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ресурсам </a:t>
            </a:r>
            <a:r>
              <a:rPr lang="ru-RU" sz="2000" dirty="0" err="1"/>
              <a:t>підприємства</a:t>
            </a:r>
            <a:r>
              <a:rPr lang="ru-RU" sz="2000" dirty="0"/>
              <a:t> (</a:t>
            </a:r>
            <a:r>
              <a:rPr lang="ru-RU" sz="2000" dirty="0" err="1"/>
              <a:t>наявний</a:t>
            </a:r>
            <a:r>
              <a:rPr lang="ru-RU" sz="2000" dirty="0"/>
              <a:t> </a:t>
            </a:r>
            <a:r>
              <a:rPr lang="ru-RU" sz="2000" dirty="0" err="1"/>
              <a:t>капітал</a:t>
            </a:r>
            <a:r>
              <a:rPr lang="ru-RU" sz="2000" dirty="0"/>
              <a:t>, </a:t>
            </a:r>
            <a:r>
              <a:rPr lang="ru-RU" sz="2000" dirty="0" err="1"/>
              <a:t>виробничі</a:t>
            </a:r>
            <a:r>
              <a:rPr lang="ru-RU" sz="2000" dirty="0"/>
              <a:t> </a:t>
            </a:r>
            <a:r>
              <a:rPr lang="ru-RU" sz="2000" dirty="0" err="1"/>
              <a:t>потужності</a:t>
            </a:r>
            <a:r>
              <a:rPr lang="ru-RU" sz="2000" dirty="0"/>
              <a:t>, система </a:t>
            </a:r>
            <a:r>
              <a:rPr lang="ru-RU" sz="2000" dirty="0" err="1"/>
              <a:t>збуту</a:t>
            </a:r>
            <a:r>
              <a:rPr lang="ru-RU" sz="2000" dirty="0"/>
              <a:t>, </a:t>
            </a:r>
            <a:r>
              <a:rPr lang="ru-RU" sz="2000" dirty="0" err="1"/>
              <a:t>комунікацій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</a:t>
            </a:r>
            <a:endParaRPr lang="uk-UA" sz="2000" dirty="0"/>
          </a:p>
          <a:p>
            <a:pPr marL="457200" indent="-457200" algn="just">
              <a:buAutoNum type="arabicPeriod"/>
            </a:pPr>
            <a:endParaRPr lang="ru-RU" sz="2000" dirty="0" smtClean="0"/>
          </a:p>
          <a:p>
            <a:pPr marL="457200" indent="-457200" algn="just">
              <a:buAutoNum type="arabicPeriod"/>
            </a:pPr>
            <a:endParaRPr lang="uk-UA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619" y="270455"/>
            <a:ext cx="11326644" cy="6259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2. </a:t>
            </a:r>
            <a:r>
              <a:rPr lang="ru-RU" sz="2000" dirty="0" smtClean="0">
                <a:solidFill>
                  <a:srgbClr val="0070C0"/>
                </a:solidFill>
              </a:rPr>
              <a:t>ВІДБІР </a:t>
            </a:r>
            <a:r>
              <a:rPr lang="ru-RU" sz="2000" dirty="0">
                <a:solidFill>
                  <a:srgbClr val="0070C0"/>
                </a:solidFill>
              </a:rPr>
              <a:t>ЦІЛЬОВИХ РИНКІВ </a:t>
            </a:r>
            <a:r>
              <a:rPr lang="ru-RU" sz="2000" dirty="0" err="1">
                <a:solidFill>
                  <a:srgbClr val="0070C0"/>
                </a:solidFill>
              </a:rPr>
              <a:t>Вимірювання</a:t>
            </a:r>
            <a:r>
              <a:rPr lang="ru-RU" sz="2000" dirty="0">
                <a:solidFill>
                  <a:srgbClr val="0070C0"/>
                </a:solidFill>
              </a:rPr>
              <a:t> і </a:t>
            </a:r>
            <a:r>
              <a:rPr lang="ru-RU" sz="2000" dirty="0" err="1">
                <a:solidFill>
                  <a:srgbClr val="0070C0"/>
                </a:solidFill>
              </a:rPr>
              <a:t>прогнозування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обсягів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попиту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Сегментація</a:t>
            </a:r>
            <a:r>
              <a:rPr lang="ru-RU" sz="2000" dirty="0">
                <a:solidFill>
                  <a:srgbClr val="0070C0"/>
                </a:solidFill>
              </a:rPr>
              <a:t> ринку. </a:t>
            </a:r>
            <a:r>
              <a:rPr lang="ru-RU" sz="2000" dirty="0" err="1">
                <a:solidFill>
                  <a:srgbClr val="0070C0"/>
                </a:solidFill>
              </a:rPr>
              <a:t>Вибір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цільового</a:t>
            </a:r>
            <a:r>
              <a:rPr lang="ru-RU" sz="2000" dirty="0">
                <a:solidFill>
                  <a:srgbClr val="0070C0"/>
                </a:solidFill>
              </a:rPr>
              <a:t> сегменту. </a:t>
            </a:r>
            <a:r>
              <a:rPr lang="ru-RU" sz="2000" dirty="0" err="1">
                <a:solidFill>
                  <a:srgbClr val="0070C0"/>
                </a:solidFill>
              </a:rPr>
              <a:t>Позиціонування</a:t>
            </a:r>
            <a:r>
              <a:rPr lang="ru-RU" sz="2000" dirty="0">
                <a:solidFill>
                  <a:srgbClr val="0070C0"/>
                </a:solidFill>
              </a:rPr>
              <a:t> товару на ринку</a:t>
            </a:r>
            <a:r>
              <a:rPr lang="ru-RU" sz="2000" dirty="0"/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Вибір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цільових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ринків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у </a:t>
            </a:r>
            <a:r>
              <a:rPr lang="ru-RU" sz="2000" dirty="0" err="1"/>
              <a:t>визначенні</a:t>
            </a:r>
            <a:r>
              <a:rPr lang="ru-RU" sz="2000" dirty="0"/>
              <a:t> поточного та перспективного </a:t>
            </a:r>
            <a:r>
              <a:rPr lang="ru-RU" sz="2000" dirty="0" err="1"/>
              <a:t>попиту</a:t>
            </a:r>
            <a:r>
              <a:rPr lang="ru-RU" sz="2000" dirty="0"/>
              <a:t>, </a:t>
            </a:r>
            <a:r>
              <a:rPr lang="ru-RU" sz="2000" dirty="0" err="1"/>
              <a:t>нинішніх</a:t>
            </a:r>
            <a:r>
              <a:rPr lang="ru-RU" sz="2000" dirty="0"/>
              <a:t> та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обсягів</a:t>
            </a:r>
            <a:r>
              <a:rPr lang="ru-RU" sz="2000" dirty="0"/>
              <a:t> продажу </a:t>
            </a:r>
            <a:r>
              <a:rPr lang="ru-RU" sz="2000" dirty="0" err="1"/>
              <a:t>продукції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сегментуванні</a:t>
            </a:r>
            <a:r>
              <a:rPr lang="ru-RU" sz="2000" dirty="0"/>
              <a:t> ринку,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на </a:t>
            </a:r>
            <a:r>
              <a:rPr lang="ru-RU" sz="2000" dirty="0" err="1"/>
              <a:t>однорідні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і </a:t>
            </a:r>
            <a:r>
              <a:rPr lang="ru-RU" sz="2000" dirty="0" err="1"/>
              <a:t>вибір</a:t>
            </a:r>
            <a:r>
              <a:rPr lang="ru-RU" sz="2000" dirty="0"/>
              <a:t> одного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сегментів</a:t>
            </a:r>
            <a:r>
              <a:rPr lang="ru-RU" sz="2000" dirty="0"/>
              <a:t> для </a:t>
            </a:r>
            <a:r>
              <a:rPr lang="ru-RU" sz="2000" dirty="0" err="1"/>
              <a:t>збуту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важливим</a:t>
            </a:r>
            <a:r>
              <a:rPr lang="ru-RU" sz="2000" dirty="0"/>
              <a:t> є </a:t>
            </a:r>
            <a:r>
              <a:rPr lang="ru-RU" sz="2000" dirty="0" err="1"/>
              <a:t>позиціонування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особливого </a:t>
            </a:r>
            <a:r>
              <a:rPr lang="ru-RU" sz="2000" dirty="0" err="1"/>
              <a:t>місця</a:t>
            </a:r>
            <a:r>
              <a:rPr lang="ru-RU" sz="2000" dirty="0"/>
              <a:t> у </a:t>
            </a:r>
            <a:r>
              <a:rPr lang="ru-RU" sz="2000" dirty="0" err="1"/>
              <a:t>свідомості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3. РОЗРОБКА </a:t>
            </a:r>
            <a:r>
              <a:rPr lang="ru-RU" sz="2000" dirty="0">
                <a:solidFill>
                  <a:srgbClr val="0070C0"/>
                </a:solidFill>
              </a:rPr>
              <a:t>КОМПЛЕКСУ МАРКЕТИНГУ</a:t>
            </a:r>
            <a:r>
              <a:rPr lang="ru-RU" sz="2000" dirty="0"/>
              <a:t>: </a:t>
            </a:r>
            <a:r>
              <a:rPr lang="ru-RU" sz="2000" dirty="0" err="1">
                <a:solidFill>
                  <a:srgbClr val="0070C0"/>
                </a:solidFill>
              </a:rPr>
              <a:t>Розробка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товарів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Встановлення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цін</a:t>
            </a:r>
            <a:r>
              <a:rPr lang="ru-RU" sz="2000" dirty="0">
                <a:solidFill>
                  <a:srgbClr val="0070C0"/>
                </a:solidFill>
              </a:rPr>
              <a:t> на </a:t>
            </a:r>
            <a:r>
              <a:rPr lang="ru-RU" sz="2000" dirty="0" err="1">
                <a:solidFill>
                  <a:srgbClr val="0070C0"/>
                </a:solidFill>
              </a:rPr>
              <a:t>товари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Розподіл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продукції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Просування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продукції</a:t>
            </a:r>
            <a:r>
              <a:rPr lang="ru-RU" sz="2000" dirty="0">
                <a:solidFill>
                  <a:srgbClr val="0070C0"/>
                </a:solidFill>
              </a:rPr>
              <a:t> на </a:t>
            </a:r>
            <a:r>
              <a:rPr lang="ru-RU" sz="2000" dirty="0" err="1">
                <a:solidFill>
                  <a:srgbClr val="0070C0"/>
                </a:solidFill>
              </a:rPr>
              <a:t>ринок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Комплекс </a:t>
            </a:r>
            <a:r>
              <a:rPr lang="ru-RU" sz="2000" dirty="0">
                <a:solidFill>
                  <a:srgbClr val="0070C0"/>
                </a:solidFill>
              </a:rPr>
              <a:t>маркетингу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структуризована</a:t>
            </a:r>
            <a:r>
              <a:rPr lang="ru-RU" sz="2000" dirty="0"/>
              <a:t>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інструментів</a:t>
            </a:r>
            <a:r>
              <a:rPr lang="ru-RU" sz="2000" dirty="0"/>
              <a:t> і </a:t>
            </a:r>
            <a:r>
              <a:rPr lang="ru-RU" sz="2000" dirty="0" err="1"/>
              <a:t>дій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завдяки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використанню</a:t>
            </a:r>
            <a:r>
              <a:rPr lang="ru-RU" sz="2000" dirty="0"/>
              <a:t> </a:t>
            </a:r>
            <a:r>
              <a:rPr lang="ru-RU" sz="2000" dirty="0" err="1"/>
              <a:t>реалізується</a:t>
            </a:r>
            <a:r>
              <a:rPr lang="ru-RU" sz="2000" dirty="0"/>
              <a:t> тактика маркетингу. Тут </a:t>
            </a:r>
            <a:r>
              <a:rPr lang="ru-RU" sz="2000" dirty="0" err="1"/>
              <a:t>найважливішим</a:t>
            </a:r>
            <a:r>
              <a:rPr lang="ru-RU" sz="2000" dirty="0"/>
              <a:t> є </a:t>
            </a:r>
            <a:r>
              <a:rPr lang="ru-RU" sz="2000" dirty="0" err="1"/>
              <a:t>врахування</a:t>
            </a:r>
            <a:r>
              <a:rPr lang="ru-RU" sz="2000" dirty="0"/>
              <a:t> і </a:t>
            </a:r>
            <a:r>
              <a:rPr lang="ru-RU" sz="2000" dirty="0" err="1"/>
              <a:t>підбір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необхідних</a:t>
            </a:r>
            <a:r>
              <a:rPr lang="ru-RU" sz="2000" dirty="0"/>
              <a:t>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інструментів</a:t>
            </a:r>
            <a:r>
              <a:rPr lang="ru-RU" sz="2000" dirty="0"/>
              <a:t>. </a:t>
            </a:r>
            <a:r>
              <a:rPr lang="ru-RU" sz="2000" dirty="0" err="1"/>
              <a:t>Відсутність</a:t>
            </a:r>
            <a:r>
              <a:rPr lang="ru-RU" sz="2000" dirty="0"/>
              <a:t> одного з них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призвести</a:t>
            </a:r>
            <a:r>
              <a:rPr lang="ru-RU" sz="2000" dirty="0"/>
              <a:t> до </a:t>
            </a:r>
            <a:r>
              <a:rPr lang="ru-RU" sz="2000" dirty="0" err="1"/>
              <a:t>втрати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вирішити</a:t>
            </a:r>
            <a:r>
              <a:rPr lang="ru-RU" sz="2000" dirty="0"/>
              <a:t> </a:t>
            </a:r>
            <a:r>
              <a:rPr lang="ru-RU" sz="2000" dirty="0" err="1"/>
              <a:t>поставлені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366113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</TotalTime>
  <Words>1820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Лекція 3. Управління маркетингом піждприємств ГРБ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Основи маркетингової діяльності підприємства, основні елементи та види маркетингу</dc:title>
  <dc:creator>Стефанія</dc:creator>
  <cp:lastModifiedBy>Ігорьок</cp:lastModifiedBy>
  <cp:revision>33</cp:revision>
  <dcterms:created xsi:type="dcterms:W3CDTF">2022-02-07T11:15:09Z</dcterms:created>
  <dcterms:modified xsi:type="dcterms:W3CDTF">2022-03-21T18:31:15Z</dcterms:modified>
</cp:coreProperties>
</file>