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2" r:id="rId3"/>
    <p:sldId id="284" r:id="rId4"/>
    <p:sldId id="28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7" autoAdjust="0"/>
    <p:restoredTop sz="94660"/>
  </p:normalViewPr>
  <p:slideViewPr>
    <p:cSldViewPr>
      <p:cViewPr varScale="1">
        <p:scale>
          <a:sx n="71" d="100"/>
          <a:sy n="71" d="100"/>
        </p:scale>
        <p:origin x="10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C1C-79DD-4B94-B31A-FBE53F05AD95}" type="datetimeFigureOut">
              <a:rPr lang="uk-UA" smtClean="0"/>
              <a:t>02.03.2023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534-937E-4118-AFE2-F33EBEE1B98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C1C-79DD-4B94-B31A-FBE53F05AD95}" type="datetimeFigureOut">
              <a:rPr lang="uk-UA" smtClean="0"/>
              <a:t>02.03.2023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534-937E-4118-AFE2-F33EBEE1B9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C1C-79DD-4B94-B31A-FBE53F05AD95}" type="datetimeFigureOut">
              <a:rPr lang="uk-UA" smtClean="0"/>
              <a:t>02.03.2023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534-937E-4118-AFE2-F33EBEE1B9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C1C-79DD-4B94-B31A-FBE53F05AD95}" type="datetimeFigureOut">
              <a:rPr lang="uk-UA" smtClean="0"/>
              <a:t>02.03.2023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534-937E-4118-AFE2-F33EBEE1B98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C1C-79DD-4B94-B31A-FBE53F05AD95}" type="datetimeFigureOut">
              <a:rPr lang="uk-UA" smtClean="0"/>
              <a:t>02.03.2023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534-937E-4118-AFE2-F33EBEE1B9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C1C-79DD-4B94-B31A-FBE53F05AD95}" type="datetimeFigureOut">
              <a:rPr lang="uk-UA" smtClean="0"/>
              <a:t>02.03.2023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534-937E-4118-AFE2-F33EBEE1B98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C1C-79DD-4B94-B31A-FBE53F05AD95}" type="datetimeFigureOut">
              <a:rPr lang="uk-UA" smtClean="0"/>
              <a:t>02.03.2023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534-937E-4118-AFE2-F33EBEE1B98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C1C-79DD-4B94-B31A-FBE53F05AD95}" type="datetimeFigureOut">
              <a:rPr lang="uk-UA" smtClean="0"/>
              <a:t>02.03.2023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534-937E-4118-AFE2-F33EBEE1B9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C1C-79DD-4B94-B31A-FBE53F05AD95}" type="datetimeFigureOut">
              <a:rPr lang="uk-UA" smtClean="0"/>
              <a:t>02.03.2023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534-937E-4118-AFE2-F33EBEE1B9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C1C-79DD-4B94-B31A-FBE53F05AD95}" type="datetimeFigureOut">
              <a:rPr lang="uk-UA" smtClean="0"/>
              <a:t>02.03.2023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534-937E-4118-AFE2-F33EBEE1B9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C1C-79DD-4B94-B31A-FBE53F05AD95}" type="datetimeFigureOut">
              <a:rPr lang="uk-UA" smtClean="0"/>
              <a:t>02.03.2023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534-937E-4118-AFE2-F33EBEE1B98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ADCC1C-79DD-4B94-B31A-FBE53F05AD95}" type="datetimeFigureOut">
              <a:rPr lang="uk-UA" smtClean="0"/>
              <a:t>02.03.2023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609534-937E-4118-AFE2-F33EBEE1B98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9766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182880" indent="0"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Тема   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smtClean="0"/>
              <a:t>Сутність та напрями маркетингових досліджень 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29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59026"/>
            <a:ext cx="8784976" cy="6366318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2600" dirty="0" err="1">
                <a:solidFill>
                  <a:srgbClr val="FF0000"/>
                </a:solidFill>
              </a:rPr>
              <a:t>Показники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кон'юнктури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можна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поділити</a:t>
            </a:r>
            <a:r>
              <a:rPr lang="ru-RU" sz="2600" dirty="0">
                <a:solidFill>
                  <a:srgbClr val="FF0000"/>
                </a:solidFill>
              </a:rPr>
              <a:t> на три </a:t>
            </a:r>
            <a:r>
              <a:rPr lang="ru-RU" sz="2600" dirty="0" err="1">
                <a:solidFill>
                  <a:srgbClr val="FF0000"/>
                </a:solidFill>
              </a:rPr>
              <a:t>групи</a:t>
            </a:r>
            <a:r>
              <a:rPr lang="ru-RU" sz="2600" dirty="0"/>
              <a:t>: 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показники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матеріального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виробництва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які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характеризують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пропозицію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товарів</a:t>
            </a:r>
            <a:r>
              <a:rPr lang="ru-RU" sz="2900" dirty="0" smtClean="0">
                <a:solidFill>
                  <a:srgbClr val="0070C0"/>
                </a:solidFill>
              </a:rPr>
              <a:t>:</a:t>
            </a:r>
          </a:p>
          <a:p>
            <a:pPr marL="45720" indent="0">
              <a:buNone/>
            </a:pPr>
            <a:r>
              <a:rPr lang="ru-RU" sz="2900" dirty="0"/>
              <a:t> </a:t>
            </a:r>
            <a:r>
              <a:rPr lang="ru-RU" sz="2900" dirty="0" smtClean="0"/>
              <a:t>    </a:t>
            </a:r>
            <a:r>
              <a:rPr lang="uk-UA" sz="2900" dirty="0"/>
              <a:t>1. Абсолютні показники виробництва </a:t>
            </a:r>
            <a:endParaRPr lang="uk-UA" sz="2900" dirty="0" smtClean="0"/>
          </a:p>
          <a:p>
            <a:pPr marL="45720" indent="0">
              <a:buNone/>
            </a:pPr>
            <a:r>
              <a:rPr lang="uk-UA" sz="2900" dirty="0"/>
              <a:t> </a:t>
            </a:r>
            <a:r>
              <a:rPr lang="uk-UA" sz="2900" dirty="0" smtClean="0"/>
              <a:t>    2</a:t>
            </a:r>
            <a:r>
              <a:rPr lang="uk-UA" sz="2900" dirty="0"/>
              <a:t>. Відносні показники (темпи зростання, індекси) </a:t>
            </a:r>
            <a:endParaRPr lang="uk-UA" sz="2900" dirty="0" smtClean="0"/>
          </a:p>
          <a:p>
            <a:pPr marL="45720" indent="0">
              <a:buNone/>
            </a:pPr>
            <a:r>
              <a:rPr lang="uk-UA" sz="2900" dirty="0"/>
              <a:t> </a:t>
            </a:r>
            <a:r>
              <a:rPr lang="uk-UA" sz="2900" dirty="0" smtClean="0"/>
              <a:t>    3</a:t>
            </a:r>
            <a:r>
              <a:rPr lang="uk-UA" sz="2900" dirty="0"/>
              <a:t>. Непрямі показники: - обсяг замовлень - динаміка завантаження виробничих </a:t>
            </a:r>
            <a:r>
              <a:rPr lang="uk-UA" sz="2900" dirty="0" err="1"/>
              <a:t>потужностей</a:t>
            </a:r>
            <a:r>
              <a:rPr lang="uk-UA" sz="2900" dirty="0"/>
              <a:t> - обсяг капіталовкладень - рівень зайнятості у відповідній галузі - фонд заробітної плати</a:t>
            </a:r>
            <a:endParaRPr lang="ru-RU" sz="2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/>
              <a:t> </a:t>
            </a:r>
            <a:r>
              <a:rPr lang="ru-RU" sz="2900" dirty="0" smtClean="0"/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показники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попиту</a:t>
            </a:r>
            <a:r>
              <a:rPr lang="ru-RU" sz="2900" dirty="0">
                <a:solidFill>
                  <a:srgbClr val="0070C0"/>
                </a:solidFill>
              </a:rPr>
              <a:t> на </a:t>
            </a:r>
            <a:r>
              <a:rPr lang="ru-RU" sz="2900" dirty="0" err="1" smtClean="0">
                <a:solidFill>
                  <a:srgbClr val="0070C0"/>
                </a:solidFill>
              </a:rPr>
              <a:t>товари</a:t>
            </a:r>
            <a:r>
              <a:rPr lang="ru-RU" sz="2900" dirty="0" smtClean="0">
                <a:solidFill>
                  <a:srgbClr val="0070C0"/>
                </a:solidFill>
              </a:rPr>
              <a:t>:</a:t>
            </a:r>
          </a:p>
          <a:p>
            <a:pPr marL="45720" indent="0">
              <a:buNone/>
            </a:pPr>
            <a:r>
              <a:rPr lang="uk-UA" sz="2900" dirty="0" smtClean="0"/>
              <a:t>       1. Місткість </a:t>
            </a:r>
            <a:r>
              <a:rPr lang="uk-UA" sz="2900" dirty="0"/>
              <a:t>ринку </a:t>
            </a:r>
            <a:endParaRPr lang="uk-UA" sz="2900" dirty="0" smtClean="0"/>
          </a:p>
          <a:p>
            <a:pPr marL="45720" indent="0">
              <a:buNone/>
            </a:pPr>
            <a:r>
              <a:rPr lang="uk-UA" sz="2900" dirty="0"/>
              <a:t> </a:t>
            </a:r>
            <a:r>
              <a:rPr lang="uk-UA" sz="2900" dirty="0" smtClean="0"/>
              <a:t>      2</a:t>
            </a:r>
            <a:r>
              <a:rPr lang="uk-UA" sz="2900" dirty="0"/>
              <a:t>. Частка ринку </a:t>
            </a:r>
            <a:endParaRPr lang="uk-UA" sz="2900" dirty="0" smtClean="0"/>
          </a:p>
          <a:p>
            <a:pPr marL="45720" indent="0">
              <a:buNone/>
            </a:pPr>
            <a:r>
              <a:rPr lang="uk-UA" sz="2900" dirty="0"/>
              <a:t> </a:t>
            </a:r>
            <a:r>
              <a:rPr lang="uk-UA" sz="2900" dirty="0" smtClean="0"/>
              <a:t>      3</a:t>
            </a:r>
            <a:r>
              <a:rPr lang="uk-UA" sz="2900" dirty="0"/>
              <a:t>. Насиченість ринку </a:t>
            </a:r>
            <a:endParaRPr lang="uk-UA" sz="2900" dirty="0" smtClean="0"/>
          </a:p>
          <a:p>
            <a:pPr marL="45720" indent="0">
              <a:buNone/>
            </a:pPr>
            <a:r>
              <a:rPr lang="uk-UA" sz="2900" dirty="0"/>
              <a:t> </a:t>
            </a:r>
            <a:r>
              <a:rPr lang="uk-UA" sz="2900" dirty="0" smtClean="0"/>
              <a:t>      4</a:t>
            </a:r>
            <a:r>
              <a:rPr lang="uk-UA" sz="2900" dirty="0"/>
              <a:t>. Рівень платоспроможного </a:t>
            </a:r>
            <a:r>
              <a:rPr lang="uk-UA" sz="2900" dirty="0" smtClean="0"/>
              <a:t>попиту</a:t>
            </a:r>
          </a:p>
          <a:p>
            <a:pPr marL="45720" indent="0">
              <a:buNone/>
            </a:pPr>
            <a:r>
              <a:rPr lang="uk-UA" sz="2900" dirty="0"/>
              <a:t> </a:t>
            </a:r>
            <a:r>
              <a:rPr lang="uk-UA" sz="2900" dirty="0" smtClean="0"/>
              <a:t>      </a:t>
            </a:r>
            <a:r>
              <a:rPr lang="uk-UA" sz="2900" dirty="0"/>
              <a:t>5. Валовий імпорт </a:t>
            </a:r>
            <a:endParaRPr lang="uk-UA" sz="2900" dirty="0" smtClean="0"/>
          </a:p>
          <a:p>
            <a:pPr marL="45720" indent="0">
              <a:buNone/>
            </a:pPr>
            <a:r>
              <a:rPr lang="uk-UA" sz="2900" dirty="0"/>
              <a:t> </a:t>
            </a:r>
            <a:r>
              <a:rPr lang="uk-UA" sz="2900" dirty="0" smtClean="0"/>
              <a:t>      6</a:t>
            </a:r>
            <a:r>
              <a:rPr lang="uk-UA" sz="2900" dirty="0"/>
              <a:t>. Валовий експорт </a:t>
            </a:r>
            <a:endParaRPr lang="uk-UA" sz="2900" dirty="0" smtClean="0"/>
          </a:p>
          <a:p>
            <a:pPr marL="45720" indent="0">
              <a:buNone/>
            </a:pPr>
            <a:r>
              <a:rPr lang="uk-UA" sz="2900" dirty="0"/>
              <a:t> </a:t>
            </a:r>
            <a:r>
              <a:rPr lang="uk-UA" sz="2900" dirty="0" smtClean="0"/>
              <a:t>      7</a:t>
            </a:r>
            <a:r>
              <a:rPr lang="uk-UA" sz="2900" dirty="0"/>
              <a:t>. </a:t>
            </a:r>
            <a:r>
              <a:rPr lang="uk-UA" sz="2900" dirty="0" err="1"/>
              <a:t>Нетто</a:t>
            </a:r>
            <a:r>
              <a:rPr lang="uk-UA" sz="2900" dirty="0"/>
              <a:t>-імпорт (різниця між валовим імпортом та валовим експортом) </a:t>
            </a:r>
            <a:endParaRPr lang="uk-UA" sz="2900" dirty="0" smtClean="0"/>
          </a:p>
          <a:p>
            <a:pPr marL="45720" indent="0">
              <a:buNone/>
            </a:pPr>
            <a:r>
              <a:rPr lang="uk-UA" sz="2900" dirty="0"/>
              <a:t> </a:t>
            </a:r>
            <a:r>
              <a:rPr lang="uk-UA" sz="2900" dirty="0" smtClean="0"/>
              <a:t>       8</a:t>
            </a:r>
            <a:r>
              <a:rPr lang="uk-UA" sz="2900" dirty="0"/>
              <a:t>. Рух товарних запасів </a:t>
            </a:r>
            <a:endParaRPr lang="uk-UA" sz="2900" dirty="0" smtClean="0"/>
          </a:p>
          <a:p>
            <a:pPr marL="45720" indent="0">
              <a:buNone/>
            </a:pPr>
            <a:r>
              <a:rPr lang="uk-UA" sz="2900" dirty="0"/>
              <a:t> </a:t>
            </a:r>
            <a:r>
              <a:rPr lang="uk-UA" sz="2900" dirty="0" smtClean="0"/>
              <a:t>       9</a:t>
            </a:r>
            <a:r>
              <a:rPr lang="uk-UA" sz="2900" dirty="0"/>
              <a:t>. Обсяги внутрішніх перевезень</a:t>
            </a:r>
            <a:endParaRPr lang="ru-RU" sz="2900" dirty="0" smtClean="0"/>
          </a:p>
          <a:p>
            <a:pPr marL="45720" indent="0">
              <a:buNone/>
            </a:pPr>
            <a:r>
              <a:rPr lang="ru-RU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11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1" y="188641"/>
                <a:ext cx="8865097" cy="6669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ru-RU" dirty="0" smtClean="0"/>
                  <a:t>  </a:t>
                </a:r>
                <a:r>
                  <a:rPr lang="ru-RU" dirty="0" err="1" smtClean="0">
                    <a:solidFill>
                      <a:srgbClr val="0070C0"/>
                    </a:solidFill>
                  </a:rPr>
                  <a:t>Ціни</a:t>
                </a:r>
                <a:r>
                  <a:rPr lang="ru-RU" dirty="0" smtClean="0"/>
                  <a:t> </a:t>
                </a:r>
              </a:p>
              <a:p>
                <a:pPr marL="4572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1. </a:t>
                </a:r>
                <a:r>
                  <a:rPr lang="ru-RU" dirty="0" err="1" smtClean="0"/>
                  <a:t>Абсолютні</a:t>
                </a:r>
                <a:r>
                  <a:rPr lang="ru-RU" dirty="0" smtClean="0"/>
                  <a:t> </a:t>
                </a:r>
              </a:p>
              <a:p>
                <a:pPr marL="4572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2. </a:t>
                </a:r>
                <a:r>
                  <a:rPr lang="ru-RU" dirty="0" err="1" smtClean="0"/>
                  <a:t>Відносні</a:t>
                </a:r>
                <a:endParaRPr lang="ru-RU" dirty="0" smtClean="0"/>
              </a:p>
              <a:p>
                <a:pPr marL="45720" indent="0" algn="just">
                  <a:buNone/>
                </a:pPr>
                <a:r>
                  <a:rPr lang="uk-UA" dirty="0">
                    <a:solidFill>
                      <a:srgbClr val="FF0000"/>
                    </a:solidFill>
                  </a:rPr>
                  <a:t>Частка ринку фірми (ринкова частка) </a:t>
                </a:r>
                <a:r>
                  <a:rPr lang="uk-UA" dirty="0"/>
                  <a:t>– </a:t>
                </a:r>
                <a:r>
                  <a:rPr lang="uk-UA" dirty="0">
                    <a:solidFill>
                      <a:srgbClr val="0070C0"/>
                    </a:solidFill>
                  </a:rPr>
                  <a:t>відношення обсягу продажу підприємства до місткості ринку</a:t>
                </a:r>
                <a:r>
                  <a:rPr lang="uk-UA" dirty="0"/>
                  <a:t>; </a:t>
                </a:r>
                <a:r>
                  <a:rPr lang="uk-UA" i="1" dirty="0"/>
                  <a:t>це питома вага товарів фірми в загальній місткості даного ринку збуту</a:t>
                </a:r>
                <a:r>
                  <a:rPr lang="uk-UA" dirty="0"/>
                  <a:t>. Виражається цей показник у </a:t>
                </a:r>
                <a:r>
                  <a:rPr lang="uk-UA" dirty="0">
                    <a:solidFill>
                      <a:srgbClr val="FF0000"/>
                    </a:solidFill>
                  </a:rPr>
                  <a:t>відсотках.</a:t>
                </a:r>
                <a:r>
                  <a:rPr lang="uk-UA" dirty="0"/>
                  <a:t> </a:t>
                </a:r>
                <a:endParaRPr lang="uk-UA" dirty="0" smtClean="0"/>
              </a:p>
              <a:p>
                <a:pPr marL="45720" indent="0" algn="just">
                  <a:buNone/>
                </a:pPr>
                <a:r>
                  <a:rPr lang="uk-UA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uk-UA" sz="2000" dirty="0" smtClean="0">
                    <a:solidFill>
                      <a:srgbClr val="FF0000"/>
                    </a:solidFill>
                  </a:rPr>
                  <a:t>Частка ринку підприємства</a:t>
                </a:r>
                <a:r>
                  <a:rPr lang="uk-UA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Обсяг продажу підприємства</m:t>
                        </m:r>
                      </m:num>
                      <m:den>
                        <m:r>
                          <a:rPr lang="uk-UA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Місткість ринку</m:t>
                        </m:r>
                      </m:den>
                    </m:f>
                  </m:oMath>
                </a14:m>
                <a:r>
                  <a:rPr lang="uk-UA" dirty="0" smtClean="0"/>
                  <a:t> Х </a:t>
                </a:r>
                <a:r>
                  <a:rPr lang="uk-UA" sz="2000" dirty="0" smtClean="0">
                    <a:solidFill>
                      <a:srgbClr val="FF0000"/>
                    </a:solidFill>
                  </a:rPr>
                  <a:t>100</a:t>
                </a:r>
                <a:r>
                  <a:rPr lang="uk-UA" dirty="0" smtClean="0">
                    <a:solidFill>
                      <a:srgbClr val="FF0000"/>
                    </a:solidFill>
                  </a:rPr>
                  <a:t>%</a:t>
                </a:r>
              </a:p>
              <a:p>
                <a:pPr marL="45720" indent="0" algn="just">
                  <a:buNone/>
                </a:pPr>
                <a:r>
                  <a:rPr lang="uk-UA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 err="1" smtClean="0">
                    <a:solidFill>
                      <a:srgbClr val="FF0000"/>
                    </a:solidFill>
                  </a:rPr>
                  <a:t>Місткість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dirty="0">
                    <a:solidFill>
                      <a:srgbClr val="FF0000"/>
                    </a:solidFill>
                  </a:rPr>
                  <a:t>ринку </a:t>
                </a:r>
                <a:r>
                  <a:rPr lang="ru-RU" dirty="0"/>
                  <a:t>– </a:t>
                </a:r>
                <a:r>
                  <a:rPr lang="ru-RU" dirty="0" err="1">
                    <a:solidFill>
                      <a:srgbClr val="0070C0"/>
                    </a:solidFill>
                  </a:rPr>
                  <a:t>загальний</a:t>
                </a:r>
                <a:r>
                  <a:rPr lang="ru-RU" dirty="0">
                    <a:solidFill>
                      <a:srgbClr val="0070C0"/>
                    </a:solidFill>
                  </a:rPr>
                  <a:t> </a:t>
                </a:r>
                <a:r>
                  <a:rPr lang="ru-RU" dirty="0" err="1">
                    <a:solidFill>
                      <a:srgbClr val="0070C0"/>
                    </a:solidFill>
                  </a:rPr>
                  <a:t>обсяг</a:t>
                </a:r>
                <a:r>
                  <a:rPr lang="ru-RU" dirty="0">
                    <a:solidFill>
                      <a:srgbClr val="0070C0"/>
                    </a:solidFill>
                  </a:rPr>
                  <a:t> продажу товару </a:t>
                </a:r>
                <a:r>
                  <a:rPr lang="ru-RU" dirty="0" err="1">
                    <a:solidFill>
                      <a:srgbClr val="0070C0"/>
                    </a:solidFill>
                  </a:rPr>
                  <a:t>всіх</a:t>
                </a:r>
                <a:r>
                  <a:rPr lang="ru-RU" dirty="0">
                    <a:solidFill>
                      <a:srgbClr val="0070C0"/>
                    </a:solidFill>
                  </a:rPr>
                  <a:t> </a:t>
                </a:r>
                <a:r>
                  <a:rPr lang="ru-RU" dirty="0" err="1">
                    <a:solidFill>
                      <a:srgbClr val="0070C0"/>
                    </a:solidFill>
                  </a:rPr>
                  <a:t>підприємств</a:t>
                </a:r>
                <a:r>
                  <a:rPr lang="ru-RU" dirty="0">
                    <a:solidFill>
                      <a:srgbClr val="0070C0"/>
                    </a:solidFill>
                  </a:rPr>
                  <a:t> на ринку за </a:t>
                </a:r>
                <a:r>
                  <a:rPr lang="ru-RU" dirty="0" err="1">
                    <a:solidFill>
                      <a:srgbClr val="0070C0"/>
                    </a:solidFill>
                  </a:rPr>
                  <a:t>конкретний</a:t>
                </a:r>
                <a:r>
                  <a:rPr lang="ru-RU" dirty="0">
                    <a:solidFill>
                      <a:srgbClr val="0070C0"/>
                    </a:solidFill>
                  </a:rPr>
                  <a:t> </a:t>
                </a:r>
                <a:r>
                  <a:rPr lang="ru-RU" dirty="0" err="1">
                    <a:solidFill>
                      <a:srgbClr val="0070C0"/>
                    </a:solidFill>
                  </a:rPr>
                  <a:t>проміжок</a:t>
                </a:r>
                <a:r>
                  <a:rPr lang="ru-RU" dirty="0">
                    <a:solidFill>
                      <a:srgbClr val="0070C0"/>
                    </a:solidFill>
                  </a:rPr>
                  <a:t> часу</a:t>
                </a:r>
                <a:r>
                  <a:rPr lang="ru-RU" dirty="0"/>
                  <a:t>. </a:t>
                </a:r>
                <a:endParaRPr lang="ru-RU" dirty="0" smtClean="0"/>
              </a:p>
              <a:p>
                <a:pPr marL="45720" indent="0" algn="just">
                  <a:buNone/>
                </a:pPr>
                <a:endParaRPr lang="ru-RU" dirty="0">
                  <a:solidFill>
                    <a:srgbClr val="FF0000"/>
                  </a:solidFill>
                </a:endParaRPr>
              </a:p>
              <a:p>
                <a:pPr marL="45720" indent="0" algn="just">
                  <a:buNone/>
                </a:pPr>
                <a:r>
                  <a:rPr lang="ru-RU" dirty="0" err="1" smtClean="0">
                    <a:solidFill>
                      <a:srgbClr val="FF0000"/>
                    </a:solidFill>
                  </a:rPr>
                  <a:t>Місткість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ринку = </a:t>
                </a:r>
                <a:r>
                  <a:rPr lang="ru-RU" dirty="0" err="1" smtClean="0">
                    <a:solidFill>
                      <a:srgbClr val="FF0000"/>
                    </a:solidFill>
                  </a:rPr>
                  <a:t>Обсяг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dirty="0" err="1" smtClean="0">
                    <a:solidFill>
                      <a:srgbClr val="FF0000"/>
                    </a:solidFill>
                  </a:rPr>
                  <a:t>пр.підпр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+ </a:t>
                </a:r>
                <a:r>
                  <a:rPr lang="ru-RU" dirty="0" err="1" smtClean="0">
                    <a:solidFill>
                      <a:srgbClr val="FF0000"/>
                    </a:solidFill>
                  </a:rPr>
                  <a:t>Обсяг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dirty="0" err="1" smtClean="0">
                    <a:solidFill>
                      <a:srgbClr val="FF0000"/>
                    </a:solidFill>
                  </a:rPr>
                  <a:t>прод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. </a:t>
                </a:r>
                <a:r>
                  <a:rPr lang="ru-RU" dirty="0" err="1">
                    <a:solidFill>
                      <a:srgbClr val="FF0000"/>
                    </a:solidFill>
                  </a:rPr>
                  <a:t>в</a:t>
                </a:r>
                <a:r>
                  <a:rPr lang="ru-RU" dirty="0" err="1" smtClean="0">
                    <a:solidFill>
                      <a:srgbClr val="FF0000"/>
                    </a:solidFill>
                  </a:rPr>
                  <a:t>сіх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dirty="0" err="1" smtClean="0">
                    <a:solidFill>
                      <a:srgbClr val="FF0000"/>
                    </a:solidFill>
                  </a:rPr>
                  <a:t>конкурентів</a:t>
                </a:r>
                <a:endParaRPr lang="ru-RU" dirty="0" smtClean="0">
                  <a:solidFill>
                    <a:srgbClr val="FF0000"/>
                  </a:solidFill>
                </a:endParaRPr>
              </a:p>
              <a:p>
                <a:pPr marL="45720" indent="0" algn="just">
                  <a:buNone/>
                </a:pPr>
                <a:r>
                  <a:rPr lang="ru-RU" dirty="0" err="1" smtClean="0">
                    <a:solidFill>
                      <a:srgbClr val="FF0000"/>
                    </a:solidFill>
                  </a:rPr>
                  <a:t>Місткість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ринку=</a:t>
                </a:r>
                <a:r>
                  <a:rPr lang="ru-RU" dirty="0" err="1" smtClean="0">
                    <a:solidFill>
                      <a:srgbClr val="FF0000"/>
                    </a:solidFill>
                  </a:rPr>
                  <a:t>Обсяг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товару (</a:t>
                </a:r>
                <a:r>
                  <a:rPr lang="ru-RU" dirty="0" err="1" smtClean="0">
                    <a:solidFill>
                      <a:srgbClr val="FF0000"/>
                    </a:solidFill>
                  </a:rPr>
                  <a:t>послуг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) Х </a:t>
                </a:r>
                <a:r>
                  <a:rPr lang="ru-RU" dirty="0" err="1" smtClean="0">
                    <a:solidFill>
                      <a:srgbClr val="FF0000"/>
                    </a:solidFill>
                  </a:rPr>
                  <a:t>ціну</a:t>
                </a:r>
                <a:endParaRPr lang="uk-U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1" y="188641"/>
                <a:ext cx="8865097" cy="6669360"/>
              </a:xfrm>
              <a:blipFill rotWithShape="1">
                <a:blip r:embed="rId2"/>
                <a:stretch>
                  <a:fillRect l="-687" t="-1737" r="-89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5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116632"/>
                <a:ext cx="8856984" cy="6480720"/>
              </a:xfrm>
            </p:spPr>
            <p:txBody>
              <a:bodyPr>
                <a:normAutofit lnSpcReduction="10000"/>
              </a:bodyPr>
              <a:lstStyle/>
              <a:p>
                <a:pPr marL="45720" indent="0">
                  <a:buNone/>
                </a:pPr>
                <a:endParaRPr lang="uk-UA" dirty="0" smtClean="0"/>
              </a:p>
              <a:p>
                <a:pPr marL="45720" indent="0">
                  <a:buNone/>
                </a:pPr>
                <a:r>
                  <a:rPr lang="uk-UA" sz="2000" b="1" dirty="0" smtClean="0">
                    <a:solidFill>
                      <a:srgbClr val="FF0000"/>
                    </a:solidFill>
                  </a:rPr>
                  <a:t>Відносна частка ринку </a:t>
                </a:r>
                <a:r>
                  <a:rPr lang="uk-UA" sz="2000" b="1" dirty="0">
                    <a:solidFill>
                      <a:srgbClr val="FF0000"/>
                    </a:solidFill>
                  </a:rPr>
                  <a:t>стосовно 3-х </a:t>
                </a:r>
                <a:r>
                  <a:rPr lang="uk-UA" sz="2000" b="1" dirty="0" smtClean="0">
                    <a:solidFill>
                      <a:srgbClr val="FF0000"/>
                    </a:solidFill>
                  </a:rPr>
                  <a:t>конкурентів   </a:t>
                </a:r>
                <a:r>
                  <a:rPr lang="uk-UA" sz="1800" b="1" dirty="0" smtClean="0">
                    <a:solidFill>
                      <a:srgbClr val="FF0000"/>
                    </a:solidFill>
                  </a:rPr>
                  <a:t>= </a:t>
                </a:r>
                <a:endParaRPr lang="uk-UA" sz="1800" b="1" dirty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:r>
                  <a:rPr lang="uk-UA" sz="1800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uk-UA" sz="2000" dirty="0" smtClean="0">
                    <a:solidFill>
                      <a:srgbClr val="FF0000"/>
                    </a:solidFill>
                  </a:rPr>
                  <a:t>=                  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uk-UA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Обсяг продажу підприємства</m:t>
                        </m:r>
                      </m:num>
                      <m:den>
                        <m:r>
                          <a:rPr lang="uk-UA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(Ок1+Ок2+Ок3)</m:t>
                        </m:r>
                      </m:den>
                    </m:f>
                  </m:oMath>
                </a14:m>
                <a:r>
                  <a:rPr lang="uk-UA" sz="2000" dirty="0" smtClean="0">
                    <a:solidFill>
                      <a:srgbClr val="FF0000"/>
                    </a:solidFill>
                  </a:rPr>
                  <a:t>  Х100%</a:t>
                </a:r>
                <a:endParaRPr lang="uk-UA" sz="2000" dirty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:endParaRPr lang="uk-UA" dirty="0"/>
              </a:p>
              <a:p>
                <a:pPr marL="45720" indent="0">
                  <a:buNone/>
                </a:pPr>
                <a:r>
                  <a:rPr lang="ru-RU" dirty="0"/>
                  <a:t>Ок1, Ок2, Ок3 – </a:t>
                </a:r>
                <a:r>
                  <a:rPr lang="ru-RU" dirty="0" err="1"/>
                  <a:t>обсяги</a:t>
                </a:r>
                <a:r>
                  <a:rPr lang="ru-RU" dirty="0"/>
                  <a:t> продажу </a:t>
                </a:r>
                <a:r>
                  <a:rPr lang="ru-RU" dirty="0" err="1"/>
                  <a:t>першого</a:t>
                </a:r>
                <a:r>
                  <a:rPr lang="ru-RU" dirty="0"/>
                  <a:t>, другого, </a:t>
                </a:r>
                <a:r>
                  <a:rPr lang="ru-RU" dirty="0" err="1"/>
                  <a:t>третього</a:t>
                </a:r>
                <a:r>
                  <a:rPr lang="ru-RU" dirty="0"/>
                  <a:t> </a:t>
                </a:r>
                <a:r>
                  <a:rPr lang="ru-RU" dirty="0" err="1" smtClean="0"/>
                  <a:t>конкурентів</a:t>
                </a:r>
                <a:endParaRPr lang="ru-RU" dirty="0" smtClean="0"/>
              </a:p>
              <a:p>
                <a:pPr marL="45720" indent="0">
                  <a:buNone/>
                </a:pPr>
                <a:endParaRPr lang="uk-UA" dirty="0" smtClean="0"/>
              </a:p>
              <a:p>
                <a:pPr marL="45720" indent="0">
                  <a:buNone/>
                </a:pPr>
                <a:r>
                  <a:rPr lang="uk-UA" b="1" dirty="0" smtClean="0">
                    <a:solidFill>
                      <a:srgbClr val="FF0000"/>
                    </a:solidFill>
                  </a:rPr>
                  <a:t>Частка ринку відносно лідера (основного конкурента</a:t>
                </a:r>
                <a:r>
                  <a:rPr lang="uk-UA" dirty="0" smtClean="0"/>
                  <a:t>) = </a:t>
                </a:r>
              </a:p>
              <a:p>
                <a:pPr marL="45720" indent="0">
                  <a:buNone/>
                </a:pPr>
                <a:r>
                  <a:rPr lang="uk-UA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uk-UA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Обсяг продажу підприємства</m:t>
                        </m:r>
                      </m:num>
                      <m:den>
                        <m:eqArr>
                          <m:eqArrPr>
                            <m:ctrlPr>
                              <a:rPr lang="uk-U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k-UA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Обсяг продажу основного</m:t>
                            </m:r>
                          </m:e>
                          <m:e>
                            <m:r>
                              <a:rPr lang="uk-UA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конкурента (лідера)</m:t>
                            </m:r>
                          </m:e>
                        </m:eqArr>
                      </m:den>
                    </m:f>
                  </m:oMath>
                </a14:m>
                <a:r>
                  <a:rPr lang="uk-UA" sz="2800" dirty="0" smtClean="0"/>
                  <a:t>   </a:t>
                </a:r>
                <a:r>
                  <a:rPr lang="uk-UA" sz="2000" dirty="0" smtClean="0">
                    <a:solidFill>
                      <a:srgbClr val="FF0000"/>
                    </a:solidFill>
                  </a:rPr>
                  <a:t>Х100%</a:t>
                </a:r>
                <a:endParaRPr lang="uk-UA" sz="2000" dirty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:endParaRPr lang="uk-UA" dirty="0" smtClean="0"/>
              </a:p>
              <a:p>
                <a:pPr marL="45720" indent="0" algn="just">
                  <a:buNone/>
                </a:pPr>
                <a:r>
                  <a:rPr lang="ru-RU" dirty="0" err="1"/>
                  <a:t>Цей</a:t>
                </a:r>
                <a:r>
                  <a:rPr lang="ru-RU" dirty="0"/>
                  <a:t> </a:t>
                </a:r>
                <a:r>
                  <a:rPr lang="ru-RU" dirty="0" err="1"/>
                  <a:t>показник</a:t>
                </a:r>
                <a:r>
                  <a:rPr lang="ru-RU" dirty="0"/>
                  <a:t> </a:t>
                </a:r>
                <a:r>
                  <a:rPr lang="ru-RU" dirty="0" err="1"/>
                  <a:t>використовується</a:t>
                </a:r>
                <a:r>
                  <a:rPr lang="ru-RU" dirty="0"/>
                  <a:t> як </a:t>
                </a:r>
                <a:r>
                  <a:rPr lang="ru-RU" b="1" dirty="0" err="1">
                    <a:solidFill>
                      <a:srgbClr val="0070C0"/>
                    </a:solidFill>
                  </a:rPr>
                  <a:t>індикатор</a:t>
                </a:r>
                <a:r>
                  <a:rPr lang="ru-RU" b="1" dirty="0">
                    <a:solidFill>
                      <a:srgbClr val="0070C0"/>
                    </a:solidFill>
                  </a:rPr>
                  <a:t> </a:t>
                </a:r>
                <a:r>
                  <a:rPr lang="ru-RU" b="1" dirty="0" err="1">
                    <a:solidFill>
                      <a:srgbClr val="0070C0"/>
                    </a:solidFill>
                  </a:rPr>
                  <a:t>конкурентоспроможності</a:t>
                </a:r>
                <a:r>
                  <a:rPr lang="ru-RU" b="1" dirty="0">
                    <a:solidFill>
                      <a:srgbClr val="0070C0"/>
                    </a:solidFill>
                  </a:rPr>
                  <a:t> </a:t>
                </a:r>
                <a:r>
                  <a:rPr lang="ru-RU" b="1" dirty="0" err="1">
                    <a:solidFill>
                      <a:srgbClr val="0070C0"/>
                    </a:solidFill>
                  </a:rPr>
                  <a:t>фірми</a:t>
                </a:r>
                <a:r>
                  <a:rPr lang="ru-RU" b="1" dirty="0">
                    <a:solidFill>
                      <a:srgbClr val="0070C0"/>
                    </a:solidFill>
                  </a:rPr>
                  <a:t> </a:t>
                </a:r>
                <a:r>
                  <a:rPr lang="ru-RU" dirty="0"/>
                  <a:t>в </a:t>
                </a:r>
                <a:r>
                  <a:rPr lang="ru-RU" dirty="0" err="1"/>
                  <a:t>одній</a:t>
                </a:r>
                <a:r>
                  <a:rPr lang="ru-RU" dirty="0"/>
                  <a:t> </a:t>
                </a:r>
                <a:r>
                  <a:rPr lang="ru-RU" dirty="0" err="1"/>
                  <a:t>із</a:t>
                </a:r>
                <a:r>
                  <a:rPr lang="ru-RU" dirty="0"/>
                  <a:t> моделей портфельного </a:t>
                </a:r>
                <a:r>
                  <a:rPr lang="ru-RU" dirty="0" err="1"/>
                  <a:t>аналізу</a:t>
                </a:r>
                <a:r>
                  <a:rPr lang="ru-RU" dirty="0"/>
                  <a:t> – </a:t>
                </a:r>
                <a:r>
                  <a:rPr lang="ru-RU" dirty="0" err="1"/>
                  <a:t>матриці</a:t>
                </a:r>
                <a:r>
                  <a:rPr lang="ru-RU" dirty="0"/>
                  <a:t> </a:t>
                </a:r>
                <a:r>
                  <a:rPr lang="ru-RU" dirty="0" err="1"/>
                  <a:t>Бостонської</a:t>
                </a:r>
                <a:r>
                  <a:rPr lang="ru-RU" dirty="0"/>
                  <a:t> </a:t>
                </a:r>
                <a:r>
                  <a:rPr lang="ru-RU" dirty="0" err="1"/>
                  <a:t>консультативної</a:t>
                </a:r>
                <a:r>
                  <a:rPr lang="ru-RU" dirty="0"/>
                  <a:t> </a:t>
                </a:r>
                <a:r>
                  <a:rPr lang="ru-RU" dirty="0" err="1"/>
                  <a:t>групи</a:t>
                </a: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116632"/>
                <a:ext cx="8856984" cy="6480720"/>
              </a:xfrm>
              <a:blipFill rotWithShape="1">
                <a:blip r:embed="rId2"/>
                <a:stretch>
                  <a:fillRect l="-275" r="-96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71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856984" cy="6408712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uk-UA" b="1" dirty="0">
                <a:solidFill>
                  <a:srgbClr val="0070C0"/>
                </a:solidFill>
              </a:rPr>
              <a:t>Місткість ринку </a:t>
            </a:r>
            <a:r>
              <a:rPr lang="uk-UA" dirty="0"/>
              <a:t>– можливий обсяг продажу товару при даному рівні цін за конкретний проміжок часу. При цьому відрізняють </a:t>
            </a:r>
            <a:r>
              <a:rPr lang="uk-UA" i="1" dirty="0">
                <a:solidFill>
                  <a:srgbClr val="0070C0"/>
                </a:solidFill>
              </a:rPr>
              <a:t>місткість потенційного, реального, цільового та зайнятого ринку</a:t>
            </a:r>
            <a:r>
              <a:rPr lang="uk-UA" dirty="0"/>
              <a:t>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i="1" dirty="0" smtClean="0">
                <a:solidFill>
                  <a:srgbClr val="0070C0"/>
                </a:solidFill>
              </a:rPr>
              <a:t>Місткість </a:t>
            </a:r>
            <a:r>
              <a:rPr lang="uk-UA" i="1" dirty="0">
                <a:solidFill>
                  <a:srgbClr val="0070C0"/>
                </a:solidFill>
              </a:rPr>
              <a:t>цільового ринку </a:t>
            </a:r>
            <a:r>
              <a:rPr lang="uk-UA" dirty="0"/>
              <a:t>– можливий обсяг продажу товарів в сегменті, який обслуговує фірма.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i="1" dirty="0" smtClean="0">
                <a:solidFill>
                  <a:srgbClr val="0070C0"/>
                </a:solidFill>
              </a:rPr>
              <a:t>Місткість </a:t>
            </a:r>
            <a:r>
              <a:rPr lang="uk-UA" i="1" dirty="0">
                <a:solidFill>
                  <a:srgbClr val="0070C0"/>
                </a:solidFill>
              </a:rPr>
              <a:t>зайнятого ринку </a:t>
            </a:r>
            <a:r>
              <a:rPr lang="uk-UA" dirty="0"/>
              <a:t>– обсяги продажу, які були досягненні в минулому періоді</a:t>
            </a:r>
            <a:r>
              <a:rPr lang="uk-UA" dirty="0" smtClean="0"/>
              <a:t>.</a:t>
            </a:r>
          </a:p>
          <a:p>
            <a:pPr marL="45720" indent="0" algn="just">
              <a:buNone/>
            </a:pPr>
            <a:r>
              <a:rPr lang="uk-UA" dirty="0">
                <a:solidFill>
                  <a:srgbClr val="0070C0"/>
                </a:solidFill>
              </a:rPr>
              <a:t>Місткість потенційного ринку</a:t>
            </a:r>
            <a:r>
              <a:rPr lang="uk-UA" dirty="0"/>
              <a:t> - це можливі обсяги продажу </a:t>
            </a:r>
            <a:r>
              <a:rPr lang="uk-UA" b="1" dirty="0"/>
              <a:t>товарів</a:t>
            </a:r>
            <a:r>
              <a:rPr lang="uk-UA" dirty="0"/>
              <a:t> покупцям, які мають потребу в них і виявляють інтерес до продукції </a:t>
            </a:r>
            <a:r>
              <a:rPr lang="uk-UA" dirty="0" smtClean="0"/>
              <a:t>фірми</a:t>
            </a:r>
          </a:p>
          <a:p>
            <a:pPr marL="45720" indent="0" algn="just">
              <a:buNone/>
            </a:pPr>
            <a:r>
              <a:rPr lang="uk-UA" dirty="0" smtClean="0"/>
              <a:t>             </a:t>
            </a:r>
            <a:r>
              <a:rPr lang="uk-UA" dirty="0" err="1" smtClean="0">
                <a:solidFill>
                  <a:srgbClr val="FF0000"/>
                </a:solidFill>
              </a:rPr>
              <a:t>Мпр</a:t>
            </a:r>
            <a:r>
              <a:rPr lang="uk-UA" dirty="0" smtClean="0">
                <a:solidFill>
                  <a:srgbClr val="FF0000"/>
                </a:solidFill>
              </a:rPr>
              <a:t> = П×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p</a:t>
            </a:r>
            <a:r>
              <a:rPr lang="uk-UA" baseline="-25000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× р</a:t>
            </a:r>
            <a:endParaRPr lang="uk-UA" dirty="0">
              <a:solidFill>
                <a:srgbClr val="FF0000"/>
              </a:solidFill>
            </a:endParaRPr>
          </a:p>
          <a:p>
            <a:pPr marL="45720" indent="0" algn="just">
              <a:buNone/>
            </a:pP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 </a:t>
            </a:r>
            <a:r>
              <a:rPr lang="uk-UA" dirty="0"/>
              <a:t>де </a:t>
            </a:r>
            <a:r>
              <a:rPr lang="uk-UA" b="1" dirty="0" err="1" smtClean="0"/>
              <a:t>Мпр</a:t>
            </a:r>
            <a:r>
              <a:rPr lang="uk-UA" dirty="0" smtClean="0"/>
              <a:t> </a:t>
            </a:r>
            <a:r>
              <a:rPr lang="uk-UA" dirty="0"/>
              <a:t>- місткість потенційного ринку;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    </a:t>
            </a:r>
            <a:r>
              <a:rPr lang="uk-UA" b="1" dirty="0" smtClean="0"/>
              <a:t>П</a:t>
            </a:r>
            <a:r>
              <a:rPr lang="uk-UA" dirty="0" smtClean="0"/>
              <a:t> </a:t>
            </a:r>
            <a:r>
              <a:rPr lang="uk-UA" dirty="0"/>
              <a:t>- кількість потенційних споживачів;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       </a:t>
            </a:r>
            <a:r>
              <a:rPr lang="en-US" b="1" dirty="0" smtClean="0"/>
              <a:t>q</a:t>
            </a:r>
            <a:r>
              <a:rPr lang="en-US" b="1" baseline="-25000" dirty="0" smtClean="0"/>
              <a:t>p</a:t>
            </a:r>
            <a:r>
              <a:rPr lang="en-US" dirty="0" smtClean="0"/>
              <a:t>-</a:t>
            </a:r>
            <a:r>
              <a:rPr lang="uk-UA" dirty="0" smtClean="0"/>
              <a:t> кількість </a:t>
            </a:r>
            <a:r>
              <a:rPr lang="uk-UA" dirty="0" err="1" smtClean="0"/>
              <a:t>закупівель</a:t>
            </a:r>
            <a:r>
              <a:rPr lang="uk-UA" dirty="0" smtClean="0"/>
              <a:t> продукції </a:t>
            </a:r>
            <a:r>
              <a:rPr lang="uk-UA" dirty="0"/>
              <a:t>середнім потенційним </a:t>
            </a:r>
            <a:r>
              <a:rPr lang="uk-UA" dirty="0" smtClean="0"/>
              <a:t>споживачем</a:t>
            </a:r>
          </a:p>
          <a:p>
            <a:pPr marL="4572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   </a:t>
            </a:r>
            <a:r>
              <a:rPr lang="en-US" b="1" dirty="0"/>
              <a:t>p </a:t>
            </a:r>
            <a:r>
              <a:rPr lang="en-US" dirty="0"/>
              <a:t>- </a:t>
            </a:r>
            <a:r>
              <a:rPr lang="uk-UA" dirty="0"/>
              <a:t>середня ціна продукту.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1456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6552728"/>
          </a:xfrm>
        </p:spPr>
        <p:txBody>
          <a:bodyPr/>
          <a:lstStyle/>
          <a:p>
            <a:pPr marL="45720" indent="0">
              <a:buNone/>
            </a:pPr>
            <a:r>
              <a:rPr lang="uk-UA" b="1" i="1" dirty="0">
                <a:solidFill>
                  <a:srgbClr val="0070C0"/>
                </a:solidFill>
              </a:rPr>
              <a:t>Насиченість ринку </a:t>
            </a:r>
            <a:r>
              <a:rPr lang="uk-UA" dirty="0"/>
              <a:t>– </a:t>
            </a:r>
            <a:r>
              <a:rPr lang="uk-UA" dirty="0">
                <a:solidFill>
                  <a:srgbClr val="0070C0"/>
                </a:solidFill>
              </a:rPr>
              <a:t>показник, який характеризує перспективи зміни попиту (у %) </a:t>
            </a:r>
            <a:r>
              <a:rPr lang="uk-UA" dirty="0"/>
              <a:t>і </a:t>
            </a:r>
            <a:r>
              <a:rPr lang="uk-UA" b="1" dirty="0">
                <a:solidFill>
                  <a:srgbClr val="FF0000"/>
                </a:solidFill>
              </a:rPr>
              <a:t>визначається як відношення кількості покупців, які вже придбали товари, до загальної кількості споживачів.</a:t>
            </a:r>
            <a:r>
              <a:rPr lang="uk-UA" dirty="0"/>
              <a:t> Вважається, якщо рівень насиченості 85–90 % - ринок є безперспективним. Якщо ж цей показник перебуває на рівні 10 % - товарний ринок є дуже привабливим для фірми.</a:t>
            </a:r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070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480720"/>
          </a:xfrm>
        </p:spPr>
        <p:txBody>
          <a:bodyPr/>
          <a:lstStyle/>
          <a:p>
            <a:pPr marL="45720" indent="0" algn="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3. Вивчення посередників та постачальників, конкурентів, споживачів</a:t>
            </a:r>
          </a:p>
          <a:p>
            <a:pPr marL="45720" indent="0" algn="just">
              <a:buNone/>
            </a:pPr>
            <a:r>
              <a:rPr lang="uk-UA" b="1" dirty="0">
                <a:solidFill>
                  <a:srgbClr val="0070C0"/>
                </a:solidFill>
              </a:rPr>
              <a:t>Вивчення посередників передбачає аналіз: 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45720" indent="0" algn="just">
              <a:buNone/>
            </a:pPr>
            <a:r>
              <a:rPr lang="uk-UA" dirty="0" smtClean="0"/>
              <a:t> </a:t>
            </a:r>
            <a:r>
              <a:rPr lang="uk-UA" i="1" dirty="0"/>
              <a:t>охоплення ринку;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потенціалу торгового посередника;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збутової мережі;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фінансової стабільності;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репутації посередника;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інфраструктури ринку збуту тощ</a:t>
            </a:r>
            <a:r>
              <a:rPr lang="uk-UA" dirty="0"/>
              <a:t>о.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Кінцева </a:t>
            </a:r>
            <a:r>
              <a:rPr lang="uk-UA" dirty="0">
                <a:solidFill>
                  <a:srgbClr val="0070C0"/>
                </a:solidFill>
              </a:rPr>
              <a:t>мета вивчення посередників — вибір на основі об'єктивних даних посередника, який зможе надати фірмі </a:t>
            </a:r>
            <a:r>
              <a:rPr lang="uk-UA" dirty="0" smtClean="0">
                <a:solidFill>
                  <a:srgbClr val="0070C0"/>
                </a:solidFill>
              </a:rPr>
              <a:t>найбільш </a:t>
            </a:r>
            <a:r>
              <a:rPr lang="uk-UA" dirty="0">
                <a:solidFill>
                  <a:srgbClr val="0070C0"/>
                </a:solidFill>
              </a:rPr>
              <a:t>ефективну комерційну </a:t>
            </a:r>
            <a:r>
              <a:rPr lang="uk-UA" dirty="0" smtClean="0">
                <a:solidFill>
                  <a:srgbClr val="0070C0"/>
                </a:solidFill>
              </a:rPr>
              <a:t>підтримку</a:t>
            </a:r>
            <a:endParaRPr lang="uk-UA" dirty="0">
              <a:solidFill>
                <a:srgbClr val="0070C0"/>
              </a:solidFill>
            </a:endParaRPr>
          </a:p>
          <a:p>
            <a:pPr marL="45720" indent="0" algn="just">
              <a:buNone/>
            </a:pPr>
            <a:endParaRPr lang="uk-UA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2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4572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  Вивчення постачальників сировини</a:t>
            </a:r>
            <a:r>
              <a:rPr lang="uk-UA" dirty="0"/>
              <a:t>, матеріалів, устаткування, запасних частин пов'язане з аналізом</a:t>
            </a:r>
            <a:r>
              <a:rPr lang="uk-UA" dirty="0" smtClean="0"/>
              <a:t>:</a:t>
            </a:r>
          </a:p>
          <a:p>
            <a:pPr marL="45720" indent="0" algn="just">
              <a:buNone/>
            </a:pPr>
            <a:r>
              <a:rPr lang="uk-UA" dirty="0" smtClean="0"/>
              <a:t> </a:t>
            </a:r>
            <a:r>
              <a:rPr lang="uk-UA" dirty="0"/>
              <a:t> </a:t>
            </a:r>
            <a:r>
              <a:rPr lang="uk-UA" i="1" dirty="0"/>
              <a:t>якості продукції, що пропонується постачальником;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цін на продукцію;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умов постачання;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можливості надання кредиту;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оперативності постачання;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репутації постачальника;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можливих обсягів поставок</a:t>
            </a:r>
            <a:r>
              <a:rPr lang="uk-UA" dirty="0"/>
              <a:t>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Алгоритм </a:t>
            </a:r>
            <a:r>
              <a:rPr lang="uk-UA" dirty="0">
                <a:solidFill>
                  <a:srgbClr val="0070C0"/>
                </a:solidFill>
              </a:rPr>
              <a:t>вибору постачальників включає визначення потреби у продукції постачальників, пошук надійних постачальників, порівняльний аналіз постачальників, формування вимог до постачальників, аналіз пропозицій, зрештою, вибір конкретних фірм-постачальників необхідної для фірми продукції</a:t>
            </a:r>
          </a:p>
        </p:txBody>
      </p:sp>
    </p:spTree>
    <p:extLst>
      <p:ext uri="{BB962C8B-B14F-4D97-AF65-F5344CB8AC3E}">
        <p14:creationId xmlns:p14="http://schemas.microsoft.com/office/powerpoint/2010/main" val="1158902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856984" cy="6480720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напрямки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 smtClean="0"/>
              <a:t>:</a:t>
            </a:r>
          </a:p>
          <a:p>
            <a:pPr marL="4572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1. </a:t>
            </a:r>
            <a:r>
              <a:rPr lang="ru-RU" i="1" dirty="0" err="1"/>
              <a:t>Дослідження</a:t>
            </a:r>
            <a:r>
              <a:rPr lang="ru-RU" i="1" dirty="0"/>
              <a:t> </a:t>
            </a:r>
            <a:r>
              <a:rPr lang="ru-RU" i="1" dirty="0" err="1"/>
              <a:t>конкурентної</a:t>
            </a:r>
            <a:r>
              <a:rPr lang="ru-RU" i="1" dirty="0"/>
              <a:t> </a:t>
            </a:r>
            <a:r>
              <a:rPr lang="ru-RU" i="1" dirty="0" err="1"/>
              <a:t>арени</a:t>
            </a:r>
            <a:r>
              <a:rPr lang="ru-RU" i="1" dirty="0"/>
              <a:t>, </a:t>
            </a:r>
            <a:r>
              <a:rPr lang="ru-RU" i="1" dirty="0" err="1"/>
              <a:t>значущості</a:t>
            </a:r>
            <a:r>
              <a:rPr lang="ru-RU" i="1" dirty="0"/>
              <a:t> на </a:t>
            </a:r>
            <a:r>
              <a:rPr lang="ru-RU" i="1" dirty="0" err="1"/>
              <a:t>ній</a:t>
            </a:r>
            <a:r>
              <a:rPr lang="ru-RU" i="1" dirty="0"/>
              <a:t> </a:t>
            </a:r>
            <a:r>
              <a:rPr lang="ru-RU" i="1" dirty="0" err="1"/>
              <a:t>конкурентних</a:t>
            </a:r>
            <a:r>
              <a:rPr lang="ru-RU" i="1" dirty="0"/>
              <a:t> </a:t>
            </a:r>
            <a:r>
              <a:rPr lang="ru-RU" i="1" dirty="0" err="1"/>
              <a:t>позицій</a:t>
            </a:r>
            <a:r>
              <a:rPr lang="ru-RU" i="1" dirty="0"/>
              <a:t> </a:t>
            </a:r>
            <a:r>
              <a:rPr lang="ru-RU" i="1" dirty="0" err="1"/>
              <a:t>фірми</a:t>
            </a:r>
            <a:r>
              <a:rPr lang="ru-RU" i="1" dirty="0"/>
              <a:t>. </a:t>
            </a:r>
            <a:endParaRPr lang="ru-RU" i="1" dirty="0" smtClean="0"/>
          </a:p>
          <a:p>
            <a:pPr marL="45720" indent="0" algn="just">
              <a:buNone/>
            </a:pPr>
            <a:r>
              <a:rPr lang="ru-RU" i="1" dirty="0" smtClean="0"/>
              <a:t>2</a:t>
            </a:r>
            <a:r>
              <a:rPr lang="ru-RU" i="1" dirty="0"/>
              <a:t>. </a:t>
            </a:r>
            <a:r>
              <a:rPr lang="ru-RU" i="1" dirty="0" err="1"/>
              <a:t>Пошук</a:t>
            </a:r>
            <a:r>
              <a:rPr lang="ru-RU" i="1" dirty="0"/>
              <a:t> </a:t>
            </a:r>
            <a:r>
              <a:rPr lang="ru-RU" i="1" dirty="0" err="1"/>
              <a:t>основних</a:t>
            </a:r>
            <a:r>
              <a:rPr lang="ru-RU" i="1" dirty="0"/>
              <a:t> </a:t>
            </a:r>
            <a:r>
              <a:rPr lang="ru-RU" i="1" dirty="0" err="1"/>
              <a:t>конкурентів</a:t>
            </a:r>
            <a:r>
              <a:rPr lang="ru-RU" i="1" dirty="0"/>
              <a:t> </a:t>
            </a:r>
            <a:r>
              <a:rPr lang="ru-RU" i="1" dirty="0" err="1"/>
              <a:t>фірми</a:t>
            </a:r>
            <a:r>
              <a:rPr lang="ru-RU" i="1" dirty="0"/>
              <a:t>, </a:t>
            </a:r>
            <a:r>
              <a:rPr lang="ru-RU" i="1" dirty="0" err="1"/>
              <a:t>оцінка</a:t>
            </a:r>
            <a:r>
              <a:rPr lang="ru-RU" i="1" dirty="0"/>
              <a:t> </a:t>
            </a:r>
            <a:r>
              <a:rPr lang="ru-RU" i="1" dirty="0" err="1"/>
              <a:t>їхніх</a:t>
            </a:r>
            <a:r>
              <a:rPr lang="ru-RU" i="1" dirty="0"/>
              <a:t> </a:t>
            </a:r>
            <a:r>
              <a:rPr lang="ru-RU" i="1" dirty="0" err="1"/>
              <a:t>можливостей</a:t>
            </a:r>
            <a:r>
              <a:rPr lang="ru-RU" i="1" dirty="0"/>
              <a:t>. </a:t>
            </a:r>
            <a:endParaRPr lang="ru-RU" i="1" dirty="0" smtClean="0"/>
          </a:p>
          <a:p>
            <a:pPr marL="45720" indent="0" algn="just">
              <a:buNone/>
            </a:pPr>
            <a:r>
              <a:rPr lang="ru-RU" i="1" dirty="0" smtClean="0"/>
              <a:t>3</a:t>
            </a:r>
            <a:r>
              <a:rPr lang="ru-RU" i="1" dirty="0"/>
              <a:t>. </a:t>
            </a:r>
            <a:r>
              <a:rPr lang="ru-RU" i="1" dirty="0" err="1"/>
              <a:t>Діагностика</a:t>
            </a:r>
            <a:r>
              <a:rPr lang="ru-RU" i="1" dirty="0"/>
              <a:t> конкурентного </a:t>
            </a:r>
            <a:r>
              <a:rPr lang="ru-RU" i="1" dirty="0" err="1"/>
              <a:t>середовища</a:t>
            </a:r>
            <a:r>
              <a:rPr lang="ru-RU" i="1" dirty="0"/>
              <a:t>. </a:t>
            </a:r>
            <a:endParaRPr lang="ru-RU" i="1" dirty="0" smtClean="0"/>
          </a:p>
          <a:p>
            <a:pPr marL="45720" indent="0" algn="just">
              <a:buNone/>
            </a:pPr>
            <a:r>
              <a:rPr lang="ru-RU" i="1" dirty="0" smtClean="0"/>
              <a:t>4</a:t>
            </a:r>
            <a:r>
              <a:rPr lang="ru-RU" i="1" dirty="0"/>
              <a:t>. </a:t>
            </a:r>
            <a:r>
              <a:rPr lang="ru-RU" i="1" dirty="0" err="1"/>
              <a:t>Вивчення</a:t>
            </a:r>
            <a:r>
              <a:rPr lang="ru-RU" i="1" dirty="0"/>
              <a:t> </a:t>
            </a:r>
            <a:r>
              <a:rPr lang="ru-RU" i="1" dirty="0" err="1"/>
              <a:t>основних</a:t>
            </a:r>
            <a:r>
              <a:rPr lang="ru-RU" i="1" dirty="0"/>
              <a:t>, </a:t>
            </a:r>
            <a:r>
              <a:rPr lang="ru-RU" i="1" dirty="0" err="1"/>
              <a:t>пріоритетних</a:t>
            </a:r>
            <a:r>
              <a:rPr lang="ru-RU" i="1" dirty="0"/>
              <a:t> </a:t>
            </a:r>
            <a:r>
              <a:rPr lang="ru-RU" i="1" dirty="0" err="1"/>
              <a:t>конкурентів</a:t>
            </a:r>
            <a:r>
              <a:rPr lang="ru-RU" i="1" dirty="0"/>
              <a:t> за такими характеристиками як </a:t>
            </a:r>
            <a:r>
              <a:rPr lang="ru-RU" i="1" dirty="0" err="1"/>
              <a:t>конкурентоспроможність</a:t>
            </a:r>
            <a:r>
              <a:rPr lang="ru-RU" i="1" dirty="0"/>
              <a:t> товару, </a:t>
            </a:r>
            <a:r>
              <a:rPr lang="ru-RU" i="1" dirty="0" err="1"/>
              <a:t>фірми</a:t>
            </a:r>
            <a:r>
              <a:rPr lang="ru-RU" i="1" dirty="0" smtClean="0"/>
              <a:t>.</a:t>
            </a:r>
          </a:p>
          <a:p>
            <a:pPr marL="45720" indent="0" algn="just">
              <a:buNone/>
            </a:pPr>
            <a:r>
              <a:rPr lang="ru-RU" i="1" dirty="0" smtClean="0"/>
              <a:t> </a:t>
            </a:r>
            <a:r>
              <a:rPr lang="ru-RU" i="1" dirty="0"/>
              <a:t>5. </a:t>
            </a:r>
            <a:r>
              <a:rPr lang="ru-RU" i="1" dirty="0" err="1"/>
              <a:t>Вивчення</a:t>
            </a:r>
            <a:r>
              <a:rPr lang="ru-RU" i="1" dirty="0"/>
              <a:t> </a:t>
            </a:r>
            <a:r>
              <a:rPr lang="ru-RU" i="1" dirty="0" err="1"/>
              <a:t>факторів</a:t>
            </a:r>
            <a:r>
              <a:rPr lang="ru-RU" i="1" dirty="0"/>
              <a:t> </a:t>
            </a:r>
            <a:r>
              <a:rPr lang="ru-RU" i="1" dirty="0" err="1"/>
              <a:t>конкурентоспроможності</a:t>
            </a:r>
            <a:r>
              <a:rPr lang="ru-RU" i="1" dirty="0"/>
              <a:t> </a:t>
            </a:r>
            <a:r>
              <a:rPr lang="ru-RU" i="1" dirty="0" err="1"/>
              <a:t>підприємства</a:t>
            </a:r>
            <a:r>
              <a:rPr lang="ru-RU" i="1" dirty="0"/>
              <a:t>. </a:t>
            </a:r>
            <a:endParaRPr lang="ru-RU" i="1" dirty="0" smtClean="0"/>
          </a:p>
          <a:p>
            <a:pPr marL="45720" indent="0" algn="just">
              <a:buNone/>
            </a:pPr>
            <a:r>
              <a:rPr lang="ru-RU" i="1" dirty="0" smtClean="0"/>
              <a:t>6</a:t>
            </a:r>
            <a:r>
              <a:rPr lang="ru-RU" i="1" dirty="0"/>
              <a:t>. </a:t>
            </a:r>
            <a:r>
              <a:rPr lang="ru-RU" i="1" dirty="0" err="1"/>
              <a:t>Аналіз</a:t>
            </a:r>
            <a:r>
              <a:rPr lang="ru-RU" i="1" dirty="0"/>
              <a:t> </a:t>
            </a:r>
            <a:r>
              <a:rPr lang="ru-RU" i="1" dirty="0" err="1"/>
              <a:t>конкурентних</a:t>
            </a:r>
            <a:r>
              <a:rPr lang="ru-RU" i="1" dirty="0"/>
              <a:t> </a:t>
            </a:r>
            <a:r>
              <a:rPr lang="ru-RU" i="1" dirty="0" err="1"/>
              <a:t>позицій</a:t>
            </a:r>
            <a:r>
              <a:rPr lang="ru-RU" i="1" dirty="0"/>
              <a:t> </a:t>
            </a:r>
            <a:r>
              <a:rPr lang="ru-RU" i="1" dirty="0" err="1"/>
              <a:t>підприємства</a:t>
            </a:r>
            <a:r>
              <a:rPr lang="ru-RU" i="1" dirty="0"/>
              <a:t> на </a:t>
            </a:r>
            <a:r>
              <a:rPr lang="ru-RU" i="1" dirty="0" err="1"/>
              <a:t>основі</a:t>
            </a:r>
            <a:r>
              <a:rPr lang="ru-RU" i="1" dirty="0"/>
              <a:t> </a:t>
            </a:r>
            <a:r>
              <a:rPr lang="ru-RU" i="1" dirty="0" err="1"/>
              <a:t>зіставлення</a:t>
            </a:r>
            <a:r>
              <a:rPr lang="ru-RU" i="1" dirty="0"/>
              <a:t>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потенціалу</a:t>
            </a:r>
            <a:r>
              <a:rPr lang="ru-RU" i="1" dirty="0"/>
              <a:t> з </a:t>
            </a:r>
            <a:r>
              <a:rPr lang="ru-RU" i="1" dirty="0" err="1"/>
              <a:t>потенціалом</a:t>
            </a:r>
            <a:r>
              <a:rPr lang="ru-RU" i="1" dirty="0"/>
              <a:t> конкурента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728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6552728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dirty="0" err="1">
                <a:solidFill>
                  <a:srgbClr val="0070C0"/>
                </a:solidFill>
              </a:rPr>
              <a:t>Дослідження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конкурентної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арени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конкурентної</a:t>
            </a:r>
            <a:r>
              <a:rPr lang="ru-RU" dirty="0"/>
              <a:t> </a:t>
            </a:r>
            <a:r>
              <a:rPr lang="ru-RU" dirty="0" err="1"/>
              <a:t>арени</a:t>
            </a:r>
            <a:r>
              <a:rPr lang="ru-RU" dirty="0"/>
              <a:t>, </a:t>
            </a:r>
            <a:r>
              <a:rPr lang="ru-RU" i="1" dirty="0" err="1">
                <a:solidFill>
                  <a:srgbClr val="0070C0"/>
                </a:solidFill>
              </a:rPr>
              <a:t>запропонованої</a:t>
            </a:r>
            <a:r>
              <a:rPr lang="ru-RU" i="1" dirty="0">
                <a:solidFill>
                  <a:srgbClr val="0070C0"/>
                </a:solidFill>
              </a:rPr>
              <a:t> Майклом Портером (5 сил </a:t>
            </a:r>
            <a:r>
              <a:rPr lang="ru-RU" i="1" dirty="0" err="1">
                <a:solidFill>
                  <a:srgbClr val="0070C0"/>
                </a:solidFill>
              </a:rPr>
              <a:t>конкуренції</a:t>
            </a:r>
            <a:r>
              <a:rPr lang="ru-RU" dirty="0"/>
              <a:t>),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досліджується</a:t>
            </a:r>
            <a:r>
              <a:rPr lang="ru-RU" dirty="0" smtClean="0"/>
              <a:t>:</a:t>
            </a:r>
          </a:p>
          <a:p>
            <a:pPr marL="4572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1) </a:t>
            </a:r>
            <a:r>
              <a:rPr lang="ru-RU" i="1" dirty="0" err="1">
                <a:solidFill>
                  <a:schemeClr val="tx1"/>
                </a:solidFill>
              </a:rPr>
              <a:t>конкуренція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між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діючими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фірмами</a:t>
            </a:r>
            <a:r>
              <a:rPr lang="ru-RU" i="1" dirty="0">
                <a:solidFill>
                  <a:schemeClr val="tx1"/>
                </a:solidFill>
              </a:rPr>
              <a:t> в </a:t>
            </a:r>
            <a:r>
              <a:rPr lang="ru-RU" i="1" dirty="0" err="1">
                <a:solidFill>
                  <a:schemeClr val="tx1"/>
                </a:solidFill>
              </a:rPr>
              <a:t>галузі</a:t>
            </a:r>
            <a:r>
              <a:rPr lang="ru-RU" i="1" dirty="0">
                <a:solidFill>
                  <a:schemeClr val="tx1"/>
                </a:solidFill>
              </a:rPr>
              <a:t>; </a:t>
            </a:r>
            <a:endParaRPr lang="ru-RU" i="1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ru-RU" i="1" dirty="0" smtClean="0">
                <a:solidFill>
                  <a:schemeClr val="tx1"/>
                </a:solidFill>
              </a:rPr>
              <a:t>2</a:t>
            </a:r>
            <a:r>
              <a:rPr lang="ru-RU" i="1" dirty="0">
                <a:solidFill>
                  <a:schemeClr val="tx1"/>
                </a:solidFill>
              </a:rPr>
              <a:t>) </a:t>
            </a:r>
            <a:r>
              <a:rPr lang="ru-RU" i="1" dirty="0" err="1">
                <a:solidFill>
                  <a:schemeClr val="tx1"/>
                </a:solidFill>
              </a:rPr>
              <a:t>потенційні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конкуренти</a:t>
            </a:r>
            <a:r>
              <a:rPr lang="ru-RU" i="1" dirty="0">
                <a:solidFill>
                  <a:schemeClr val="tx1"/>
                </a:solidFill>
              </a:rPr>
              <a:t>; </a:t>
            </a:r>
            <a:endParaRPr lang="ru-RU" i="1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ru-RU" i="1" dirty="0" smtClean="0">
                <a:solidFill>
                  <a:schemeClr val="tx1"/>
                </a:solidFill>
              </a:rPr>
              <a:t>3</a:t>
            </a:r>
            <a:r>
              <a:rPr lang="ru-RU" i="1" dirty="0">
                <a:solidFill>
                  <a:schemeClr val="tx1"/>
                </a:solidFill>
              </a:rPr>
              <a:t>) </a:t>
            </a:r>
            <a:r>
              <a:rPr lang="ru-RU" i="1" dirty="0" err="1">
                <a:solidFill>
                  <a:schemeClr val="tx1"/>
                </a:solidFill>
              </a:rPr>
              <a:t>товари-замінники</a:t>
            </a:r>
            <a:r>
              <a:rPr lang="ru-RU" i="1" dirty="0">
                <a:solidFill>
                  <a:schemeClr val="tx1"/>
                </a:solidFill>
              </a:rPr>
              <a:t>; </a:t>
            </a:r>
            <a:endParaRPr lang="ru-RU" i="1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ru-RU" i="1" dirty="0" smtClean="0">
                <a:solidFill>
                  <a:schemeClr val="tx1"/>
                </a:solidFill>
              </a:rPr>
              <a:t>4</a:t>
            </a:r>
            <a:r>
              <a:rPr lang="ru-RU" i="1" dirty="0">
                <a:solidFill>
                  <a:schemeClr val="tx1"/>
                </a:solidFill>
              </a:rPr>
              <a:t>) </a:t>
            </a:r>
            <a:r>
              <a:rPr lang="ru-RU" i="1" dirty="0" err="1">
                <a:solidFill>
                  <a:schemeClr val="tx1"/>
                </a:solidFill>
              </a:rPr>
              <a:t>споживачі</a:t>
            </a:r>
            <a:r>
              <a:rPr lang="ru-RU" i="1" dirty="0">
                <a:solidFill>
                  <a:schemeClr val="tx1"/>
                </a:solidFill>
              </a:rPr>
              <a:t> (</a:t>
            </a:r>
            <a:r>
              <a:rPr lang="ru-RU" i="1" dirty="0" err="1">
                <a:solidFill>
                  <a:schemeClr val="tx1"/>
                </a:solidFill>
              </a:rPr>
              <a:t>здатність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споживачів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торгуватися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переключатися</a:t>
            </a:r>
            <a:r>
              <a:rPr lang="ru-RU" i="1" dirty="0">
                <a:solidFill>
                  <a:schemeClr val="tx1"/>
                </a:solidFill>
              </a:rPr>
              <a:t> на </a:t>
            </a:r>
            <a:r>
              <a:rPr lang="ru-RU" i="1" dirty="0" err="1">
                <a:solidFill>
                  <a:schemeClr val="tx1"/>
                </a:solidFill>
              </a:rPr>
              <a:t>інші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товари</a:t>
            </a:r>
            <a:r>
              <a:rPr lang="ru-RU" i="1" dirty="0">
                <a:solidFill>
                  <a:schemeClr val="tx1"/>
                </a:solidFill>
              </a:rPr>
              <a:t>); </a:t>
            </a:r>
            <a:endParaRPr lang="ru-RU" i="1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ru-RU" i="1" dirty="0" smtClean="0">
                <a:solidFill>
                  <a:schemeClr val="tx1"/>
                </a:solidFill>
              </a:rPr>
              <a:t>5</a:t>
            </a:r>
            <a:r>
              <a:rPr lang="ru-RU" i="1" dirty="0">
                <a:solidFill>
                  <a:schemeClr val="tx1"/>
                </a:solidFill>
              </a:rPr>
              <a:t>) </a:t>
            </a:r>
            <a:r>
              <a:rPr lang="ru-RU" i="1" dirty="0" err="1">
                <a:solidFill>
                  <a:schemeClr val="tx1"/>
                </a:solidFill>
              </a:rPr>
              <a:t>постачальники</a:t>
            </a:r>
            <a:r>
              <a:rPr lang="ru-RU" i="1" dirty="0">
                <a:solidFill>
                  <a:schemeClr val="tx1"/>
                </a:solidFill>
              </a:rPr>
              <a:t> (</a:t>
            </a:r>
            <a:r>
              <a:rPr lang="ru-RU" i="1" dirty="0" err="1">
                <a:solidFill>
                  <a:schemeClr val="tx1"/>
                </a:solidFill>
              </a:rPr>
              <a:t>здатність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постачальників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торгуватися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переглядати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умови</a:t>
            </a:r>
            <a:r>
              <a:rPr lang="ru-RU" i="1" dirty="0">
                <a:solidFill>
                  <a:schemeClr val="tx1"/>
                </a:solidFill>
              </a:rPr>
              <a:t> поставок, </a:t>
            </a:r>
            <a:r>
              <a:rPr lang="ru-RU" i="1" dirty="0" err="1">
                <a:solidFill>
                  <a:schemeClr val="tx1"/>
                </a:solidFill>
              </a:rPr>
              <a:t>диктувати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ціни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знижувати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якість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продукції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що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постачається</a:t>
            </a:r>
            <a:r>
              <a:rPr lang="ru-RU" i="1" dirty="0">
                <a:solidFill>
                  <a:schemeClr val="tx1"/>
                </a:solidFill>
              </a:rPr>
              <a:t>).</a:t>
            </a:r>
            <a:endParaRPr lang="uk-U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75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marL="45720" indent="0" algn="just">
              <a:buNone/>
            </a:pPr>
            <a:r>
              <a:rPr lang="uk-UA" b="1" dirty="0">
                <a:solidFill>
                  <a:srgbClr val="0070C0"/>
                </a:solidFill>
              </a:rPr>
              <a:t>Пошук основних конкурентів </a:t>
            </a:r>
            <a:r>
              <a:rPr lang="uk-UA" dirty="0"/>
              <a:t>фірми здійснюється відповідно до їх </a:t>
            </a:r>
            <a:r>
              <a:rPr lang="uk-UA" dirty="0">
                <a:solidFill>
                  <a:srgbClr val="0070C0"/>
                </a:solidFill>
              </a:rPr>
              <a:t>класифікації</a:t>
            </a:r>
            <a:r>
              <a:rPr lang="uk-UA" dirty="0" smtClean="0"/>
              <a:t>.</a:t>
            </a:r>
          </a:p>
          <a:p>
            <a:pPr marL="45720" indent="0" algn="just">
              <a:buNone/>
            </a:pPr>
            <a:r>
              <a:rPr lang="uk-UA" i="1" dirty="0" smtClean="0"/>
              <a:t> </a:t>
            </a:r>
            <a:r>
              <a:rPr lang="uk-UA" i="1" dirty="0"/>
              <a:t>Перший варіант класифікації передбачає </a:t>
            </a:r>
            <a:r>
              <a:rPr lang="uk-UA" i="1" dirty="0">
                <a:solidFill>
                  <a:srgbClr val="0070C0"/>
                </a:solidFill>
              </a:rPr>
              <a:t>розподіл конкурентів за товарним принципом</a:t>
            </a:r>
            <a:r>
              <a:rPr lang="uk-UA" dirty="0">
                <a:solidFill>
                  <a:srgbClr val="0070C0"/>
                </a:solidFill>
              </a:rPr>
              <a:t>: </a:t>
            </a:r>
            <a:endParaRPr lang="uk-UA" dirty="0" smtClean="0">
              <a:solidFill>
                <a:srgbClr val="0070C0"/>
              </a:solidFill>
            </a:endParaRPr>
          </a:p>
          <a:p>
            <a:pPr marL="502920" indent="-457200" algn="just">
              <a:buAutoNum type="arabicParenR"/>
            </a:pPr>
            <a:r>
              <a:rPr lang="uk-UA" dirty="0" smtClean="0">
                <a:solidFill>
                  <a:srgbClr val="C00000"/>
                </a:solidFill>
              </a:rPr>
              <a:t>фірми, </a:t>
            </a:r>
            <a:r>
              <a:rPr lang="uk-UA" dirty="0">
                <a:solidFill>
                  <a:srgbClr val="C00000"/>
                </a:solidFill>
              </a:rPr>
              <a:t>які виготовляють абсолютно аналогічний товар; </a:t>
            </a:r>
            <a:endParaRPr lang="uk-UA" dirty="0" smtClean="0">
              <a:solidFill>
                <a:srgbClr val="C00000"/>
              </a:solidFill>
            </a:endParaRPr>
          </a:p>
          <a:p>
            <a:pPr marL="502920" indent="-457200" algn="just">
              <a:buAutoNum type="arabicParenR"/>
            </a:pP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C00000"/>
                </a:solidFill>
              </a:rPr>
              <a:t>пропонують аналогічний товар, але різних марок, модифікацій; </a:t>
            </a:r>
            <a:endParaRPr lang="uk-UA" dirty="0" smtClean="0">
              <a:solidFill>
                <a:srgbClr val="C00000"/>
              </a:solidFill>
            </a:endParaRPr>
          </a:p>
          <a:p>
            <a:pPr marL="502920" indent="-457200" algn="just">
              <a:buAutoNum type="arabicParenR"/>
            </a:pP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C00000"/>
                </a:solidFill>
              </a:rPr>
              <a:t>виготовляють товари-замінники</a:t>
            </a:r>
            <a:r>
              <a:rPr lang="uk-UA" dirty="0"/>
              <a:t>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i="1" dirty="0" smtClean="0"/>
              <a:t>Другий </a:t>
            </a:r>
            <a:r>
              <a:rPr lang="uk-UA" i="1" dirty="0"/>
              <a:t>варіант класифікації передбачає </a:t>
            </a:r>
            <a:r>
              <a:rPr lang="uk-UA" i="1" dirty="0">
                <a:solidFill>
                  <a:srgbClr val="0070C0"/>
                </a:solidFill>
              </a:rPr>
              <a:t>розподіл конкурентів залежно від обраної ними стратегії</a:t>
            </a:r>
            <a:r>
              <a:rPr lang="uk-UA" dirty="0">
                <a:solidFill>
                  <a:srgbClr val="0070C0"/>
                </a:solidFill>
              </a:rPr>
              <a:t>: </a:t>
            </a:r>
            <a:endParaRPr lang="uk-UA" dirty="0" smtClean="0">
              <a:solidFill>
                <a:srgbClr val="0070C0"/>
              </a:solidFill>
            </a:endParaRPr>
          </a:p>
          <a:p>
            <a:pPr marL="502920" indent="-457200" algn="just">
              <a:buAutoNum type="arabicParenR"/>
            </a:pPr>
            <a:r>
              <a:rPr lang="uk-UA" dirty="0" smtClean="0">
                <a:solidFill>
                  <a:srgbClr val="C00000"/>
                </a:solidFill>
              </a:rPr>
              <a:t>стратегію </a:t>
            </a:r>
            <a:r>
              <a:rPr lang="uk-UA" dirty="0">
                <a:solidFill>
                  <a:srgbClr val="C00000"/>
                </a:solidFill>
              </a:rPr>
              <a:t>низьких витрат</a:t>
            </a:r>
            <a:r>
              <a:rPr lang="uk-UA" dirty="0" smtClean="0">
                <a:solidFill>
                  <a:srgbClr val="C00000"/>
                </a:solidFill>
              </a:rPr>
              <a:t>;</a:t>
            </a:r>
          </a:p>
          <a:p>
            <a:pPr marL="502920" indent="-457200" algn="just">
              <a:buAutoNum type="arabicParenR"/>
            </a:pPr>
            <a:r>
              <a:rPr lang="uk-UA" dirty="0" smtClean="0">
                <a:solidFill>
                  <a:srgbClr val="C00000"/>
                </a:solidFill>
              </a:rPr>
              <a:t>стратегію </a:t>
            </a:r>
            <a:r>
              <a:rPr lang="uk-UA" dirty="0">
                <a:solidFill>
                  <a:srgbClr val="C00000"/>
                </a:solidFill>
              </a:rPr>
              <a:t>диференціації; </a:t>
            </a:r>
            <a:endParaRPr lang="uk-UA" dirty="0" smtClean="0">
              <a:solidFill>
                <a:srgbClr val="C00000"/>
              </a:solidFill>
            </a:endParaRPr>
          </a:p>
          <a:p>
            <a:pPr marL="502920" indent="-457200" algn="just">
              <a:buAutoNum type="arabicParenR"/>
            </a:pP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C00000"/>
                </a:solidFill>
              </a:rPr>
              <a:t>стратегію диверсифікації</a:t>
            </a:r>
            <a:r>
              <a:rPr lang="uk-UA" dirty="0"/>
              <a:t>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Вона </a:t>
            </a:r>
            <a:r>
              <a:rPr lang="uk-UA" dirty="0"/>
              <a:t>є актуальною для прогнозування дій конкурентів на ринку.</a:t>
            </a:r>
          </a:p>
        </p:txBody>
      </p:sp>
    </p:spTree>
    <p:extLst>
      <p:ext uri="{BB962C8B-B14F-4D97-AF65-F5344CB8AC3E}">
        <p14:creationId xmlns:p14="http://schemas.microsoft.com/office/powerpoint/2010/main" val="233640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0368" t="20822" r="4492" b="37023"/>
          <a:stretch/>
        </p:blipFill>
        <p:spPr>
          <a:xfrm>
            <a:off x="179512" y="332656"/>
            <a:ext cx="885698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89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6552728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uk-UA" i="1" dirty="0"/>
              <a:t>Третій варіант класифікації передбачає </a:t>
            </a:r>
            <a:r>
              <a:rPr lang="uk-UA" i="1" dirty="0">
                <a:solidFill>
                  <a:srgbClr val="0070C0"/>
                </a:solidFill>
              </a:rPr>
              <a:t>розподіл конкурентів залежно від ролі у конкурентній боротьбі</a:t>
            </a:r>
            <a:r>
              <a:rPr lang="uk-UA" dirty="0"/>
              <a:t>: </a:t>
            </a:r>
            <a:endParaRPr lang="uk-UA" dirty="0" smtClean="0"/>
          </a:p>
          <a:p>
            <a:pPr marL="502920" indent="-457200" algn="just">
              <a:buAutoNum type="arabicParenR"/>
            </a:pPr>
            <a:r>
              <a:rPr lang="uk-UA" dirty="0" smtClean="0">
                <a:solidFill>
                  <a:srgbClr val="C00000"/>
                </a:solidFill>
              </a:rPr>
              <a:t>ринковий </a:t>
            </a:r>
            <a:r>
              <a:rPr lang="uk-UA" dirty="0">
                <a:solidFill>
                  <a:srgbClr val="C00000"/>
                </a:solidFill>
              </a:rPr>
              <a:t>лідер, основна стратегія якого — стратегія "оборони"; </a:t>
            </a:r>
            <a:endParaRPr lang="uk-UA" dirty="0" smtClean="0">
              <a:solidFill>
                <a:srgbClr val="C00000"/>
              </a:solidFill>
            </a:endParaRPr>
          </a:p>
          <a:p>
            <a:pPr marL="502920" indent="-457200" algn="just">
              <a:buAutoNum type="arabicParenR"/>
            </a:pP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C00000"/>
                </a:solidFill>
              </a:rPr>
              <a:t>ринкові претенденти, які застосовують у своїй діяльності стратегію "атаки"; </a:t>
            </a:r>
            <a:endParaRPr lang="uk-UA" dirty="0" smtClean="0">
              <a:solidFill>
                <a:srgbClr val="C00000"/>
              </a:solidFill>
            </a:endParaRPr>
          </a:p>
          <a:p>
            <a:pPr marL="502920" indent="-457200" algn="just">
              <a:buAutoNum type="arabicParenR"/>
            </a:pP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C00000"/>
                </a:solidFill>
              </a:rPr>
              <a:t>ринковий послідовник, який наслідуючи лідера, не приймає ризикових рішень, обороняючи свою ринкову частку</a:t>
            </a:r>
            <a:r>
              <a:rPr lang="uk-UA" dirty="0" smtClean="0">
                <a:solidFill>
                  <a:srgbClr val="C00000"/>
                </a:solidFill>
              </a:rPr>
              <a:t>;</a:t>
            </a:r>
          </a:p>
          <a:p>
            <a:pPr marL="502920" indent="-457200" algn="just">
              <a:buAutoNum type="arabicParenR"/>
            </a:pP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C00000"/>
                </a:solidFill>
              </a:rPr>
              <a:t>фірми, які діють у ринковій ніші, яку інші конкуренти або не завважили, або навмисно обійшли своєю увагою</a:t>
            </a:r>
            <a:r>
              <a:rPr lang="uk-UA" dirty="0" smtClean="0"/>
              <a:t>.</a:t>
            </a:r>
          </a:p>
          <a:p>
            <a:pPr marL="45720" indent="0" algn="just">
              <a:buNone/>
            </a:pPr>
            <a:r>
              <a:rPr lang="ru-RU" b="1" dirty="0" err="1">
                <a:solidFill>
                  <a:srgbClr val="0070C0"/>
                </a:solidFill>
              </a:rPr>
              <a:t>Вивчення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основних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конкурентів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передбачає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розгляд</a:t>
            </a:r>
            <a:r>
              <a:rPr lang="ru-RU" dirty="0"/>
              <a:t>: </a:t>
            </a: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 </a:t>
            </a:r>
            <a:r>
              <a:rPr lang="ru-RU" dirty="0" err="1"/>
              <a:t>частки</a:t>
            </a:r>
            <a:r>
              <a:rPr lang="ru-RU" dirty="0"/>
              <a:t> ринку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; </a:t>
            </a: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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; </a:t>
            </a: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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конкурентної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; </a:t>
            </a: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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маркетингу: </a:t>
            </a: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- </a:t>
            </a:r>
            <a:r>
              <a:rPr lang="ru-RU" dirty="0"/>
              <a:t>товар </a:t>
            </a:r>
            <a:r>
              <a:rPr lang="ru-RU" dirty="0">
                <a:solidFill>
                  <a:srgbClr val="C00000"/>
                </a:solidFill>
              </a:rPr>
              <a:t>- </a:t>
            </a:r>
            <a:r>
              <a:rPr lang="ru-RU" dirty="0" err="1">
                <a:solidFill>
                  <a:srgbClr val="C00000"/>
                </a:solidFill>
              </a:rPr>
              <a:t>ціна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розподіл</a:t>
            </a:r>
            <a:r>
              <a:rPr lang="ru-RU" dirty="0"/>
              <a:t> - </a:t>
            </a:r>
            <a:r>
              <a:rPr lang="ru-RU" dirty="0" err="1">
                <a:solidFill>
                  <a:srgbClr val="C00000"/>
                </a:solidFill>
              </a:rPr>
              <a:t>просуванн</a:t>
            </a:r>
            <a:r>
              <a:rPr lang="ru-RU" dirty="0" err="1"/>
              <a:t>я</a:t>
            </a:r>
            <a:r>
              <a:rPr lang="ru-RU" dirty="0"/>
              <a:t> - </a:t>
            </a:r>
            <a:r>
              <a:rPr lang="ru-RU" dirty="0" err="1"/>
              <a:t>конкурентоспроможність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- </a:t>
            </a:r>
            <a:r>
              <a:rPr lang="ru-RU" dirty="0" err="1">
                <a:solidFill>
                  <a:srgbClr val="C00000"/>
                </a:solidFill>
              </a:rPr>
              <a:t>конкурентоспроможність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товарів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94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err="1">
                <a:solidFill>
                  <a:srgbClr val="0070C0"/>
                </a:solidFill>
              </a:rPr>
              <a:t>Діагностика</a:t>
            </a:r>
            <a:r>
              <a:rPr lang="ru-RU" b="1" dirty="0">
                <a:solidFill>
                  <a:srgbClr val="0070C0"/>
                </a:solidFill>
              </a:rPr>
              <a:t> конкурентного </a:t>
            </a:r>
            <a:r>
              <a:rPr lang="ru-RU" b="1" dirty="0" err="1">
                <a:solidFill>
                  <a:srgbClr val="0070C0"/>
                </a:solidFill>
              </a:rPr>
              <a:t>середовища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відбувається</a:t>
            </a:r>
            <a:r>
              <a:rPr lang="ru-RU" b="1" dirty="0">
                <a:solidFill>
                  <a:srgbClr val="0070C0"/>
                </a:solidFill>
              </a:rPr>
              <a:t> за такою схемою: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502920" indent="-457200">
              <a:buAutoNum type="arabicPeriod"/>
            </a:pPr>
            <a:r>
              <a:rPr lang="ru-RU" dirty="0" err="1" smtClean="0">
                <a:solidFill>
                  <a:srgbClr val="C00000"/>
                </a:solidFill>
              </a:rPr>
              <a:t>Аналіз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цілей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намірів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власної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фірми</a:t>
            </a:r>
            <a:r>
              <a:rPr lang="ru-RU" dirty="0">
                <a:solidFill>
                  <a:srgbClr val="C00000"/>
                </a:solidFill>
              </a:rPr>
              <a:t> та </a:t>
            </a:r>
            <a:r>
              <a:rPr lang="ru-RU" dirty="0" err="1">
                <a:solidFill>
                  <a:srgbClr val="C00000"/>
                </a:solidFill>
              </a:rPr>
              <a:t>намірів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конкурентів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pPr marL="502920" indent="-4572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Розрахунок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основних</a:t>
            </a:r>
            <a:r>
              <a:rPr lang="ru-RU" dirty="0">
                <a:solidFill>
                  <a:srgbClr val="C00000"/>
                </a:solidFill>
              </a:rPr>
              <a:t> характеристик ринку та </a:t>
            </a:r>
            <a:r>
              <a:rPr lang="ru-RU" dirty="0" err="1">
                <a:solidFill>
                  <a:srgbClr val="C00000"/>
                </a:solidFill>
              </a:rPr>
              <a:t>оцінка</a:t>
            </a:r>
            <a:r>
              <a:rPr lang="ru-RU" dirty="0">
                <a:solidFill>
                  <a:srgbClr val="C00000"/>
                </a:solidFill>
              </a:rPr>
              <a:t> стану </a:t>
            </a:r>
            <a:r>
              <a:rPr lang="ru-RU" dirty="0" err="1">
                <a:solidFill>
                  <a:srgbClr val="C00000"/>
                </a:solidFill>
              </a:rPr>
              <a:t>конкурентів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pPr marL="502920" indent="-4572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Оцінка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ступеня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монополізації</a:t>
            </a:r>
            <a:r>
              <a:rPr lang="ru-RU" dirty="0">
                <a:solidFill>
                  <a:srgbClr val="C00000"/>
                </a:solidFill>
              </a:rPr>
              <a:t> ринку. </a:t>
            </a:r>
            <a:endParaRPr lang="ru-RU" dirty="0" smtClean="0">
              <a:solidFill>
                <a:srgbClr val="C00000"/>
              </a:solidFill>
            </a:endParaRPr>
          </a:p>
          <a:p>
            <a:pPr marL="502920" indent="-4572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Факторний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аналіз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динаміки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ринкових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часток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конкурентів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pPr marL="502920" indent="-4572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Розрахунок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ринкових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часток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їх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приростів</a:t>
            </a:r>
            <a:r>
              <a:rPr lang="ru-RU" dirty="0">
                <a:solidFill>
                  <a:srgbClr val="C00000"/>
                </a:solidFill>
              </a:rPr>
              <a:t> та </a:t>
            </a:r>
            <a:r>
              <a:rPr lang="ru-RU" dirty="0" err="1">
                <a:solidFill>
                  <a:srgbClr val="C00000"/>
                </a:solidFill>
              </a:rPr>
              <a:t>побудова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конкурентної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карти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pPr marL="502920" indent="-4572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Аналіз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конкурентних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переваг</a:t>
            </a:r>
            <a:r>
              <a:rPr lang="ru-RU" dirty="0">
                <a:solidFill>
                  <a:srgbClr val="C00000"/>
                </a:solidFill>
              </a:rPr>
              <a:t> та </a:t>
            </a:r>
            <a:r>
              <a:rPr lang="ru-RU" dirty="0" err="1">
                <a:solidFill>
                  <a:srgbClr val="C00000"/>
                </a:solidFill>
              </a:rPr>
              <a:t>прогнозування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конкурентних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стратегій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pPr marL="502920" indent="-4572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Моделювання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стратегії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конкуренції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фірми</a:t>
            </a:r>
            <a:r>
              <a:rPr lang="ru-RU" dirty="0">
                <a:solidFill>
                  <a:srgbClr val="C00000"/>
                </a:solidFill>
              </a:rPr>
              <a:t>.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14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188640"/>
                <a:ext cx="8784976" cy="6552728"/>
              </a:xfrm>
            </p:spPr>
            <p:txBody>
              <a:bodyPr>
                <a:normAutofit lnSpcReduction="10000"/>
              </a:bodyPr>
              <a:lstStyle/>
              <a:p>
                <a:pPr marL="45720" indent="0" algn="just">
                  <a:buNone/>
                </a:pPr>
                <a:r>
                  <a:rPr lang="uk-UA" dirty="0" smtClean="0"/>
                  <a:t>Серед </a:t>
                </a:r>
                <a:r>
                  <a:rPr lang="uk-UA" dirty="0" smtClean="0">
                    <a:solidFill>
                      <a:srgbClr val="C00000"/>
                    </a:solidFill>
                  </a:rPr>
                  <a:t>показників</a:t>
                </a:r>
                <a:r>
                  <a:rPr lang="uk-UA" dirty="0" smtClean="0"/>
                  <a:t>, що характеризують </a:t>
                </a:r>
                <a:r>
                  <a:rPr lang="uk-UA" dirty="0" smtClean="0">
                    <a:solidFill>
                      <a:srgbClr val="C00000"/>
                    </a:solidFill>
                  </a:rPr>
                  <a:t>ступінь монополізації ринку</a:t>
                </a:r>
                <a:r>
                  <a:rPr lang="uk-UA" dirty="0" smtClean="0"/>
                  <a:t>, найбільше поширення отримав </a:t>
                </a:r>
                <a:r>
                  <a:rPr lang="uk-UA" dirty="0" smtClean="0">
                    <a:solidFill>
                      <a:srgbClr val="C00000"/>
                    </a:solidFill>
                  </a:rPr>
                  <a:t>індекс </a:t>
                </a:r>
                <a:r>
                  <a:rPr lang="uk-UA" dirty="0" err="1">
                    <a:solidFill>
                      <a:srgbClr val="C00000"/>
                    </a:solidFill>
                  </a:rPr>
                  <a:t>Харфіндела-Хіршмана</a:t>
                </a:r>
                <a:r>
                  <a:rPr lang="uk-UA" dirty="0">
                    <a:solidFill>
                      <a:srgbClr val="C00000"/>
                    </a:solidFill>
                  </a:rPr>
                  <a:t>: </a:t>
                </a:r>
                <a:endParaRPr lang="uk-UA" dirty="0" smtClean="0">
                  <a:solidFill>
                    <a:srgbClr val="C00000"/>
                  </a:solidFill>
                </a:endParaRPr>
              </a:p>
              <a:p>
                <a:pPr marL="45720" indent="0" algn="just">
                  <a:buNone/>
                </a:pPr>
                <a:r>
                  <a:rPr lang="uk-UA" dirty="0" smtClean="0">
                    <a:solidFill>
                      <a:srgbClr val="FF0000"/>
                    </a:solidFill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uk-UA" b="0" i="1" smtClean="0">
                        <a:solidFill>
                          <a:srgbClr val="FF0000"/>
                        </a:solidFill>
                        <a:latin typeface="Cambria Math"/>
                      </a:rPr>
                      <m:t>ІХХ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uk-UA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Р</m:t>
                        </m:r>
                        <m:sSup>
                          <m:sSupPr>
                            <m:ctrlPr>
                              <a:rPr lang="uk-U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ч</m:t>
                            </m:r>
                          </m:e>
                          <m:sup>
                            <m:r>
                              <a:rPr lang="uk-UA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uk-UA" dirty="0" smtClean="0"/>
              </a:p>
              <a:p>
                <a:pPr marL="45720" indent="0" algn="just">
                  <a:buNone/>
                </a:pPr>
                <a:r>
                  <a:rPr lang="uk-UA" dirty="0" smtClean="0"/>
                  <a:t>де </a:t>
                </a:r>
                <a:r>
                  <a:rPr lang="uk-UA" dirty="0" err="1"/>
                  <a:t>Рч</a:t>
                </a:r>
                <a:r>
                  <a:rPr lang="uk-UA" dirty="0"/>
                  <a:t> – ринкова </a:t>
                </a:r>
                <a:r>
                  <a:rPr lang="uk-UA" dirty="0" smtClean="0"/>
                  <a:t>частка</a:t>
                </a:r>
              </a:p>
              <a:p>
                <a:pPr marL="45720" indent="0" algn="just">
                  <a:buNone/>
                </a:pPr>
                <a:r>
                  <a:rPr lang="uk-UA" dirty="0" smtClean="0"/>
                  <a:t> </a:t>
                </a:r>
                <a:r>
                  <a:rPr lang="uk-UA" dirty="0"/>
                  <a:t>Якщо значення ІХХ </a:t>
                </a:r>
                <a:r>
                  <a:rPr lang="uk-UA" dirty="0">
                    <a:solidFill>
                      <a:srgbClr val="0070C0"/>
                    </a:solidFill>
                  </a:rPr>
                  <a:t>менше 400 – вільна конкуренція, </a:t>
                </a:r>
                <a:endParaRPr lang="uk-UA" dirty="0" smtClean="0">
                  <a:solidFill>
                    <a:srgbClr val="0070C0"/>
                  </a:solidFill>
                </a:endParaRPr>
              </a:p>
              <a:p>
                <a:pPr marL="45720" indent="0" algn="just">
                  <a:buNone/>
                </a:pPr>
                <a:r>
                  <a:rPr lang="uk-UA" dirty="0">
                    <a:solidFill>
                      <a:srgbClr val="0070C0"/>
                    </a:solidFill>
                  </a:rPr>
                  <a:t> </a:t>
                </a:r>
                <a:r>
                  <a:rPr lang="uk-UA" dirty="0" smtClean="0">
                    <a:solidFill>
                      <a:srgbClr val="0070C0"/>
                    </a:solidFill>
                  </a:rPr>
                  <a:t>                             400 </a:t>
                </a:r>
                <a:r>
                  <a:rPr lang="uk-UA" dirty="0">
                    <a:solidFill>
                      <a:srgbClr val="0070C0"/>
                    </a:solidFill>
                  </a:rPr>
                  <a:t>– 1000 – монополістична конкуренція, </a:t>
                </a:r>
                <a:endParaRPr lang="uk-UA" dirty="0" smtClean="0">
                  <a:solidFill>
                    <a:srgbClr val="0070C0"/>
                  </a:solidFill>
                </a:endParaRPr>
              </a:p>
              <a:p>
                <a:pPr marL="45720" indent="0" algn="just">
                  <a:buNone/>
                </a:pPr>
                <a:r>
                  <a:rPr lang="uk-UA" dirty="0" smtClean="0">
                    <a:solidFill>
                      <a:srgbClr val="0070C0"/>
                    </a:solidFill>
                  </a:rPr>
                  <a:t>                             1000 </a:t>
                </a:r>
                <a:r>
                  <a:rPr lang="uk-UA" dirty="0">
                    <a:solidFill>
                      <a:srgbClr val="0070C0"/>
                    </a:solidFill>
                  </a:rPr>
                  <a:t>– 3000 – олігополія, </a:t>
                </a:r>
                <a:endParaRPr lang="uk-UA" dirty="0" smtClean="0">
                  <a:solidFill>
                    <a:srgbClr val="0070C0"/>
                  </a:solidFill>
                </a:endParaRPr>
              </a:p>
              <a:p>
                <a:pPr marL="45720" indent="0" algn="just">
                  <a:buNone/>
                </a:pPr>
                <a:r>
                  <a:rPr lang="uk-UA" dirty="0">
                    <a:solidFill>
                      <a:srgbClr val="0070C0"/>
                    </a:solidFill>
                  </a:rPr>
                  <a:t> </a:t>
                </a:r>
                <a:r>
                  <a:rPr lang="uk-UA" dirty="0" smtClean="0">
                    <a:solidFill>
                      <a:srgbClr val="0070C0"/>
                    </a:solidFill>
                  </a:rPr>
                  <a:t>                             понад </a:t>
                </a:r>
                <a:r>
                  <a:rPr lang="uk-UA" dirty="0">
                    <a:solidFill>
                      <a:srgbClr val="0070C0"/>
                    </a:solidFill>
                  </a:rPr>
                  <a:t>3000 – монополія</a:t>
                </a:r>
                <a:r>
                  <a:rPr lang="uk-UA" dirty="0" smtClean="0"/>
                  <a:t>.</a:t>
                </a:r>
              </a:p>
              <a:p>
                <a:pPr marL="45720" indent="0" algn="just">
                  <a:buNone/>
                </a:pPr>
                <a:r>
                  <a:rPr lang="uk-UA" b="1" dirty="0">
                    <a:solidFill>
                      <a:srgbClr val="00B050"/>
                    </a:solidFill>
                  </a:rPr>
                  <a:t>Ринок для підтримання нормальної ринкової конкуренції вважається безпечним, якщо ситуація на певному товарному ринку така</a:t>
                </a:r>
                <a:r>
                  <a:rPr lang="uk-UA" dirty="0" smtClean="0">
                    <a:solidFill>
                      <a:srgbClr val="00B050"/>
                    </a:solidFill>
                  </a:rPr>
                  <a:t>:</a:t>
                </a:r>
              </a:p>
              <a:p>
                <a:pPr marL="45720" indent="0" algn="just">
                  <a:buNone/>
                </a:pPr>
                <a:r>
                  <a:rPr lang="uk-UA" dirty="0" smtClean="0">
                    <a:solidFill>
                      <a:srgbClr val="00B050"/>
                    </a:solidFill>
                  </a:rPr>
                  <a:t> </a:t>
                </a:r>
                <a:r>
                  <a:rPr lang="uk-UA" dirty="0">
                    <a:solidFill>
                      <a:srgbClr val="00B050"/>
                    </a:solidFill>
                  </a:rPr>
                  <a:t>/ на ринку діють 10 і більше фірм; </a:t>
                </a:r>
                <a:endParaRPr lang="uk-UA" dirty="0" smtClean="0">
                  <a:solidFill>
                    <a:srgbClr val="00B050"/>
                  </a:solidFill>
                </a:endParaRPr>
              </a:p>
              <a:p>
                <a:pPr marL="45720" indent="0" algn="just">
                  <a:buNone/>
                </a:pPr>
                <a:r>
                  <a:rPr lang="uk-UA" dirty="0" smtClean="0">
                    <a:solidFill>
                      <a:srgbClr val="00B050"/>
                    </a:solidFill>
                  </a:rPr>
                  <a:t>/ </a:t>
                </a:r>
                <a:r>
                  <a:rPr lang="uk-UA" dirty="0">
                    <a:solidFill>
                      <a:srgbClr val="00B050"/>
                    </a:solidFill>
                  </a:rPr>
                  <a:t>одна фірма не займає більше 31% ринку; </a:t>
                </a:r>
                <a:endParaRPr lang="uk-UA" dirty="0" smtClean="0">
                  <a:solidFill>
                    <a:srgbClr val="00B050"/>
                  </a:solidFill>
                </a:endParaRPr>
              </a:p>
              <a:p>
                <a:pPr marL="45720" indent="0" algn="just">
                  <a:buNone/>
                </a:pPr>
                <a:r>
                  <a:rPr lang="uk-UA" dirty="0" smtClean="0">
                    <a:solidFill>
                      <a:srgbClr val="00B050"/>
                    </a:solidFill>
                  </a:rPr>
                  <a:t>/ </a:t>
                </a:r>
                <a:r>
                  <a:rPr lang="uk-UA" dirty="0">
                    <a:solidFill>
                      <a:srgbClr val="00B050"/>
                    </a:solidFill>
                  </a:rPr>
                  <a:t>дві фірми не займають більше 44% ринку; </a:t>
                </a:r>
                <a:endParaRPr lang="uk-UA" dirty="0" smtClean="0">
                  <a:solidFill>
                    <a:srgbClr val="00B050"/>
                  </a:solidFill>
                </a:endParaRPr>
              </a:p>
              <a:p>
                <a:pPr marL="45720" indent="0" algn="just">
                  <a:buNone/>
                </a:pPr>
                <a:r>
                  <a:rPr lang="uk-UA" dirty="0" smtClean="0">
                    <a:solidFill>
                      <a:srgbClr val="00B050"/>
                    </a:solidFill>
                  </a:rPr>
                  <a:t>/ </a:t>
                </a:r>
                <a:r>
                  <a:rPr lang="uk-UA" dirty="0">
                    <a:solidFill>
                      <a:srgbClr val="00B050"/>
                    </a:solidFill>
                  </a:rPr>
                  <a:t>три фірми не займають більше 54% ринку; </a:t>
                </a:r>
                <a:endParaRPr lang="uk-UA" dirty="0" smtClean="0">
                  <a:solidFill>
                    <a:srgbClr val="00B050"/>
                  </a:solidFill>
                </a:endParaRPr>
              </a:p>
              <a:p>
                <a:pPr marL="45720" indent="0" algn="just">
                  <a:buNone/>
                </a:pPr>
                <a:r>
                  <a:rPr lang="uk-UA" dirty="0" smtClean="0">
                    <a:solidFill>
                      <a:srgbClr val="00B050"/>
                    </a:solidFill>
                  </a:rPr>
                  <a:t>/ </a:t>
                </a:r>
                <a:r>
                  <a:rPr lang="uk-UA" dirty="0">
                    <a:solidFill>
                      <a:srgbClr val="00B050"/>
                    </a:solidFill>
                  </a:rPr>
                  <a:t>чотири фірми не займають більше 63% ринку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188640"/>
                <a:ext cx="8784976" cy="6552728"/>
              </a:xfrm>
              <a:blipFill rotWithShape="1">
                <a:blip r:embed="rId2"/>
                <a:stretch>
                  <a:fillRect l="-277" t="-1116" r="-902" b="-74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727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6552728"/>
          </a:xfrm>
        </p:spPr>
        <p:txBody>
          <a:bodyPr/>
          <a:lstStyle/>
          <a:p>
            <a:pPr marL="45720" indent="0" algn="just">
              <a:buNone/>
            </a:pPr>
            <a:r>
              <a:rPr lang="uk-UA" b="1" dirty="0">
                <a:solidFill>
                  <a:srgbClr val="0070C0"/>
                </a:solidFill>
              </a:rPr>
              <a:t>Вивчення споживачів проводиться з таких напрямів</a:t>
            </a:r>
            <a:r>
              <a:rPr lang="uk-UA" dirty="0" smtClean="0"/>
              <a:t>:</a:t>
            </a:r>
          </a:p>
          <a:p>
            <a:pPr marL="45720" indent="0" algn="just">
              <a:buNone/>
            </a:pPr>
            <a:r>
              <a:rPr lang="uk-UA" dirty="0" smtClean="0"/>
              <a:t> </a:t>
            </a:r>
            <a:r>
              <a:rPr lang="uk-UA" dirty="0"/>
              <a:t> </a:t>
            </a:r>
            <a:r>
              <a:rPr lang="uk-UA" i="1" dirty="0"/>
              <a:t>вивчення ставлення споживачів до компанії;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вивчення ставлення споживачів до певної марки товару;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вивчення рівня задоволеності споживачів;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вивчення прихильності споживачів до торгової марки;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вивчення намірів споживачів;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вивчення процесу прийняття рішень про купівлю;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вивчення поведінки під час та після купівлі;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 </a:t>
            </a:r>
            <a:r>
              <a:rPr lang="uk-UA" i="1" dirty="0"/>
              <a:t>вивчення мотивацій </a:t>
            </a:r>
            <a:r>
              <a:rPr lang="uk-UA" i="1" dirty="0" smtClean="0"/>
              <a:t>споживачів</a:t>
            </a:r>
          </a:p>
          <a:p>
            <a:pPr marL="45720" indent="0" algn="just">
              <a:buNone/>
            </a:pPr>
            <a:r>
              <a:rPr lang="uk-UA" i="1" dirty="0">
                <a:solidFill>
                  <a:srgbClr val="0070C0"/>
                </a:solidFill>
              </a:rPr>
              <a:t>Для визначення ставлення споживачів до компанії розробляється система оціночних критеріїв, формується репрезентативна вибірка клієнтів компанії, які під час анкетування оцінюють рівень досягнення фірмою кожного з наведених критеріїв</a:t>
            </a:r>
            <a:r>
              <a:rPr lang="uk-UA" dirty="0"/>
              <a:t>.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388331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01000" cy="6552728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Існує кілька підходів до </a:t>
            </a:r>
            <a:r>
              <a:rPr lang="uk-UA" dirty="0">
                <a:solidFill>
                  <a:srgbClr val="0070C0"/>
                </a:solidFill>
              </a:rPr>
              <a:t>замірювання ставлення</a:t>
            </a:r>
            <a:r>
              <a:rPr lang="uk-UA" dirty="0" smtClean="0"/>
              <a:t>:</a:t>
            </a:r>
          </a:p>
          <a:p>
            <a:pPr marL="45720" indent="0">
              <a:buNone/>
            </a:pPr>
            <a:r>
              <a:rPr lang="uk-UA" dirty="0" smtClean="0"/>
              <a:t> </a:t>
            </a:r>
            <a:r>
              <a:rPr lang="uk-UA" dirty="0"/>
              <a:t>1) запитання респондентам "</a:t>
            </a:r>
            <a:r>
              <a:rPr lang="uk-UA" dirty="0">
                <a:solidFill>
                  <a:srgbClr val="00B0F0"/>
                </a:solidFill>
              </a:rPr>
              <a:t>Подобається вам товар цієї марки чи ні?" </a:t>
            </a:r>
            <a:r>
              <a:rPr lang="uk-UA" dirty="0"/>
              <a:t>При цьому використовуються два варіанти відповіді: "Так", "Ні"; </a:t>
            </a:r>
            <a:endParaRPr lang="uk-UA" dirty="0" smtClean="0"/>
          </a:p>
          <a:p>
            <a:pPr marL="45720" indent="0">
              <a:buNone/>
            </a:pPr>
            <a:r>
              <a:rPr lang="uk-UA" dirty="0" smtClean="0"/>
              <a:t>2</a:t>
            </a:r>
            <a:r>
              <a:rPr lang="uk-UA" dirty="0"/>
              <a:t>) використання </a:t>
            </a:r>
            <a:r>
              <a:rPr lang="uk-UA" dirty="0" smtClean="0"/>
              <a:t>шкала </a:t>
            </a:r>
            <a:r>
              <a:rPr lang="uk-UA" dirty="0"/>
              <a:t>з метою визначити ступінь ставлення, наприклад, шкали з полярними твердженнями </a:t>
            </a:r>
            <a:r>
              <a:rPr lang="uk-UA" dirty="0">
                <a:solidFill>
                  <a:srgbClr val="00B0F0"/>
                </a:solidFill>
              </a:rPr>
              <a:t>"товар цієї марки подобається..." — "товар цієї марки не подобається</a:t>
            </a:r>
            <a:r>
              <a:rPr lang="uk-UA" dirty="0"/>
              <a:t>" </a:t>
            </a:r>
            <a:endParaRPr lang="uk-UA" dirty="0" smtClean="0"/>
          </a:p>
          <a:p>
            <a:pPr marL="45720" indent="0">
              <a:buNone/>
            </a:pPr>
            <a:r>
              <a:rPr lang="uk-UA" dirty="0" smtClean="0"/>
              <a:t>або </a:t>
            </a:r>
            <a:r>
              <a:rPr lang="uk-UA" dirty="0"/>
              <a:t>така шкала: </a:t>
            </a:r>
            <a:endParaRPr lang="uk-UA" dirty="0" smtClean="0"/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B0F0"/>
                </a:solidFill>
              </a:rPr>
              <a:t>ця </a:t>
            </a:r>
            <a:r>
              <a:rPr lang="uk-UA" dirty="0">
                <a:solidFill>
                  <a:srgbClr val="00B0F0"/>
                </a:solidFill>
              </a:rPr>
              <a:t>марка є найкращою з усіх наявних</a:t>
            </a:r>
            <a:r>
              <a:rPr lang="uk-UA" dirty="0" smtClean="0">
                <a:solidFill>
                  <a:srgbClr val="00B0F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B0F0"/>
                </a:solidFill>
              </a:rPr>
              <a:t>  </a:t>
            </a:r>
            <a:r>
              <a:rPr lang="uk-UA" dirty="0">
                <a:solidFill>
                  <a:srgbClr val="00B0F0"/>
                </a:solidFill>
              </a:rPr>
              <a:t>мені дуже подобається ця марка, але є інші, такі ж гарні</a:t>
            </a:r>
            <a:r>
              <a:rPr lang="uk-UA" dirty="0" smtClean="0">
                <a:solidFill>
                  <a:srgbClr val="00B0F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B0F0"/>
                </a:solidFill>
              </a:rPr>
              <a:t>  </a:t>
            </a:r>
            <a:r>
              <a:rPr lang="uk-UA" dirty="0">
                <a:solidFill>
                  <a:srgbClr val="00B0F0"/>
                </a:solidFill>
              </a:rPr>
              <a:t>мені подобається ця марка, але є кращі </a:t>
            </a:r>
            <a:r>
              <a:rPr lang="uk-UA" dirty="0" smtClean="0">
                <a:solidFill>
                  <a:srgbClr val="00B0F0"/>
                </a:solidFill>
              </a:rPr>
              <a:t>марки</a:t>
            </a:r>
          </a:p>
          <a:p>
            <a:pPr>
              <a:buFontTx/>
              <a:buChar char="-"/>
            </a:pPr>
            <a:r>
              <a:rPr lang="ru-RU" dirty="0" err="1">
                <a:solidFill>
                  <a:srgbClr val="00B0F0"/>
                </a:solidFill>
              </a:rPr>
              <a:t>ця</a:t>
            </a:r>
            <a:r>
              <a:rPr lang="ru-RU" dirty="0">
                <a:solidFill>
                  <a:srgbClr val="00B0F0"/>
                </a:solidFill>
              </a:rPr>
              <a:t> марка є </a:t>
            </a:r>
            <a:r>
              <a:rPr lang="ru-RU" dirty="0" err="1">
                <a:solidFill>
                  <a:srgbClr val="00B0F0"/>
                </a:solidFill>
              </a:rPr>
              <a:t>прийнятною</a:t>
            </a:r>
            <a:r>
              <a:rPr lang="ru-RU" dirty="0">
                <a:solidFill>
                  <a:srgbClr val="00B0F0"/>
                </a:solidFill>
              </a:rPr>
              <a:t>, але є </a:t>
            </a:r>
            <a:r>
              <a:rPr lang="ru-RU" dirty="0" err="1">
                <a:solidFill>
                  <a:srgbClr val="00B0F0"/>
                </a:solidFill>
              </a:rPr>
              <a:t>кращі</a:t>
            </a:r>
            <a:r>
              <a:rPr lang="ru-RU" dirty="0">
                <a:solidFill>
                  <a:srgbClr val="00B0F0"/>
                </a:solidFill>
              </a:rPr>
              <a:t> марки; 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я </a:t>
            </a:r>
            <a:r>
              <a:rPr lang="ru-RU" dirty="0" err="1">
                <a:solidFill>
                  <a:srgbClr val="00B0F0"/>
                </a:solidFill>
              </a:rPr>
              <a:t>ставлюся</a:t>
            </a:r>
            <a:r>
              <a:rPr lang="ru-RU" dirty="0">
                <a:solidFill>
                  <a:srgbClr val="00B0F0"/>
                </a:solidFill>
              </a:rPr>
              <a:t> до </a:t>
            </a:r>
            <a:r>
              <a:rPr lang="ru-RU" dirty="0" err="1">
                <a:solidFill>
                  <a:srgbClr val="00B0F0"/>
                </a:solidFill>
              </a:rPr>
              <a:t>цієї</a:t>
            </a:r>
            <a:r>
              <a:rPr lang="ru-RU" dirty="0">
                <a:solidFill>
                  <a:srgbClr val="00B0F0"/>
                </a:solidFill>
              </a:rPr>
              <a:t> марки нейтрально, але вона не </a:t>
            </a:r>
            <a:r>
              <a:rPr lang="ru-RU" dirty="0" err="1">
                <a:solidFill>
                  <a:srgbClr val="00B0F0"/>
                </a:solidFill>
              </a:rPr>
              <a:t>має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якихось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суттєвих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переваг</a:t>
            </a:r>
            <a:r>
              <a:rPr lang="ru-RU" dirty="0" smtClean="0">
                <a:solidFill>
                  <a:srgbClr val="00B0F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мені</a:t>
            </a:r>
            <a:r>
              <a:rPr lang="ru-RU" dirty="0">
                <a:solidFill>
                  <a:srgbClr val="00B0F0"/>
                </a:solidFill>
              </a:rPr>
              <a:t> не </a:t>
            </a:r>
            <a:r>
              <a:rPr lang="ru-RU" dirty="0" err="1">
                <a:solidFill>
                  <a:srgbClr val="00B0F0"/>
                </a:solidFill>
              </a:rPr>
              <a:t>подобається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ця</a:t>
            </a:r>
            <a:r>
              <a:rPr lang="ru-RU" dirty="0">
                <a:solidFill>
                  <a:srgbClr val="00B0F0"/>
                </a:solidFill>
              </a:rPr>
              <a:t> марка, </a:t>
            </a:r>
            <a:r>
              <a:rPr lang="ru-RU" dirty="0" err="1">
                <a:solidFill>
                  <a:srgbClr val="00B0F0"/>
                </a:solidFill>
              </a:rPr>
              <a:t>хоча</a:t>
            </a:r>
            <a:r>
              <a:rPr lang="ru-RU" dirty="0">
                <a:solidFill>
                  <a:srgbClr val="00B0F0"/>
                </a:solidFill>
              </a:rPr>
              <a:t> є і </a:t>
            </a:r>
            <a:r>
              <a:rPr lang="ru-RU" dirty="0" err="1">
                <a:solidFill>
                  <a:srgbClr val="00B0F0"/>
                </a:solidFill>
              </a:rPr>
              <a:t>гірші</a:t>
            </a:r>
            <a:r>
              <a:rPr lang="ru-RU" dirty="0">
                <a:solidFill>
                  <a:srgbClr val="00B0F0"/>
                </a:solidFill>
              </a:rPr>
              <a:t>; 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мені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зовсім</a:t>
            </a:r>
            <a:r>
              <a:rPr lang="ru-RU" dirty="0">
                <a:solidFill>
                  <a:srgbClr val="00B0F0"/>
                </a:solidFill>
              </a:rPr>
              <a:t> не </a:t>
            </a:r>
            <a:r>
              <a:rPr lang="ru-RU" dirty="0" err="1">
                <a:solidFill>
                  <a:srgbClr val="00B0F0"/>
                </a:solidFill>
              </a:rPr>
              <a:t>подобається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ця</a:t>
            </a:r>
            <a:r>
              <a:rPr lang="ru-RU" dirty="0">
                <a:solidFill>
                  <a:srgbClr val="00B0F0"/>
                </a:solidFill>
              </a:rPr>
              <a:t> марка, вона </a:t>
            </a:r>
            <a:r>
              <a:rPr lang="ru-RU" dirty="0" err="1">
                <a:solidFill>
                  <a:srgbClr val="00B0F0"/>
                </a:solidFill>
              </a:rPr>
              <a:t>гірша</a:t>
            </a:r>
            <a:r>
              <a:rPr lang="ru-RU" dirty="0">
                <a:solidFill>
                  <a:srgbClr val="00B0F0"/>
                </a:solidFill>
              </a:rPr>
              <a:t> за </a:t>
            </a:r>
            <a:r>
              <a:rPr lang="ru-RU" dirty="0" err="1">
                <a:solidFill>
                  <a:srgbClr val="00B0F0"/>
                </a:solidFill>
              </a:rPr>
              <a:t>інші</a:t>
            </a:r>
            <a:r>
              <a:rPr lang="ru-RU" dirty="0">
                <a:solidFill>
                  <a:srgbClr val="00B0F0"/>
                </a:solidFill>
              </a:rPr>
              <a:t>;</a:t>
            </a:r>
            <a:endParaRPr lang="uk-U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36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624736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uk-UA" dirty="0"/>
              <a:t>3</a:t>
            </a:r>
            <a:r>
              <a:rPr lang="uk-UA" dirty="0">
                <a:solidFill>
                  <a:srgbClr val="00B0F0"/>
                </a:solidFill>
              </a:rPr>
              <a:t>) ранжування об'єктів </a:t>
            </a:r>
            <a:r>
              <a:rPr lang="uk-UA" dirty="0"/>
              <a:t>— ставлення респондентів — </a:t>
            </a:r>
            <a:r>
              <a:rPr lang="uk-UA" dirty="0">
                <a:solidFill>
                  <a:srgbClr val="00B0F0"/>
                </a:solidFill>
              </a:rPr>
              <a:t>визначається як відсоток "голосів" респондентів, які поставили марку на перше, друге, третє місце; </a:t>
            </a:r>
            <a:r>
              <a:rPr lang="uk-UA" dirty="0"/>
              <a:t>використання при цьому методу парних порівнянь дає змогу визначити відносну відстань між оцінками марок</a:t>
            </a:r>
            <a:r>
              <a:rPr lang="uk-UA" dirty="0" smtClean="0"/>
              <a:t>.</a:t>
            </a:r>
          </a:p>
          <a:p>
            <a:pPr marL="45720" indent="0" algn="just">
              <a:buNone/>
            </a:pPr>
            <a:r>
              <a:rPr lang="uk-UA" b="1" dirty="0">
                <a:solidFill>
                  <a:srgbClr val="0070C0"/>
                </a:solidFill>
              </a:rPr>
              <a:t>Визначення ставлення споживачів до певної торгової марки товару</a:t>
            </a:r>
            <a:r>
              <a:rPr lang="uk-UA" dirty="0"/>
              <a:t>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Вважається</a:t>
            </a:r>
            <a:r>
              <a:rPr lang="uk-UA" dirty="0"/>
              <a:t>, що </a:t>
            </a:r>
            <a:r>
              <a:rPr lang="uk-UA" dirty="0">
                <a:solidFill>
                  <a:srgbClr val="0070C0"/>
                </a:solidFill>
              </a:rPr>
              <a:t>ставлення</a:t>
            </a:r>
            <a:r>
              <a:rPr lang="uk-UA" dirty="0"/>
              <a:t> можна розкласти на </a:t>
            </a:r>
            <a:r>
              <a:rPr lang="uk-UA" dirty="0">
                <a:solidFill>
                  <a:srgbClr val="0070C0"/>
                </a:solidFill>
              </a:rPr>
              <a:t>три компоненти</a:t>
            </a:r>
            <a:r>
              <a:rPr lang="uk-UA" dirty="0" smtClean="0"/>
              <a:t>:</a:t>
            </a:r>
          </a:p>
          <a:p>
            <a:pPr marL="45720" indent="0" algn="just">
              <a:buNone/>
            </a:pPr>
            <a:r>
              <a:rPr lang="uk-UA" dirty="0" smtClean="0"/>
              <a:t> </a:t>
            </a:r>
            <a:r>
              <a:rPr lang="uk-UA" dirty="0"/>
              <a:t> </a:t>
            </a:r>
            <a:r>
              <a:rPr lang="uk-UA" i="1" dirty="0">
                <a:solidFill>
                  <a:srgbClr val="0070C0"/>
                </a:solidFill>
              </a:rPr>
              <a:t>пізнавальна</a:t>
            </a:r>
            <a:r>
              <a:rPr lang="uk-UA" dirty="0"/>
              <a:t> — поінформованість щодо товару або даної марки, їхніх основних характеристик тощо;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 </a:t>
            </a:r>
            <a:r>
              <a:rPr lang="uk-UA" dirty="0">
                <a:solidFill>
                  <a:srgbClr val="0070C0"/>
                </a:solidFill>
              </a:rPr>
              <a:t>емоційна</a:t>
            </a:r>
            <a:r>
              <a:rPr lang="uk-UA" dirty="0"/>
              <a:t> — оцінка товару: подобається чи ні;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 </a:t>
            </a:r>
            <a:r>
              <a:rPr lang="uk-UA" dirty="0">
                <a:solidFill>
                  <a:srgbClr val="0070C0"/>
                </a:solidFill>
              </a:rPr>
              <a:t>вольова</a:t>
            </a:r>
            <a:r>
              <a:rPr lang="uk-UA" dirty="0"/>
              <a:t> — купівля товару.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 </a:t>
            </a:r>
            <a:r>
              <a:rPr lang="uk-UA" dirty="0"/>
              <a:t>Для цього вивчається </a:t>
            </a:r>
            <a:r>
              <a:rPr lang="uk-UA" i="1" dirty="0">
                <a:solidFill>
                  <a:srgbClr val="0070C0"/>
                </a:solidFill>
              </a:rPr>
              <a:t>три типи відомості </a:t>
            </a:r>
            <a:r>
              <a:rPr lang="uk-UA" dirty="0"/>
              <a:t>марки: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 </a:t>
            </a:r>
            <a:r>
              <a:rPr lang="uk-UA" dirty="0"/>
              <a:t>відомість впізнавання;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 </a:t>
            </a:r>
            <a:r>
              <a:rPr lang="uk-UA" dirty="0">
                <a:solidFill>
                  <a:srgbClr val="0070C0"/>
                </a:solidFill>
              </a:rPr>
              <a:t>відомість пригадування </a:t>
            </a:r>
            <a:r>
              <a:rPr lang="uk-UA" dirty="0"/>
              <a:t>(здатність пригадати певну марку);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 </a:t>
            </a:r>
            <a:r>
              <a:rPr lang="uk-UA" dirty="0">
                <a:solidFill>
                  <a:srgbClr val="0070C0"/>
                </a:solidFill>
              </a:rPr>
              <a:t>пріоритетна відомість </a:t>
            </a:r>
            <a:r>
              <a:rPr lang="uk-UA" dirty="0"/>
              <a:t>— марка, яка називається першою, коли споживача просять пригадати відомі йому марки певного товару.</a:t>
            </a:r>
          </a:p>
        </p:txBody>
      </p:sp>
    </p:spTree>
    <p:extLst>
      <p:ext uri="{BB962C8B-B14F-4D97-AF65-F5344CB8AC3E}">
        <p14:creationId xmlns:p14="http://schemas.microsoft.com/office/powerpoint/2010/main" val="254374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 smtClean="0"/>
              <a:t>Для </a:t>
            </a:r>
            <a:r>
              <a:rPr lang="ru-RU" b="1" dirty="0" err="1"/>
              <a:t>оцінки</a:t>
            </a:r>
            <a:r>
              <a:rPr lang="ru-RU" b="1" dirty="0"/>
              <a:t> </a:t>
            </a:r>
            <a:r>
              <a:rPr lang="ru-RU" b="1" dirty="0" err="1"/>
              <a:t>ставлення</a:t>
            </a:r>
            <a:r>
              <a:rPr lang="ru-RU" b="1" dirty="0"/>
              <a:t> </a:t>
            </a:r>
            <a:r>
              <a:rPr lang="ru-RU" b="1" dirty="0" err="1"/>
              <a:t>споживачів</a:t>
            </a:r>
            <a:r>
              <a:rPr lang="ru-RU" b="1" dirty="0"/>
              <a:t> до </a:t>
            </a:r>
            <a:r>
              <a:rPr lang="ru-RU" b="1" dirty="0" err="1"/>
              <a:t>певної</a:t>
            </a:r>
            <a:r>
              <a:rPr lang="ru-RU" b="1" dirty="0"/>
              <a:t> </a:t>
            </a:r>
            <a:r>
              <a:rPr lang="ru-RU" b="1" dirty="0" err="1"/>
              <a:t>торгової</a:t>
            </a:r>
            <a:r>
              <a:rPr lang="ru-RU" b="1" dirty="0"/>
              <a:t> марки </a:t>
            </a:r>
            <a:r>
              <a:rPr lang="ru-RU" b="1" dirty="0" err="1"/>
              <a:t>використовується</a:t>
            </a:r>
            <a:r>
              <a:rPr lang="ru-RU" dirty="0" smtClean="0"/>
              <a:t>:</a:t>
            </a:r>
          </a:p>
          <a:p>
            <a:pPr marL="4572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/ </a:t>
            </a:r>
            <a:r>
              <a:rPr lang="ru-RU" dirty="0" err="1">
                <a:solidFill>
                  <a:srgbClr val="0070C0"/>
                </a:solidFill>
              </a:rPr>
              <a:t>композиційний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підхід</a:t>
            </a:r>
            <a:r>
              <a:rPr lang="ru-RU" dirty="0" smtClean="0"/>
              <a:t>. </a:t>
            </a:r>
            <a:r>
              <a:rPr lang="ru-RU" i="1" dirty="0"/>
              <a:t>При </a:t>
            </a:r>
            <a:r>
              <a:rPr lang="ru-RU" i="1" dirty="0" err="1"/>
              <a:t>композиційному</a:t>
            </a:r>
            <a:r>
              <a:rPr lang="ru-RU" i="1" dirty="0"/>
              <a:t> </a:t>
            </a:r>
            <a:r>
              <a:rPr lang="ru-RU" i="1" dirty="0" err="1"/>
              <a:t>підході</a:t>
            </a:r>
            <a:r>
              <a:rPr lang="ru-RU" i="1" dirty="0"/>
              <a:t> марки </a:t>
            </a:r>
            <a:r>
              <a:rPr lang="ru-RU" i="1" dirty="0" err="1"/>
              <a:t>оцінюють</a:t>
            </a:r>
            <a:r>
              <a:rPr lang="ru-RU" i="1" dirty="0"/>
              <a:t> за </a:t>
            </a:r>
            <a:r>
              <a:rPr lang="ru-RU" i="1" dirty="0" err="1"/>
              <a:t>різними</a:t>
            </a:r>
            <a:r>
              <a:rPr lang="ru-RU" i="1" dirty="0"/>
              <a:t> атрибутами товару на </a:t>
            </a:r>
            <a:r>
              <a:rPr lang="ru-RU" i="1" dirty="0" err="1"/>
              <a:t>основі</a:t>
            </a:r>
            <a:r>
              <a:rPr lang="ru-RU" i="1" dirty="0"/>
              <a:t> </a:t>
            </a:r>
            <a:r>
              <a:rPr lang="ru-RU" i="1" dirty="0" err="1"/>
              <a:t>вивчення</a:t>
            </a:r>
            <a:r>
              <a:rPr lang="ru-RU" i="1" dirty="0"/>
              <a:t> </a:t>
            </a:r>
            <a:r>
              <a:rPr lang="ru-RU" i="1" dirty="0" err="1"/>
              <a:t>індивідуальних</a:t>
            </a:r>
            <a:r>
              <a:rPr lang="ru-RU" i="1" dirty="0"/>
              <a:t> </a:t>
            </a:r>
            <a:r>
              <a:rPr lang="ru-RU" i="1" dirty="0" err="1"/>
              <a:t>уподобань</a:t>
            </a:r>
            <a:r>
              <a:rPr lang="ru-RU" i="1" dirty="0"/>
              <a:t> </a:t>
            </a:r>
            <a:r>
              <a:rPr lang="ru-RU" i="1" dirty="0" err="1"/>
              <a:t>споживачів</a:t>
            </a:r>
            <a:r>
              <a:rPr lang="ru-RU" i="1" dirty="0"/>
              <a:t>. </a:t>
            </a:r>
            <a:r>
              <a:rPr lang="ru-RU" i="1" dirty="0" err="1"/>
              <a:t>Далі</a:t>
            </a:r>
            <a:r>
              <a:rPr lang="ru-RU" i="1" dirty="0"/>
              <a:t> марки </a:t>
            </a:r>
            <a:r>
              <a:rPr lang="ru-RU" i="1" dirty="0" err="1"/>
              <a:t>оцінюють</a:t>
            </a:r>
            <a:r>
              <a:rPr lang="ru-RU" i="1" dirty="0"/>
              <a:t> за кожною </a:t>
            </a:r>
            <a:r>
              <a:rPr lang="ru-RU" i="1" dirty="0" err="1"/>
              <a:t>окремою</a:t>
            </a:r>
            <a:r>
              <a:rPr lang="ru-RU" i="1" dirty="0"/>
              <a:t> характеристикою, на </a:t>
            </a:r>
            <a:r>
              <a:rPr lang="ru-RU" i="1" dirty="0" err="1"/>
              <a:t>основі</a:t>
            </a:r>
            <a:r>
              <a:rPr lang="ru-RU" i="1" dirty="0"/>
              <a:t> 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розраховується</a:t>
            </a:r>
            <a:r>
              <a:rPr lang="ru-RU" i="1" dirty="0"/>
              <a:t> </a:t>
            </a:r>
            <a:r>
              <a:rPr lang="ru-RU" i="1" dirty="0" err="1"/>
              <a:t>інтегральна</a:t>
            </a:r>
            <a:r>
              <a:rPr lang="ru-RU" i="1" dirty="0"/>
              <a:t> </a:t>
            </a:r>
            <a:r>
              <a:rPr lang="ru-RU" i="1" dirty="0" err="1"/>
              <a:t>кількісна</a:t>
            </a:r>
            <a:r>
              <a:rPr lang="ru-RU" i="1" dirty="0"/>
              <a:t> </a:t>
            </a:r>
            <a:r>
              <a:rPr lang="ru-RU" i="1" dirty="0" err="1"/>
              <a:t>оцінка</a:t>
            </a:r>
            <a:r>
              <a:rPr lang="ru-RU" i="1" dirty="0"/>
              <a:t> </a:t>
            </a:r>
            <a:r>
              <a:rPr lang="ru-RU" i="1" dirty="0" err="1"/>
              <a:t>корисності</a:t>
            </a:r>
            <a:r>
              <a:rPr lang="ru-RU" i="1" dirty="0"/>
              <a:t> марки</a:t>
            </a:r>
            <a:endParaRPr lang="ru-RU" i="1" dirty="0" smtClean="0"/>
          </a:p>
          <a:p>
            <a:pPr marL="45720" indent="0" algn="just">
              <a:buNone/>
            </a:pPr>
            <a:r>
              <a:rPr lang="ru-RU" dirty="0" smtClean="0"/>
              <a:t>/ </a:t>
            </a:r>
            <a:r>
              <a:rPr lang="ru-RU" dirty="0" err="1">
                <a:solidFill>
                  <a:srgbClr val="0070C0"/>
                </a:solidFill>
              </a:rPr>
              <a:t>декомпозиційний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підхід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i="1" dirty="0">
                <a:solidFill>
                  <a:schemeClr val="tx1"/>
                </a:solidFill>
              </a:rPr>
              <a:t>При </a:t>
            </a:r>
            <a:r>
              <a:rPr lang="ru-RU" i="1" dirty="0" err="1">
                <a:solidFill>
                  <a:schemeClr val="tx1"/>
                </a:solidFill>
              </a:rPr>
              <a:t>декомпозиційному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підході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спочатку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визначають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переваги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різних</a:t>
            </a:r>
            <a:r>
              <a:rPr lang="ru-RU" i="1" dirty="0">
                <a:solidFill>
                  <a:schemeClr val="tx1"/>
                </a:solidFill>
              </a:rPr>
              <a:t> марок товару, </a:t>
            </a:r>
            <a:r>
              <a:rPr lang="ru-RU" i="1" dirty="0" err="1">
                <a:solidFill>
                  <a:schemeClr val="tx1"/>
                </a:solidFill>
              </a:rPr>
              <a:t>сукупність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властивостей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яких</a:t>
            </a:r>
            <a:r>
              <a:rPr lang="ru-RU" i="1" dirty="0">
                <a:solidFill>
                  <a:schemeClr val="tx1"/>
                </a:solidFill>
              </a:rPr>
              <a:t> уже </a:t>
            </a:r>
            <a:r>
              <a:rPr lang="ru-RU" i="1" dirty="0" err="1">
                <a:solidFill>
                  <a:schemeClr val="tx1"/>
                </a:solidFill>
              </a:rPr>
              <a:t>визначена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Далі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визначають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окремі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корисності</a:t>
            </a:r>
            <a:r>
              <a:rPr lang="ru-RU" i="1" dirty="0">
                <a:solidFill>
                  <a:schemeClr val="tx1"/>
                </a:solidFill>
              </a:rPr>
              <a:t> для </a:t>
            </a:r>
            <a:r>
              <a:rPr lang="ru-RU" i="1" dirty="0" err="1">
                <a:solidFill>
                  <a:schemeClr val="tx1"/>
                </a:solidFill>
              </a:rPr>
              <a:t>кожної</a:t>
            </a:r>
            <a:r>
              <a:rPr lang="ru-RU" i="1" dirty="0">
                <a:solidFill>
                  <a:schemeClr val="tx1"/>
                </a:solidFill>
              </a:rPr>
              <a:t> характеристики, </a:t>
            </a:r>
            <a:r>
              <a:rPr lang="ru-RU" i="1" dirty="0" err="1">
                <a:solidFill>
                  <a:schemeClr val="tx1"/>
                </a:solidFill>
              </a:rPr>
              <a:t>які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дають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змогу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визначити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переваги</a:t>
            </a:r>
            <a:r>
              <a:rPr lang="ru-RU" i="1" dirty="0">
                <a:solidFill>
                  <a:schemeClr val="tx1"/>
                </a:solidFill>
              </a:rPr>
              <a:t> респондента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uk-UA" b="1" dirty="0">
                <a:solidFill>
                  <a:srgbClr val="0070C0"/>
                </a:solidFill>
              </a:rPr>
              <a:t>Визначення рівня задоволеності </a:t>
            </a:r>
            <a:r>
              <a:rPr lang="uk-UA" b="1" dirty="0" smtClean="0">
                <a:solidFill>
                  <a:srgbClr val="0070C0"/>
                </a:solidFill>
              </a:rPr>
              <a:t>споживачів</a:t>
            </a:r>
          </a:p>
          <a:p>
            <a:pPr marL="502920" indent="-457200" algn="just">
              <a:buAutoNum type="arabicParenR"/>
            </a:pPr>
            <a:r>
              <a:rPr lang="uk-UA" dirty="0" smtClean="0"/>
              <a:t>оцінюється </a:t>
            </a:r>
            <a:r>
              <a:rPr lang="uk-UA" dirty="0"/>
              <a:t>інтегральна задоволеність товаром або постачальником (за 10-ти бальною шкалою, до якої додають можливість відповіді "не знаю"); </a:t>
            </a:r>
            <a:endParaRPr lang="uk-UA" dirty="0" smtClean="0"/>
          </a:p>
          <a:p>
            <a:pPr marL="502920" indent="-457200" algn="just">
              <a:buAutoNum type="arabicParenR"/>
            </a:pPr>
            <a:r>
              <a:rPr lang="uk-UA" dirty="0" smtClean="0"/>
              <a:t> </a:t>
            </a:r>
            <a:r>
              <a:rPr lang="uk-UA" dirty="0"/>
              <a:t>далі оцінюють задоволеність за кожним атрибутом і його важливість (також за 10-ти бальними шкалами); </a:t>
            </a:r>
            <a:endParaRPr lang="uk-UA" dirty="0" smtClean="0"/>
          </a:p>
          <a:p>
            <a:pPr marL="502920" indent="-457200" algn="just">
              <a:buAutoNum type="arabicParenR"/>
            </a:pPr>
            <a:r>
              <a:rPr lang="uk-UA" dirty="0" smtClean="0"/>
              <a:t> </a:t>
            </a:r>
            <a:r>
              <a:rPr lang="uk-UA" dirty="0"/>
              <a:t>замірюють наміри споживачів здійснити повторно </a:t>
            </a:r>
            <a:r>
              <a:rPr lang="uk-UA" dirty="0" smtClean="0"/>
              <a:t>купівлю</a:t>
            </a:r>
          </a:p>
          <a:p>
            <a:pPr marL="45720" indent="0" algn="just">
              <a:buNone/>
            </a:pPr>
            <a:endParaRPr lang="uk-UA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59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552728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(</a:t>
            </a:r>
            <a:r>
              <a:rPr lang="ru-RU" sz="2000" i="1" dirty="0" err="1" smtClean="0"/>
              <a:t>чи</a:t>
            </a:r>
            <a:r>
              <a:rPr lang="ru-RU" sz="2000" i="1" dirty="0" smtClean="0"/>
              <a:t> </a:t>
            </a:r>
            <a:r>
              <a:rPr lang="ru-RU" sz="2000" i="1" dirty="0" err="1"/>
              <a:t>відповідає</a:t>
            </a:r>
            <a:r>
              <a:rPr lang="ru-RU" sz="2000" i="1" dirty="0"/>
              <a:t> </a:t>
            </a:r>
            <a:r>
              <a:rPr lang="ru-RU" sz="2000" i="1" dirty="0" err="1"/>
              <a:t>якість</a:t>
            </a:r>
            <a:r>
              <a:rPr lang="ru-RU" sz="2000" i="1" dirty="0"/>
              <a:t> </a:t>
            </a:r>
            <a:r>
              <a:rPr lang="ru-RU" sz="2000" i="1" dirty="0" err="1"/>
              <a:t>запропонованого</a:t>
            </a:r>
            <a:r>
              <a:rPr lang="ru-RU" sz="2000" i="1" dirty="0"/>
              <a:t> товару </a:t>
            </a:r>
            <a:r>
              <a:rPr lang="ru-RU" sz="2000" i="1" dirty="0" err="1"/>
              <a:t>очікуванням</a:t>
            </a:r>
            <a:r>
              <a:rPr lang="ru-RU" sz="2000" i="1" dirty="0"/>
              <a:t> </a:t>
            </a:r>
            <a:r>
              <a:rPr lang="ru-RU" sz="2000" i="1" dirty="0" err="1"/>
              <a:t>клієнта</a:t>
            </a:r>
            <a:r>
              <a:rPr lang="ru-RU" sz="2000" i="1" dirty="0"/>
              <a:t>, і </a:t>
            </a:r>
            <a:r>
              <a:rPr lang="ru-RU" sz="2000" i="1" dirty="0" err="1"/>
              <a:t>визначити</a:t>
            </a:r>
            <a:r>
              <a:rPr lang="ru-RU" sz="2000" i="1" dirty="0"/>
              <a:t> </a:t>
            </a:r>
            <a:r>
              <a:rPr lang="ru-RU" sz="2000" i="1" dirty="0" err="1"/>
              <a:t>напрями</a:t>
            </a:r>
            <a:r>
              <a:rPr lang="ru-RU" sz="2000" i="1" dirty="0"/>
              <a:t> </a:t>
            </a:r>
            <a:r>
              <a:rPr lang="ru-RU" sz="2000" i="1" dirty="0" err="1"/>
              <a:t>вдосконалення</a:t>
            </a:r>
            <a:r>
              <a:rPr lang="ru-RU" sz="2000" i="1" dirty="0"/>
              <a:t> тих характеристик, </a:t>
            </a:r>
            <a:r>
              <a:rPr lang="ru-RU" sz="2000" i="1" dirty="0" err="1"/>
              <a:t>які</a:t>
            </a:r>
            <a:r>
              <a:rPr lang="ru-RU" sz="2000" i="1" dirty="0"/>
              <a:t> є </a:t>
            </a:r>
            <a:r>
              <a:rPr lang="ru-RU" sz="2000" i="1" dirty="0" err="1"/>
              <a:t>дуже</a:t>
            </a:r>
            <a:r>
              <a:rPr lang="ru-RU" sz="2000" i="1" dirty="0"/>
              <a:t> </a:t>
            </a:r>
            <a:r>
              <a:rPr lang="ru-RU" sz="2000" i="1" dirty="0" err="1"/>
              <a:t>важливими</a:t>
            </a:r>
            <a:r>
              <a:rPr lang="ru-RU" sz="2000" i="1" dirty="0"/>
              <a:t> для </a:t>
            </a:r>
            <a:r>
              <a:rPr lang="ru-RU" sz="2000" i="1" dirty="0" err="1"/>
              <a:t>споживача</a:t>
            </a:r>
            <a:r>
              <a:rPr lang="ru-RU" sz="2000" i="1" dirty="0"/>
              <a:t> і за </a:t>
            </a:r>
            <a:r>
              <a:rPr lang="ru-RU" sz="2000" i="1" dirty="0" err="1"/>
              <a:t>якими</a:t>
            </a:r>
            <a:r>
              <a:rPr lang="ru-RU" sz="2000" i="1" dirty="0"/>
              <a:t> </a:t>
            </a:r>
            <a:r>
              <a:rPr lang="ru-RU" sz="2000" i="1" dirty="0" err="1"/>
              <a:t>певна</a:t>
            </a:r>
            <a:r>
              <a:rPr lang="ru-RU" sz="2000" i="1" dirty="0"/>
              <a:t> марка </a:t>
            </a:r>
            <a:r>
              <a:rPr lang="ru-RU" sz="2000" i="1" dirty="0" err="1"/>
              <a:t>отримала</a:t>
            </a:r>
            <a:r>
              <a:rPr lang="ru-RU" sz="2000" i="1" dirty="0"/>
              <a:t> </a:t>
            </a:r>
            <a:r>
              <a:rPr lang="ru-RU" sz="2000" i="1" dirty="0" err="1"/>
              <a:t>низькі</a:t>
            </a:r>
            <a:r>
              <a:rPr lang="ru-RU" sz="2000" i="1" dirty="0"/>
              <a:t> </a:t>
            </a:r>
            <a:r>
              <a:rPr lang="ru-RU" sz="2000" i="1" dirty="0" err="1" smtClean="0"/>
              <a:t>оцінки</a:t>
            </a:r>
            <a:r>
              <a:rPr lang="ru-RU" dirty="0" smtClean="0"/>
              <a:t>)</a:t>
            </a:r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r>
              <a:rPr lang="uk-UA" b="1" dirty="0">
                <a:solidFill>
                  <a:srgbClr val="0070C0"/>
                </a:solidFill>
              </a:rPr>
              <a:t>Вивчення прихильності споживачів до торгової марки </a:t>
            </a:r>
            <a:r>
              <a:rPr lang="uk-UA" dirty="0"/>
              <a:t>дає змогу </a:t>
            </a:r>
            <a:r>
              <a:rPr lang="uk-UA" i="1" dirty="0">
                <a:solidFill>
                  <a:srgbClr val="0070C0"/>
                </a:solidFill>
              </a:rPr>
              <a:t>заміряти ефективність реалізації маркетингової стратегії фірми і спрогнозувати частку ринку</a:t>
            </a:r>
            <a:r>
              <a:rPr lang="uk-UA" dirty="0"/>
              <a:t>, яка базується на визначенні лояльності споживачів до певної торгової марки</a:t>
            </a:r>
            <a:r>
              <a:rPr lang="uk-UA" dirty="0" smtClean="0"/>
              <a:t>.</a:t>
            </a:r>
          </a:p>
          <a:p>
            <a:pPr marL="45720" indent="0" algn="just">
              <a:buNone/>
            </a:pPr>
            <a:r>
              <a:rPr lang="uk-UA" b="1" dirty="0">
                <a:solidFill>
                  <a:srgbClr val="0070C0"/>
                </a:solidFill>
              </a:rPr>
              <a:t>Вивчення намірів споживачів</a:t>
            </a:r>
            <a:r>
              <a:rPr lang="uk-UA" dirty="0"/>
              <a:t>. Тут варто виділити два рівні: </a:t>
            </a:r>
            <a:r>
              <a:rPr lang="uk-UA" i="1" dirty="0">
                <a:solidFill>
                  <a:srgbClr val="0070C0"/>
                </a:solidFill>
              </a:rPr>
              <a:t>загальний і рівень певної товарної категорії</a:t>
            </a:r>
            <a:r>
              <a:rPr lang="uk-UA" dirty="0"/>
              <a:t>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 </a:t>
            </a:r>
            <a:r>
              <a:rPr lang="uk-UA" dirty="0"/>
              <a:t>Для вивчення наміру здійснити купівлю можуть бути використані запитання такого типу: </a:t>
            </a:r>
            <a:r>
              <a:rPr lang="uk-UA" dirty="0">
                <a:solidFill>
                  <a:srgbClr val="C00000"/>
                </a:solidFill>
              </a:rPr>
              <a:t>Чи плануєте ви або члени вашої родини придбати телевізор в наступні 6 місяців?</a:t>
            </a:r>
          </a:p>
        </p:txBody>
      </p:sp>
    </p:spTree>
    <p:extLst>
      <p:ext uri="{BB962C8B-B14F-4D97-AF65-F5344CB8AC3E}">
        <p14:creationId xmlns:p14="http://schemas.microsoft.com/office/powerpoint/2010/main" val="978521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585912"/>
          </a:xfrm>
        </p:spPr>
        <p:txBody>
          <a:bodyPr/>
          <a:lstStyle/>
          <a:p>
            <a:pPr marL="45720" indent="0" algn="just">
              <a:buNone/>
            </a:pPr>
            <a:r>
              <a:rPr lang="uk-UA" b="1" dirty="0">
                <a:solidFill>
                  <a:srgbClr val="0070C0"/>
                </a:solidFill>
              </a:rPr>
              <a:t>Вивчення процесу прийняття рішення про купівлю </a:t>
            </a:r>
            <a:r>
              <a:rPr lang="uk-UA" dirty="0"/>
              <a:t>передбачає пошук відповідей на запитання </a:t>
            </a:r>
            <a:r>
              <a:rPr lang="uk-UA" i="1" dirty="0">
                <a:solidFill>
                  <a:srgbClr val="0070C0"/>
                </a:solidFill>
              </a:rPr>
              <a:t>щодо складу закупівельного центру— сукупності осіб, які беруть участь у прийнятті рішення про закупівлю товарів</a:t>
            </a:r>
            <a:r>
              <a:rPr lang="uk-UA" dirty="0" smtClean="0"/>
              <a:t>.</a:t>
            </a:r>
            <a:endParaRPr lang="uk-UA" dirty="0"/>
          </a:p>
          <a:p>
            <a:pPr marL="45720" indent="0" algn="just">
              <a:buNone/>
            </a:pPr>
            <a:r>
              <a:rPr lang="uk-UA" b="1" dirty="0">
                <a:solidFill>
                  <a:srgbClr val="0070C0"/>
                </a:solidFill>
              </a:rPr>
              <a:t>Вивчення поведінки споживачів під час і після купівлі</a:t>
            </a:r>
            <a:r>
              <a:rPr lang="uk-UA" dirty="0"/>
              <a:t>. Схематично вивчення поведінки споживачів можна представити як відповіді на шість запитань</a:t>
            </a:r>
            <a:r>
              <a:rPr lang="uk-UA" dirty="0" smtClean="0"/>
              <a:t>: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C00000"/>
                </a:solidFill>
              </a:rPr>
              <a:t>"Що купується?", </a:t>
            </a:r>
            <a:endParaRPr lang="uk-UA" dirty="0" smtClean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r>
              <a:rPr lang="uk-UA" dirty="0" smtClean="0">
                <a:solidFill>
                  <a:srgbClr val="C00000"/>
                </a:solidFill>
              </a:rPr>
              <a:t>"</a:t>
            </a:r>
            <a:r>
              <a:rPr lang="uk-UA" dirty="0">
                <a:solidFill>
                  <a:srgbClr val="C00000"/>
                </a:solidFill>
              </a:rPr>
              <a:t>Скільки?" (обсяг купівель</a:t>
            </a:r>
            <a:r>
              <a:rPr lang="uk-UA" dirty="0" smtClean="0">
                <a:solidFill>
                  <a:srgbClr val="C00000"/>
                </a:solidFill>
              </a:rPr>
              <a:t>),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C00000"/>
                </a:solidFill>
              </a:rPr>
              <a:t>"Як?" (способи купівель і варіанти </a:t>
            </a:r>
            <a:r>
              <a:rPr lang="uk-UA" dirty="0" smtClean="0">
                <a:solidFill>
                  <a:srgbClr val="C00000"/>
                </a:solidFill>
              </a:rPr>
              <a:t>застосування </a:t>
            </a:r>
            <a:r>
              <a:rPr lang="uk-UA" dirty="0">
                <a:solidFill>
                  <a:srgbClr val="C00000"/>
                </a:solidFill>
              </a:rPr>
              <a:t>товару), </a:t>
            </a:r>
            <a:endParaRPr lang="uk-UA" dirty="0" smtClean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r>
              <a:rPr lang="uk-UA" dirty="0" smtClean="0">
                <a:solidFill>
                  <a:srgbClr val="C00000"/>
                </a:solidFill>
              </a:rPr>
              <a:t>"</a:t>
            </a:r>
            <a:r>
              <a:rPr lang="uk-UA" dirty="0">
                <a:solidFill>
                  <a:srgbClr val="C00000"/>
                </a:solidFill>
              </a:rPr>
              <a:t>Де?" (купується, споживається, зберігається</a:t>
            </a:r>
            <a:r>
              <a:rPr lang="uk-UA" dirty="0" smtClean="0">
                <a:solidFill>
                  <a:srgbClr val="C00000"/>
                </a:solidFill>
              </a:rPr>
              <a:t>),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C00000"/>
                </a:solidFill>
              </a:rPr>
              <a:t>"Коли?" </a:t>
            </a:r>
            <a:endParaRPr lang="uk-UA" dirty="0" smtClean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r>
              <a:rPr lang="uk-UA" dirty="0" smtClean="0">
                <a:solidFill>
                  <a:srgbClr val="C00000"/>
                </a:solidFill>
              </a:rPr>
              <a:t>"</a:t>
            </a:r>
            <a:r>
              <a:rPr lang="uk-UA" dirty="0">
                <a:solidFill>
                  <a:srgbClr val="C00000"/>
                </a:solidFill>
              </a:rPr>
              <a:t>Хто?" (купує, споживає, зберігає товар</a:t>
            </a:r>
            <a:r>
              <a:rPr lang="uk-UA" dirty="0" smtClean="0">
                <a:solidFill>
                  <a:srgbClr val="C00000"/>
                </a:solidFill>
              </a:rPr>
              <a:t>).</a:t>
            </a:r>
          </a:p>
          <a:p>
            <a:pPr marL="45720" indent="0" algn="just">
              <a:buNone/>
            </a:pPr>
            <a:r>
              <a:rPr lang="uk-UA" dirty="0" smtClean="0"/>
              <a:t> </a:t>
            </a:r>
            <a:r>
              <a:rPr lang="uk-UA" i="1" dirty="0"/>
              <a:t>Аналіз поведінки підчас придбання, споживання товару та його зберігання </a:t>
            </a:r>
            <a:r>
              <a:rPr lang="uk-UA" i="1" dirty="0" err="1"/>
              <a:t>врахується</a:t>
            </a:r>
            <a:r>
              <a:rPr lang="uk-UA" i="1" dirty="0"/>
              <a:t> під час розробки плану маркетингу</a:t>
            </a:r>
          </a:p>
        </p:txBody>
      </p:sp>
    </p:spTree>
    <p:extLst>
      <p:ext uri="{BB962C8B-B14F-4D97-AF65-F5344CB8AC3E}">
        <p14:creationId xmlns:p14="http://schemas.microsoft.com/office/powerpoint/2010/main" val="2806815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6480720"/>
          </a:xfrm>
        </p:spPr>
        <p:txBody>
          <a:bodyPr/>
          <a:lstStyle/>
          <a:p>
            <a:pPr marL="45720" indent="0" algn="just">
              <a:buNone/>
            </a:pPr>
            <a:r>
              <a:rPr lang="uk-UA" b="1" dirty="0">
                <a:solidFill>
                  <a:srgbClr val="0070C0"/>
                </a:solidFill>
              </a:rPr>
              <a:t>Вивчення мотивацій споживачів </a:t>
            </a:r>
            <a:r>
              <a:rPr lang="uk-UA" dirty="0"/>
              <a:t>дає змогу визначити, </a:t>
            </a:r>
            <a:r>
              <a:rPr lang="uk-UA" i="1" dirty="0">
                <a:solidFill>
                  <a:srgbClr val="0070C0"/>
                </a:solidFill>
              </a:rPr>
              <a:t>якими саме мотивами керуються споживачі, вибираючи той чи інший товар. </a:t>
            </a:r>
            <a:endParaRPr lang="uk-UA" i="1" dirty="0" smtClean="0">
              <a:solidFill>
                <a:srgbClr val="0070C0"/>
              </a:solidFill>
            </a:endParaRPr>
          </a:p>
          <a:p>
            <a:pPr marL="4572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Ця </a:t>
            </a:r>
            <a:r>
              <a:rPr lang="uk-UA" dirty="0">
                <a:solidFill>
                  <a:srgbClr val="0070C0"/>
                </a:solidFill>
              </a:rPr>
              <a:t>інформація використовується для визначення елементів комплексу маркетингу</a:t>
            </a:r>
            <a:r>
              <a:rPr lang="uk-UA" dirty="0"/>
              <a:t>: </a:t>
            </a:r>
            <a:endParaRPr lang="uk-UA" dirty="0" smtClean="0"/>
          </a:p>
          <a:p>
            <a:pPr marL="45720" indent="0" algn="just">
              <a:buNone/>
            </a:pPr>
            <a:r>
              <a:rPr lang="uk-UA" i="1" dirty="0" smtClean="0"/>
              <a:t>- якими </a:t>
            </a:r>
            <a:r>
              <a:rPr lang="uk-UA" i="1" dirty="0"/>
              <a:t>характеристиками має бути наділений новий товар</a:t>
            </a:r>
            <a:r>
              <a:rPr lang="uk-UA" i="1" dirty="0" smtClean="0"/>
              <a:t>,</a:t>
            </a:r>
          </a:p>
          <a:p>
            <a:pPr marL="45720" indent="0" algn="just">
              <a:buNone/>
            </a:pPr>
            <a:r>
              <a:rPr lang="uk-UA" i="1" dirty="0" smtClean="0"/>
              <a:t> - які </a:t>
            </a:r>
            <a:r>
              <a:rPr lang="uk-UA" i="1" dirty="0"/>
              <a:t>з них слід удосконалити,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- яким </a:t>
            </a:r>
            <a:r>
              <a:rPr lang="uk-UA" i="1" dirty="0"/>
              <a:t>має бути рівень цін на товар,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- які </a:t>
            </a:r>
            <a:r>
              <a:rPr lang="uk-UA" i="1" dirty="0"/>
              <a:t>рекламні аргументи використані під час рекламної кампанії.</a:t>
            </a:r>
          </a:p>
        </p:txBody>
      </p:sp>
    </p:spTree>
    <p:extLst>
      <p:ext uri="{BB962C8B-B14F-4D97-AF65-F5344CB8AC3E}">
        <p14:creationId xmlns:p14="http://schemas.microsoft.com/office/powerpoint/2010/main" val="415469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9164" t="22789" r="3365" b="10596"/>
          <a:stretch/>
        </p:blipFill>
        <p:spPr>
          <a:xfrm>
            <a:off x="1259632" y="15583"/>
            <a:ext cx="6768752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8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9961" t="24873" r="5395" b="31304"/>
          <a:stretch/>
        </p:blipFill>
        <p:spPr>
          <a:xfrm>
            <a:off x="179512" y="260648"/>
            <a:ext cx="880443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9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593752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Суть </a:t>
            </a:r>
            <a:r>
              <a:rPr lang="ru-RU" b="1" dirty="0">
                <a:solidFill>
                  <a:srgbClr val="0070C0"/>
                </a:solidFill>
              </a:rPr>
              <a:t>та </a:t>
            </a:r>
            <a:r>
              <a:rPr lang="ru-RU" b="1" dirty="0" err="1">
                <a:solidFill>
                  <a:srgbClr val="0070C0"/>
                </a:solidFill>
              </a:rPr>
              <a:t>напрями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маркетингових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досліджень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чинники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макросередовища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r">
              <a:buAutoNum type="arabicPeriod"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uk-UA" dirty="0"/>
              <a:t>Коректні маркетингові </a:t>
            </a:r>
            <a:r>
              <a:rPr lang="uk-UA" dirty="0" smtClean="0"/>
              <a:t>рішення </a:t>
            </a:r>
            <a:r>
              <a:rPr lang="uk-UA" dirty="0"/>
              <a:t>можуть бути прийняті лише на основі достовірної маркетингової інформації. "</a:t>
            </a:r>
            <a:r>
              <a:rPr lang="uk-UA" b="1" dirty="0"/>
              <a:t>Хто володіє інформацією, той володіє світом".</a:t>
            </a:r>
            <a:r>
              <a:rPr lang="uk-UA" dirty="0"/>
              <a:t> Потреба в інформації зумовлює проведення маркетингових досліджень — </a:t>
            </a:r>
            <a:r>
              <a:rPr lang="uk-UA" i="1" dirty="0"/>
              <a:t>основне завдання яких — уникнути неточних оцінок, ризиків і невиправданих витрат — грошових зусиль, часу при прийнятті маркетингових рішень.</a:t>
            </a:r>
            <a:r>
              <a:rPr lang="uk-UA" dirty="0"/>
              <a:t> </a:t>
            </a:r>
            <a:endParaRPr lang="uk-UA" dirty="0" smtClean="0"/>
          </a:p>
          <a:p>
            <a:pPr marL="0" indent="0" algn="just">
              <a:buNone/>
            </a:pPr>
            <a:r>
              <a:rPr lang="uk-UA" b="1" dirty="0" smtClean="0"/>
              <a:t>Маркетингові </a:t>
            </a:r>
            <a:r>
              <a:rPr lang="uk-UA" b="1" dirty="0"/>
              <a:t>дослідження </a:t>
            </a:r>
            <a:r>
              <a:rPr lang="uk-UA" dirty="0"/>
              <a:t>— </a:t>
            </a:r>
            <a:r>
              <a:rPr lang="uk-UA" dirty="0">
                <a:solidFill>
                  <a:srgbClr val="0070C0"/>
                </a:solidFill>
              </a:rPr>
              <a:t>це систематичне збирання, оброблення та аналіз даних з метою прийняття </a:t>
            </a:r>
            <a:r>
              <a:rPr lang="uk-UA" dirty="0" err="1">
                <a:solidFill>
                  <a:srgbClr val="0070C0"/>
                </a:solidFill>
              </a:rPr>
              <a:t>обгрунтованих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маркетингових </a:t>
            </a:r>
            <a:r>
              <a:rPr lang="uk-UA" dirty="0">
                <a:solidFill>
                  <a:srgbClr val="0070C0"/>
                </a:solidFill>
              </a:rPr>
              <a:t>рішень.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uk-UA" dirty="0"/>
              <a:t>Маркетингові дослідження є комплексними і проводяться у трьох напрямах: </a:t>
            </a:r>
            <a:endParaRPr lang="uk-UA" dirty="0" smtClean="0"/>
          </a:p>
          <a:p>
            <a:pPr marL="457200" indent="-457200" algn="just">
              <a:buAutoNum type="arabicPeriod"/>
            </a:pPr>
            <a:r>
              <a:rPr lang="uk-UA" dirty="0" smtClean="0"/>
              <a:t>Макросередовище </a:t>
            </a:r>
            <a:r>
              <a:rPr lang="uk-UA" dirty="0"/>
              <a:t>підприємства. </a:t>
            </a:r>
            <a:endParaRPr lang="uk-UA" dirty="0" smtClean="0"/>
          </a:p>
          <a:p>
            <a:pPr marL="457200" indent="-457200" algn="just">
              <a:buAutoNum type="arabicPeriod"/>
            </a:pPr>
            <a:r>
              <a:rPr lang="uk-UA" dirty="0" smtClean="0"/>
              <a:t>Мікросередовище</a:t>
            </a:r>
            <a:r>
              <a:rPr lang="uk-UA" dirty="0"/>
              <a:t>. </a:t>
            </a:r>
            <a:endParaRPr lang="uk-UA" dirty="0" smtClean="0"/>
          </a:p>
          <a:p>
            <a:pPr marL="457200" indent="-457200" algn="just">
              <a:buAutoNum type="arabicPeriod"/>
            </a:pPr>
            <a:r>
              <a:rPr lang="uk-UA" dirty="0" smtClean="0"/>
              <a:t> </a:t>
            </a:r>
            <a:r>
              <a:rPr lang="uk-UA" dirty="0"/>
              <a:t>Саме підприємство (аналіз його можливостей).</a:t>
            </a:r>
            <a:endParaRPr lang="uk-U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8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4624"/>
            <a:ext cx="9036496" cy="66247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/>
              <a:t>Макросередовище</a:t>
            </a:r>
            <a:r>
              <a:rPr lang="ru-RU" dirty="0"/>
              <a:t> </a:t>
            </a:r>
            <a:r>
              <a:rPr lang="ru-RU" dirty="0" err="1"/>
              <a:t>представлене</a:t>
            </a:r>
            <a:r>
              <a:rPr lang="ru-RU" dirty="0"/>
              <a:t> такими </a:t>
            </a:r>
            <a:r>
              <a:rPr lang="ru-RU" b="1" dirty="0" err="1">
                <a:solidFill>
                  <a:srgbClr val="0070C0"/>
                </a:solidFill>
              </a:rPr>
              <a:t>групами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чинників</a:t>
            </a:r>
            <a:r>
              <a:rPr lang="ru-RU" dirty="0"/>
              <a:t>: 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• </a:t>
            </a:r>
            <a:r>
              <a:rPr lang="ru-RU" b="1" dirty="0" err="1">
                <a:solidFill>
                  <a:srgbClr val="0070C0"/>
                </a:solidFill>
              </a:rPr>
              <a:t>економічні</a:t>
            </a:r>
            <a:r>
              <a:rPr lang="ru-RU" b="1" dirty="0">
                <a:solidFill>
                  <a:srgbClr val="0070C0"/>
                </a:solidFill>
              </a:rPr>
              <a:t>;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ru-RU" dirty="0" err="1" smtClean="0"/>
              <a:t>тенденції</a:t>
            </a:r>
            <a:r>
              <a:rPr lang="ru-RU" dirty="0" smtClean="0"/>
              <a:t> </a:t>
            </a:r>
            <a:r>
              <a:rPr lang="ru-RU" dirty="0" err="1"/>
              <a:t>зміни</a:t>
            </a:r>
            <a:r>
              <a:rPr lang="ru-RU" dirty="0"/>
              <a:t> валового </a:t>
            </a:r>
            <a:r>
              <a:rPr lang="ru-RU" dirty="0" err="1"/>
              <a:t>національного</a:t>
            </a:r>
            <a:r>
              <a:rPr lang="ru-RU" dirty="0"/>
              <a:t> продукту </a:t>
            </a:r>
            <a:r>
              <a:rPr lang="ru-RU" dirty="0" smtClean="0"/>
              <a:t>- </a:t>
            </a:r>
            <a:r>
              <a:rPr lang="ru-RU" dirty="0" err="1">
                <a:solidFill>
                  <a:srgbClr val="0070C0"/>
                </a:solidFill>
              </a:rPr>
              <a:t>рівень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інфляції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>
                <a:solidFill>
                  <a:srgbClr val="0070C0"/>
                </a:solidFill>
              </a:rPr>
              <a:t>банківський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відсоток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вклади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населення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система </a:t>
            </a:r>
            <a:r>
              <a:rPr lang="ru-RU" dirty="0" err="1"/>
              <a:t>оподаткування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>
                <a:solidFill>
                  <a:srgbClr val="0070C0"/>
                </a:solidFill>
              </a:rPr>
              <a:t>митні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тарифи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система </a:t>
            </a:r>
            <a:r>
              <a:rPr lang="ru-RU" dirty="0" err="1"/>
              <a:t>доходів</a:t>
            </a:r>
            <a:r>
              <a:rPr lang="ru-RU" dirty="0"/>
              <a:t> і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сім’ю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дня </a:t>
            </a:r>
            <a:r>
              <a:rPr lang="ru-RU" dirty="0" smtClean="0"/>
              <a:t>- </a:t>
            </a:r>
            <a:r>
              <a:rPr lang="ru-RU" dirty="0">
                <a:solidFill>
                  <a:srgbClr val="0070C0"/>
                </a:solidFill>
              </a:rPr>
              <a:t>структура </a:t>
            </a:r>
            <a:r>
              <a:rPr lang="ru-RU" dirty="0" err="1">
                <a:solidFill>
                  <a:srgbClr val="0070C0"/>
                </a:solidFill>
              </a:rPr>
              <a:t>вільного</a:t>
            </a:r>
            <a:r>
              <a:rPr lang="ru-RU" dirty="0">
                <a:solidFill>
                  <a:srgbClr val="0070C0"/>
                </a:solidFill>
              </a:rPr>
              <a:t> часу </a:t>
            </a:r>
            <a:endParaRPr lang="ru-RU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• </a:t>
            </a:r>
            <a:r>
              <a:rPr lang="ru-RU" b="1" dirty="0" err="1">
                <a:solidFill>
                  <a:srgbClr val="0070C0"/>
                </a:solidFill>
              </a:rPr>
              <a:t>демографічні</a:t>
            </a:r>
            <a:r>
              <a:rPr lang="ru-RU" b="1" dirty="0">
                <a:solidFill>
                  <a:srgbClr val="0070C0"/>
                </a:solidFill>
              </a:rPr>
              <a:t>;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ru-RU" dirty="0" err="1" smtClean="0"/>
              <a:t>вікова</a:t>
            </a:r>
            <a:r>
              <a:rPr lang="ru-RU" dirty="0" smtClean="0"/>
              <a:t> </a:t>
            </a:r>
            <a:r>
              <a:rPr lang="ru-RU" dirty="0"/>
              <a:t>структура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>
                <a:solidFill>
                  <a:srgbClr val="0070C0"/>
                </a:solidFill>
              </a:rPr>
              <a:t>розподіл</a:t>
            </a:r>
            <a:r>
              <a:rPr lang="ru-RU" dirty="0">
                <a:solidFill>
                  <a:srgbClr val="0070C0"/>
                </a:solidFill>
              </a:rPr>
              <a:t> за </a:t>
            </a:r>
            <a:r>
              <a:rPr lang="ru-RU" dirty="0" err="1">
                <a:solidFill>
                  <a:srgbClr val="0070C0"/>
                </a:solidFill>
              </a:rPr>
              <a:t>статтю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національністю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народжуваність</a:t>
            </a:r>
            <a:r>
              <a:rPr lang="ru-RU" dirty="0"/>
              <a:t> і </a:t>
            </a:r>
            <a:r>
              <a:rPr lang="ru-RU" dirty="0" err="1"/>
              <a:t>смертність</a:t>
            </a:r>
            <a:r>
              <a:rPr lang="ru-RU" dirty="0"/>
              <a:t> - </a:t>
            </a:r>
            <a:r>
              <a:rPr lang="ru-RU" dirty="0">
                <a:solidFill>
                  <a:srgbClr val="0070C0"/>
                </a:solidFill>
              </a:rPr>
              <a:t>доходи, </a:t>
            </a:r>
            <a:r>
              <a:rPr lang="ru-RU" dirty="0" err="1">
                <a:solidFill>
                  <a:srgbClr val="0070C0"/>
                </a:solidFill>
              </a:rPr>
              <a:t>рівень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освіти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регіональні</a:t>
            </a:r>
            <a:r>
              <a:rPr lang="ru-RU" dirty="0"/>
              <a:t> </a:t>
            </a:r>
            <a:r>
              <a:rPr lang="ru-RU" dirty="0" err="1"/>
              <a:t>міграції</a:t>
            </a:r>
            <a:r>
              <a:rPr lang="ru-RU" dirty="0"/>
              <a:t> </a:t>
            </a:r>
            <a:r>
              <a:rPr lang="ru-RU" dirty="0" err="1" smtClean="0"/>
              <a:t>населення</a:t>
            </a:r>
            <a:endParaRPr lang="ru-RU" dirty="0"/>
          </a:p>
          <a:p>
            <a:pPr marL="4572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• </a:t>
            </a:r>
            <a:r>
              <a:rPr lang="ru-RU" b="1" dirty="0" err="1">
                <a:solidFill>
                  <a:srgbClr val="0070C0"/>
                </a:solidFill>
              </a:rPr>
              <a:t>політико-правові</a:t>
            </a:r>
            <a:r>
              <a:rPr lang="ru-RU" b="1" dirty="0"/>
              <a:t>; </a:t>
            </a:r>
          </a:p>
          <a:p>
            <a:pPr marL="45720" indent="0" algn="just">
              <a:buNone/>
            </a:pPr>
            <a:r>
              <a:rPr lang="ru-RU" dirty="0"/>
              <a:t>- </a:t>
            </a:r>
            <a:r>
              <a:rPr lang="ru-RU" dirty="0" err="1"/>
              <a:t>законодавче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- </a:t>
            </a:r>
            <a:r>
              <a:rPr lang="ru-RU" dirty="0" err="1">
                <a:solidFill>
                  <a:srgbClr val="0070C0"/>
                </a:solidFill>
              </a:rPr>
              <a:t>антимонопольне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регулювання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законодавча</a:t>
            </a:r>
            <a:r>
              <a:rPr lang="ru-RU" dirty="0"/>
              <a:t> база </a:t>
            </a:r>
            <a:r>
              <a:rPr lang="ru-RU" dirty="0" err="1"/>
              <a:t>податкового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- </a:t>
            </a:r>
            <a:r>
              <a:rPr lang="ru-RU" dirty="0" err="1">
                <a:solidFill>
                  <a:srgbClr val="0070C0"/>
                </a:solidFill>
              </a:rPr>
              <a:t>ставлення</a:t>
            </a:r>
            <a:r>
              <a:rPr lang="ru-RU" dirty="0">
                <a:solidFill>
                  <a:srgbClr val="0070C0"/>
                </a:solidFill>
              </a:rPr>
              <a:t> до </a:t>
            </a:r>
            <a:r>
              <a:rPr lang="ru-RU" dirty="0" err="1">
                <a:solidFill>
                  <a:srgbClr val="0070C0"/>
                </a:solidFill>
              </a:rPr>
              <a:t>іноземних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компаній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трудове</a:t>
            </a:r>
            <a:r>
              <a:rPr lang="ru-RU" dirty="0"/>
              <a:t> </a:t>
            </a:r>
            <a:r>
              <a:rPr lang="ru-RU" dirty="0" err="1"/>
              <a:t>законодавство</a:t>
            </a:r>
            <a:r>
              <a:rPr lang="ru-RU" dirty="0"/>
              <a:t> - </a:t>
            </a:r>
            <a:r>
              <a:rPr lang="ru-RU" dirty="0" err="1">
                <a:solidFill>
                  <a:srgbClr val="0070C0"/>
                </a:solidFill>
              </a:rPr>
              <a:t>рівень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корумпованості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влади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0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55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• </a:t>
            </a:r>
            <a:r>
              <a:rPr lang="ru-RU" b="1" dirty="0" err="1">
                <a:solidFill>
                  <a:srgbClr val="0070C0"/>
                </a:solidFill>
              </a:rPr>
              <a:t>технологічні</a:t>
            </a:r>
            <a:r>
              <a:rPr lang="ru-RU" b="1" dirty="0">
                <a:solidFill>
                  <a:srgbClr val="0070C0"/>
                </a:solidFill>
              </a:rPr>
              <a:t>;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dirty="0"/>
              <a:t>-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науки і </a:t>
            </a:r>
            <a:r>
              <a:rPr lang="ru-RU" dirty="0" err="1"/>
              <a:t>техніки</a:t>
            </a:r>
            <a:r>
              <a:rPr lang="ru-RU" dirty="0"/>
              <a:t> - </a:t>
            </a:r>
            <a:r>
              <a:rPr lang="ru-RU" dirty="0" err="1">
                <a:solidFill>
                  <a:srgbClr val="0070C0"/>
                </a:solidFill>
              </a:rPr>
              <a:t>темпи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науковотехнічного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прогресу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- </a:t>
            </a:r>
            <a:r>
              <a:rPr lang="ru-RU" dirty="0" err="1">
                <a:solidFill>
                  <a:srgbClr val="0070C0"/>
                </a:solidFill>
              </a:rPr>
              <a:t>технологічні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нововведення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природно-</a:t>
            </a:r>
            <a:r>
              <a:rPr lang="ru-RU" b="1" dirty="0" err="1" smtClean="0">
                <a:solidFill>
                  <a:srgbClr val="0070C0"/>
                </a:solidFill>
              </a:rPr>
              <a:t>географічні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</a:p>
          <a:p>
            <a:pPr marL="45720" indent="0">
              <a:buNone/>
            </a:pPr>
            <a:r>
              <a:rPr lang="uk-UA" dirty="0"/>
              <a:t>- інфраструктура регіону (розподіл за </a:t>
            </a:r>
            <a:r>
              <a:rPr lang="uk-UA" dirty="0" err="1"/>
              <a:t>економікогеографічними</a:t>
            </a:r>
            <a:r>
              <a:rPr lang="uk-UA" dirty="0"/>
              <a:t> регіонами) - </a:t>
            </a:r>
            <a:r>
              <a:rPr lang="uk-UA" dirty="0">
                <a:solidFill>
                  <a:srgbClr val="0070C0"/>
                </a:solidFill>
              </a:rPr>
              <a:t>забезпеченість енергією, корисними копалинами </a:t>
            </a:r>
            <a:r>
              <a:rPr lang="uk-UA" dirty="0"/>
              <a:t>- якість </a:t>
            </a:r>
            <a:r>
              <a:rPr lang="uk-UA" dirty="0" err="1"/>
              <a:t>грунту</a:t>
            </a:r>
            <a:r>
              <a:rPr lang="uk-UA" dirty="0"/>
              <a:t>, повітря, води - </a:t>
            </a:r>
            <a:r>
              <a:rPr lang="uk-UA" dirty="0">
                <a:solidFill>
                  <a:srgbClr val="0070C0"/>
                </a:solidFill>
              </a:rPr>
              <a:t>забруднення довкілля </a:t>
            </a:r>
            <a:r>
              <a:rPr lang="uk-UA" dirty="0"/>
              <a:t>- </a:t>
            </a:r>
            <a:r>
              <a:rPr lang="uk-UA" dirty="0" err="1"/>
              <a:t>природнокліматичні</a:t>
            </a:r>
            <a:r>
              <a:rPr lang="uk-UA" dirty="0"/>
              <a:t> чинники - </a:t>
            </a:r>
            <a:r>
              <a:rPr lang="uk-UA" dirty="0">
                <a:solidFill>
                  <a:srgbClr val="0070C0"/>
                </a:solidFill>
              </a:rPr>
              <a:t>вплив екологічних чинників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b="1" dirty="0">
                <a:solidFill>
                  <a:srgbClr val="0070C0"/>
                </a:solidFill>
              </a:rPr>
              <a:t>• </a:t>
            </a:r>
            <a:r>
              <a:rPr lang="ru-RU" b="1" dirty="0" err="1">
                <a:solidFill>
                  <a:srgbClr val="0070C0"/>
                </a:solidFill>
              </a:rPr>
              <a:t>соціально-культурні</a:t>
            </a:r>
            <a:r>
              <a:rPr lang="ru-RU" b="1" dirty="0">
                <a:solidFill>
                  <a:srgbClr val="0070C0"/>
                </a:solidFill>
              </a:rPr>
              <a:t>;</a:t>
            </a:r>
            <a:endParaRPr lang="uk-UA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uk-UA" dirty="0"/>
              <a:t>- суспільні цінності (</a:t>
            </a:r>
            <a:r>
              <a:rPr lang="uk-UA" dirty="0" err="1"/>
              <a:t>мовні</a:t>
            </a:r>
            <a:r>
              <a:rPr lang="uk-UA" dirty="0"/>
              <a:t> і культурні традиції) - </a:t>
            </a:r>
            <a:r>
              <a:rPr lang="uk-UA" dirty="0">
                <a:solidFill>
                  <a:srgbClr val="0070C0"/>
                </a:solidFill>
              </a:rPr>
              <a:t>прийняті норми поведінки, моралі </a:t>
            </a:r>
          </a:p>
        </p:txBody>
      </p:sp>
    </p:spTree>
    <p:extLst>
      <p:ext uri="{BB962C8B-B14F-4D97-AF65-F5344CB8AC3E}">
        <p14:creationId xmlns:p14="http://schemas.microsoft.com/office/powerpoint/2010/main" val="282413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36496" cy="6552728"/>
          </a:xfrm>
        </p:spPr>
        <p:txBody>
          <a:bodyPr>
            <a:normAutofit lnSpcReduction="10000"/>
          </a:bodyPr>
          <a:lstStyle/>
          <a:p>
            <a:pPr marL="45720" indent="0" algn="r">
              <a:buNone/>
            </a:pPr>
            <a:r>
              <a:rPr lang="uk-UA" b="1" dirty="0" smtClean="0"/>
              <a:t> </a:t>
            </a:r>
            <a:r>
              <a:rPr lang="uk-UA" b="1" dirty="0">
                <a:solidFill>
                  <a:srgbClr val="0070C0"/>
                </a:solidFill>
              </a:rPr>
              <a:t>Кон'юнктурні дослідження ринку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" indent="0" algn="just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Напрямом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дослідження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мікросередовища</a:t>
            </a:r>
            <a:r>
              <a:rPr lang="ru-RU" dirty="0">
                <a:solidFill>
                  <a:srgbClr val="0070C0"/>
                </a:solidFill>
              </a:rPr>
              <a:t> маркетингу </a:t>
            </a:r>
            <a:r>
              <a:rPr lang="ru-RU" dirty="0"/>
              <a:t>є </a:t>
            </a:r>
            <a:r>
              <a:rPr lang="ru-RU" dirty="0" err="1"/>
              <a:t>вивчення</a:t>
            </a:r>
            <a:r>
              <a:rPr lang="ru-RU" dirty="0"/>
              <a:t> та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b="1" dirty="0" err="1">
                <a:solidFill>
                  <a:srgbClr val="0070C0"/>
                </a:solidFill>
              </a:rPr>
              <a:t>кон'юнктури</a:t>
            </a:r>
            <a:r>
              <a:rPr lang="ru-RU" b="1" dirty="0">
                <a:solidFill>
                  <a:srgbClr val="0070C0"/>
                </a:solidFill>
              </a:rPr>
              <a:t> ринку </a:t>
            </a:r>
            <a:r>
              <a:rPr lang="ru-RU" dirty="0"/>
              <a:t>— </a:t>
            </a:r>
            <a:r>
              <a:rPr lang="ru-RU" i="1" dirty="0"/>
              <a:t>стану </a:t>
            </a:r>
            <a:r>
              <a:rPr lang="ru-RU" i="1" dirty="0" err="1"/>
              <a:t>економіки</a:t>
            </a:r>
            <a:r>
              <a:rPr lang="ru-RU" i="1" dirty="0"/>
              <a:t> в </a:t>
            </a:r>
            <a:r>
              <a:rPr lang="ru-RU" i="1" dirty="0" err="1"/>
              <a:t>цілому</a:t>
            </a:r>
            <a:r>
              <a:rPr lang="ru-RU" i="1" dirty="0"/>
              <a:t>, </a:t>
            </a:r>
            <a:r>
              <a:rPr lang="ru-RU" i="1" dirty="0" err="1"/>
              <a:t>окремої</a:t>
            </a:r>
            <a:r>
              <a:rPr lang="ru-RU" i="1" dirty="0"/>
              <a:t> </a:t>
            </a:r>
            <a:r>
              <a:rPr lang="ru-RU" i="1" dirty="0" err="1"/>
              <a:t>галузі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конкретного товарного ринку,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формується</a:t>
            </a:r>
            <a:r>
              <a:rPr lang="ru-RU" i="1" dirty="0"/>
              <a:t> </a:t>
            </a:r>
            <a:r>
              <a:rPr lang="ru-RU" i="1" dirty="0" err="1"/>
              <a:t>певними</a:t>
            </a:r>
            <a:r>
              <a:rPr lang="ru-RU" i="1" dirty="0"/>
              <a:t> факторами і </a:t>
            </a:r>
            <a:r>
              <a:rPr lang="ru-RU" i="1" dirty="0" err="1"/>
              <a:t>виражається</a:t>
            </a:r>
            <a:r>
              <a:rPr lang="ru-RU" i="1" dirty="0"/>
              <a:t> в </a:t>
            </a:r>
            <a:r>
              <a:rPr lang="ru-RU" i="1" dirty="0" err="1"/>
              <a:t>конкретних</a:t>
            </a:r>
            <a:r>
              <a:rPr lang="ru-RU" i="1" dirty="0"/>
              <a:t> </a:t>
            </a:r>
            <a:r>
              <a:rPr lang="ru-RU" i="1" dirty="0" err="1"/>
              <a:t>показниках</a:t>
            </a:r>
            <a:r>
              <a:rPr lang="ru-RU" dirty="0" smtClean="0"/>
              <a:t>.</a:t>
            </a:r>
          </a:p>
          <a:p>
            <a:pPr marL="45720" indent="0" algn="just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Кон'юнктурні </a:t>
            </a:r>
            <a:r>
              <a:rPr lang="uk-UA" b="1" dirty="0">
                <a:solidFill>
                  <a:srgbClr val="0070C0"/>
                </a:solidFill>
              </a:rPr>
              <a:t>дослідження </a:t>
            </a:r>
            <a:r>
              <a:rPr lang="uk-UA" dirty="0"/>
              <a:t>— </a:t>
            </a:r>
            <a:r>
              <a:rPr lang="uk-UA" i="1" dirty="0">
                <a:solidFill>
                  <a:srgbClr val="0070C0"/>
                </a:solidFill>
              </a:rPr>
              <a:t>це цілеспрямований безперервний </a:t>
            </a:r>
            <a:r>
              <a:rPr lang="uk-UA" i="1" dirty="0">
                <a:solidFill>
                  <a:srgbClr val="FF0000"/>
                </a:solidFill>
              </a:rPr>
              <a:t>збір, аналіз та </a:t>
            </a:r>
            <a:r>
              <a:rPr lang="uk-UA" i="1" dirty="0" err="1">
                <a:solidFill>
                  <a:srgbClr val="FF0000"/>
                </a:solidFill>
              </a:rPr>
              <a:t>обробленння</a:t>
            </a:r>
            <a:r>
              <a:rPr lang="uk-UA" i="1" dirty="0">
                <a:solidFill>
                  <a:srgbClr val="FF0000"/>
                </a:solidFill>
              </a:rPr>
              <a:t> інформації </a:t>
            </a:r>
            <a:r>
              <a:rPr lang="uk-UA" i="1" dirty="0">
                <a:solidFill>
                  <a:srgbClr val="0070C0"/>
                </a:solidFill>
              </a:rPr>
              <a:t>про стан економіки, товарного ринку, аналіз і виявлення особливостей та тенденцій їхнього розвитку, прогнозування основних параметрів і розроблення можливих альтернатив для прийняття рішень</a:t>
            </a:r>
            <a:r>
              <a:rPr lang="uk-UA" dirty="0"/>
              <a:t>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Таким </a:t>
            </a:r>
            <a:r>
              <a:rPr lang="uk-UA" dirty="0"/>
              <a:t>чином, можна виділити </a:t>
            </a:r>
            <a:r>
              <a:rPr lang="uk-UA" i="1" dirty="0"/>
              <a:t>три </a:t>
            </a:r>
            <a:r>
              <a:rPr lang="uk-UA" i="1" dirty="0">
                <a:solidFill>
                  <a:srgbClr val="0070C0"/>
                </a:solidFill>
              </a:rPr>
              <a:t>етапи кон'юнктурних досліджень</a:t>
            </a:r>
            <a:r>
              <a:rPr lang="uk-UA" i="1" dirty="0" smtClean="0"/>
              <a:t>:</a:t>
            </a:r>
          </a:p>
          <a:p>
            <a:pPr marL="45720" indent="0" algn="just">
              <a:buNone/>
            </a:pPr>
            <a:r>
              <a:rPr lang="uk-UA" dirty="0" smtClean="0"/>
              <a:t> </a:t>
            </a:r>
            <a:r>
              <a:rPr lang="uk-UA" dirty="0"/>
              <a:t> </a:t>
            </a:r>
            <a:r>
              <a:rPr lang="uk-UA" i="1" dirty="0">
                <a:solidFill>
                  <a:srgbClr val="0070C0"/>
                </a:solidFill>
              </a:rPr>
              <a:t>поточне спостереження </a:t>
            </a:r>
            <a:r>
              <a:rPr lang="uk-UA" dirty="0"/>
              <a:t>— збір, оброблення необхідної інформації</a:t>
            </a:r>
            <a:r>
              <a:rPr lang="uk-UA" dirty="0" smtClean="0"/>
              <a:t>;</a:t>
            </a:r>
          </a:p>
          <a:p>
            <a:pPr marL="45720" indent="0" algn="just">
              <a:buNone/>
            </a:pPr>
            <a:r>
              <a:rPr lang="uk-UA" dirty="0" smtClean="0"/>
              <a:t> </a:t>
            </a:r>
            <a:r>
              <a:rPr lang="uk-UA" dirty="0"/>
              <a:t> </a:t>
            </a:r>
            <a:r>
              <a:rPr lang="uk-UA" i="1" dirty="0">
                <a:solidFill>
                  <a:srgbClr val="0070C0"/>
                </a:solidFill>
              </a:rPr>
              <a:t>аналіз кон'юнктури</a:t>
            </a:r>
            <a:r>
              <a:rPr lang="uk-UA" dirty="0"/>
              <a:t>;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 </a:t>
            </a:r>
            <a:r>
              <a:rPr lang="uk-UA" i="1" dirty="0">
                <a:solidFill>
                  <a:srgbClr val="0070C0"/>
                </a:solidFill>
              </a:rPr>
              <a:t>прогнозування</a:t>
            </a:r>
            <a:r>
              <a:rPr lang="uk-UA" dirty="0">
                <a:solidFill>
                  <a:srgbClr val="0070C0"/>
                </a:solidFill>
              </a:rPr>
              <a:t> кон'юнктури</a:t>
            </a:r>
            <a:r>
              <a:rPr lang="uk-UA" dirty="0"/>
              <a:t> для прийняття відповідних управлінських рішень.</a:t>
            </a:r>
          </a:p>
        </p:txBody>
      </p:sp>
    </p:spTree>
    <p:extLst>
      <p:ext uri="{BB962C8B-B14F-4D97-AF65-F5344CB8AC3E}">
        <p14:creationId xmlns:p14="http://schemas.microsoft.com/office/powerpoint/2010/main" val="142633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552728"/>
          </a:xfrm>
        </p:spPr>
        <p:txBody>
          <a:bodyPr/>
          <a:lstStyle/>
          <a:p>
            <a:pPr marL="45720" indent="0" algn="just">
              <a:buNone/>
            </a:pPr>
            <a:r>
              <a:rPr lang="uk-UA" b="1" dirty="0" err="1" smtClean="0"/>
              <a:t>Кон'юнктуроутворювальні</a:t>
            </a:r>
            <a:r>
              <a:rPr lang="uk-UA" b="1" dirty="0"/>
              <a:t> чинники </a:t>
            </a:r>
            <a:r>
              <a:rPr lang="uk-UA" i="1" dirty="0"/>
              <a:t>(криза, депресія, пожвавлення, </a:t>
            </a:r>
            <a:r>
              <a:rPr lang="uk-UA" i="1" dirty="0" smtClean="0"/>
              <a:t>піднесення економіки</a:t>
            </a:r>
            <a:r>
              <a:rPr lang="uk-UA" dirty="0" smtClean="0"/>
              <a:t>):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i="1" dirty="0" smtClean="0">
                <a:solidFill>
                  <a:srgbClr val="0070C0"/>
                </a:solidFill>
              </a:rPr>
              <a:t>чинники</a:t>
            </a:r>
            <a:r>
              <a:rPr lang="uk-UA" i="1" dirty="0">
                <a:solidFill>
                  <a:srgbClr val="0070C0"/>
                </a:solidFill>
              </a:rPr>
              <a:t>, які діють постійно</a:t>
            </a:r>
            <a:r>
              <a:rPr lang="uk-UA" dirty="0"/>
              <a:t>, — науково-технічний прогрес, рівень монополізації, державне і міждержавне регулювання, стан інформаційних систем, валютна та кредитно-грошова система, енергетичні та екологічні проблеми; </a:t>
            </a:r>
            <a:endParaRPr lang="uk-UA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/>
              <a:t> </a:t>
            </a:r>
            <a:r>
              <a:rPr lang="uk-UA" i="1" dirty="0">
                <a:solidFill>
                  <a:srgbClr val="0070C0"/>
                </a:solidFill>
              </a:rPr>
              <a:t>чинники, які діють тимчасово</a:t>
            </a:r>
            <a:r>
              <a:rPr lang="uk-UA" dirty="0"/>
              <a:t>, випадково, —сезонність, політичні та соціальні конфлікти, стихійні </a:t>
            </a:r>
            <a:r>
              <a:rPr lang="uk-UA" dirty="0" smtClean="0"/>
              <a:t>лиха</a:t>
            </a:r>
          </a:p>
          <a:p>
            <a:pPr marL="45720" indent="0" algn="just">
              <a:buNone/>
            </a:pP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названих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не є </a:t>
            </a:r>
            <a:r>
              <a:rPr lang="ru-RU" dirty="0" err="1"/>
              <a:t>підконтрольним</a:t>
            </a:r>
            <a:r>
              <a:rPr lang="ru-RU" dirty="0"/>
              <a:t> </a:t>
            </a:r>
            <a:r>
              <a:rPr lang="ru-RU" dirty="0" err="1"/>
              <a:t>фірмі</a:t>
            </a:r>
            <a:r>
              <a:rPr lang="ru-RU" dirty="0"/>
              <a:t>, але </a:t>
            </a:r>
            <a:r>
              <a:rPr lang="ru-RU" dirty="0" err="1"/>
              <a:t>опосередковано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вплинути</a:t>
            </a:r>
            <a:r>
              <a:rPr lang="ru-RU" dirty="0"/>
              <a:t> на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 smtClean="0"/>
              <a:t>.</a:t>
            </a:r>
          </a:p>
          <a:p>
            <a:pPr marL="45720" indent="0" algn="just">
              <a:buNone/>
            </a:pPr>
            <a:r>
              <a:rPr lang="uk-UA" i="1" dirty="0" smtClean="0"/>
              <a:t>Загальна мета аналізу </a:t>
            </a:r>
            <a:r>
              <a:rPr lang="uk-UA" i="1" dirty="0" err="1" smtClean="0"/>
              <a:t>кон'юнктуроутворювальних</a:t>
            </a:r>
            <a:r>
              <a:rPr lang="uk-UA" i="1" dirty="0" smtClean="0"/>
              <a:t> чинників — спрогнозувати їхній </a:t>
            </a:r>
            <a:r>
              <a:rPr lang="uk-UA" i="1" dirty="0"/>
              <a:t>можливий вплив на розвиток конкретного товарного ринку і надалі врахувати під час прийняття відповідних управлінських рішень</a:t>
            </a:r>
            <a:r>
              <a:rPr lang="uk-UA" i="1" dirty="0" smtClean="0"/>
              <a:t>.</a:t>
            </a:r>
            <a:r>
              <a:rPr lang="ru-RU" i="1" dirty="0" smtClean="0"/>
              <a:t> 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62337367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956</TotalTime>
  <Words>2186</Words>
  <Application>Microsoft Office PowerPoint</Application>
  <PresentationFormat>Экран (4:3)</PresentationFormat>
  <Paragraphs>212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Cambria Math</vt:lpstr>
      <vt:lpstr>Georgia</vt:lpstr>
      <vt:lpstr>Trebuchet MS</vt:lpstr>
      <vt:lpstr>Wingdings</vt:lpstr>
      <vt:lpstr>Воздушный поток</vt:lpstr>
      <vt:lpstr>Тема     Сутність та напрями маркетингових досліджень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Маркетингові дослідження у сфері готельного і ресторанного бізнесу</dc:title>
  <dc:creator>Igor Mosiyuk</dc:creator>
  <cp:lastModifiedBy>Пользователь Windows</cp:lastModifiedBy>
  <cp:revision>30</cp:revision>
  <dcterms:created xsi:type="dcterms:W3CDTF">2022-04-18T08:46:57Z</dcterms:created>
  <dcterms:modified xsi:type="dcterms:W3CDTF">2023-03-02T09:10:28Z</dcterms:modified>
</cp:coreProperties>
</file>