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4" r:id="rId2"/>
    <p:sldId id="295" r:id="rId3"/>
    <p:sldId id="296" r:id="rId4"/>
    <p:sldId id="297" r:id="rId5"/>
    <p:sldId id="298" r:id="rId6"/>
    <p:sldId id="299" r:id="rId7"/>
    <p:sldId id="256" r:id="rId8"/>
    <p:sldId id="257" r:id="rId9"/>
    <p:sldId id="282" r:id="rId10"/>
    <p:sldId id="283" r:id="rId11"/>
    <p:sldId id="292" r:id="rId12"/>
    <p:sldId id="284" r:id="rId13"/>
    <p:sldId id="285" r:id="rId14"/>
    <p:sldId id="300" r:id="rId15"/>
    <p:sldId id="301" r:id="rId16"/>
    <p:sldId id="286" r:id="rId17"/>
    <p:sldId id="302" r:id="rId18"/>
    <p:sldId id="293" r:id="rId19"/>
    <p:sldId id="287" r:id="rId20"/>
    <p:sldId id="303" r:id="rId21"/>
    <p:sldId id="288" r:id="rId22"/>
    <p:sldId id="304" r:id="rId23"/>
    <p:sldId id="289" r:id="rId24"/>
    <p:sldId id="305" r:id="rId25"/>
    <p:sldId id="290" r:id="rId26"/>
    <p:sldId id="306" r:id="rId27"/>
    <p:sldId id="307" r:id="rId28"/>
    <p:sldId id="291" r:id="rId29"/>
    <p:sldId id="308" r:id="rId30"/>
    <p:sldId id="309"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71" autoAdjust="0"/>
  </p:normalViewPr>
  <p:slideViewPr>
    <p:cSldViewPr>
      <p:cViewPr varScale="1">
        <p:scale>
          <a:sx n="70" d="100"/>
          <a:sy n="70" d="100"/>
        </p:scale>
        <p:origin x="13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DD237-E620-44FB-91BC-0F6E08CC69FF}" type="datetimeFigureOut">
              <a:rPr lang="uk-UA" smtClean="0"/>
              <a:t>17.10.2021</a:t>
            </a:fld>
            <a:endParaRPr lang="uk-UA"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973DE-BD0F-41F1-8684-486B8B7F3CBC}" type="slidenum">
              <a:rPr lang="uk-UA" smtClean="0"/>
              <a:t>‹#›</a:t>
            </a:fld>
            <a:endParaRPr lang="uk-UA" dirty="0"/>
          </a:p>
        </p:txBody>
      </p:sp>
    </p:spTree>
    <p:extLst>
      <p:ext uri="{BB962C8B-B14F-4D97-AF65-F5344CB8AC3E}">
        <p14:creationId xmlns:p14="http://schemas.microsoft.com/office/powerpoint/2010/main" val="334699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17.10.2021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k.wikipedia.org/wiki/%D0%A0%D0%BE%D0%B7%D1%83%D0%BC%D1%96%D0%BD%D0%BD%D1%8F" TargetMode="External"/><Relationship Id="rId2" Type="http://schemas.openxmlformats.org/officeDocument/2006/relationships/hyperlink" Target="https://uk.wikipedia.org/wiki/%D0%9B%D0%B0%D1%82%D0%B8%D0%BD%D1%81%D1%8C%D0%BA%D0%B0_%D0%BC%D0%BE%D0%B2%D0%B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МАРКЕТИНГ В ТУРИЗМІ</a:t>
            </a:r>
            <a:endParaRPr lang="uk-UA" dirty="0"/>
          </a:p>
        </p:txBody>
      </p:sp>
      <p:sp>
        <p:nvSpPr>
          <p:cNvPr id="3" name="Объект 2"/>
          <p:cNvSpPr>
            <a:spLocks noGrp="1"/>
          </p:cNvSpPr>
          <p:nvPr>
            <p:ph idx="1"/>
          </p:nvPr>
        </p:nvSpPr>
        <p:spPr/>
        <p:txBody>
          <a:bodyPr>
            <a:normAutofit lnSpcReduction="10000"/>
          </a:bodyPr>
          <a:lstStyle/>
          <a:p>
            <a:pPr marL="0" indent="0">
              <a:buNone/>
            </a:pPr>
            <a:r>
              <a:rPr lang="uk-UA" b="1" dirty="0"/>
              <a:t>Метою</a:t>
            </a:r>
            <a:r>
              <a:rPr lang="uk-UA" dirty="0"/>
              <a:t> навчальної дисципліни «Маркетинг у туризмі» є </a:t>
            </a:r>
            <a:r>
              <a:rPr lang="uk-UA" i="1" dirty="0">
                <a:solidFill>
                  <a:srgbClr val="FF0000"/>
                </a:solidFill>
              </a:rPr>
              <a:t>формування системи поглядів та спеціальних знань </a:t>
            </a:r>
            <a:r>
              <a:rPr lang="uk-UA" dirty="0"/>
              <a:t>у галузі маркетингу індустрії гостинності, </a:t>
            </a:r>
            <a:endParaRPr lang="uk-UA" dirty="0" smtClean="0"/>
          </a:p>
          <a:p>
            <a:pPr marL="0" indent="0" algn="r">
              <a:buNone/>
            </a:pPr>
            <a:r>
              <a:rPr lang="uk-UA" i="1" dirty="0" smtClean="0">
                <a:solidFill>
                  <a:srgbClr val="FF0000"/>
                </a:solidFill>
              </a:rPr>
              <a:t>набуття </a:t>
            </a:r>
            <a:r>
              <a:rPr lang="uk-UA" i="1" dirty="0">
                <a:solidFill>
                  <a:srgbClr val="FF0000"/>
                </a:solidFill>
              </a:rPr>
              <a:t>практичних навичок</a:t>
            </a:r>
            <a:r>
              <a:rPr lang="uk-UA" dirty="0"/>
              <a:t> щодо просування туристичного продукту на ринку з урахуванням задоволення потреб споживачів та забезпечення ефективності діяльності підприємств туристичної сфери.</a:t>
            </a:r>
          </a:p>
          <a:p>
            <a:pPr marL="0" indent="0">
              <a:buNone/>
            </a:pPr>
            <a:endParaRPr lang="uk-UA" dirty="0"/>
          </a:p>
        </p:txBody>
      </p:sp>
    </p:spTree>
    <p:extLst>
      <p:ext uri="{BB962C8B-B14F-4D97-AF65-F5344CB8AC3E}">
        <p14:creationId xmlns:p14="http://schemas.microsoft.com/office/powerpoint/2010/main" val="17159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640960" cy="6264696"/>
          </a:xfrm>
        </p:spPr>
        <p:txBody>
          <a:bodyPr>
            <a:normAutofit lnSpcReduction="10000"/>
          </a:bodyPr>
          <a:lstStyle/>
          <a:p>
            <a:pPr marL="0">
              <a:spcBef>
                <a:spcPts val="0"/>
              </a:spcBef>
            </a:pPr>
            <a:r>
              <a:rPr lang="uk-UA" sz="2600" dirty="0">
                <a:latin typeface="Times New Roman" pitchFamily="18" charset="0"/>
                <a:cs typeface="Times New Roman" pitchFamily="18" charset="0"/>
              </a:rPr>
              <a:t>Професор Гарвардського університету П. </a:t>
            </a:r>
            <a:r>
              <a:rPr lang="uk-UA" sz="2600" dirty="0" err="1">
                <a:latin typeface="Times New Roman" pitchFamily="18" charset="0"/>
                <a:cs typeface="Times New Roman" pitchFamily="18" charset="0"/>
              </a:rPr>
              <a:t>Друккер</a:t>
            </a:r>
            <a:r>
              <a:rPr lang="uk-UA" sz="2600" dirty="0">
                <a:latin typeface="Times New Roman" pitchFamily="18" charset="0"/>
                <a:cs typeface="Times New Roman" pitchFamily="18" charset="0"/>
              </a:rPr>
              <a:t> характеризує маркетинг таким чином: "Маркетинг — це концепція управління фірмою, в </a:t>
            </a:r>
            <a:r>
              <a:rPr lang="uk-UA" sz="2600" b="1" dirty="0">
                <a:latin typeface="Times New Roman" pitchFamily="18" charset="0"/>
                <a:cs typeface="Times New Roman" pitchFamily="18" charset="0"/>
              </a:rPr>
              <a:t>центрі якої перебуває покупець, клієнт з його потребами та запитами</a:t>
            </a:r>
            <a:r>
              <a:rPr lang="uk-UA" sz="2600" dirty="0">
                <a:latin typeface="Times New Roman" pitchFamily="18" charset="0"/>
                <a:cs typeface="Times New Roman" pitchFamily="18" charset="0"/>
              </a:rPr>
              <a:t>, і вся фірма, її відділення, ланки й ділянки націлені на те, щоб якнайкраще ці потреби задовольнити". Відтак він зазначає, що на підприємстві, справді орієнтованому на маркетинг, неможливо зробити просте розмежування, виділивши тих, хто працює у галузі маркетингу, оскільки </a:t>
            </a:r>
            <a:r>
              <a:rPr lang="uk-UA" sz="2600" u="sng" dirty="0">
                <a:latin typeface="Times New Roman" pitchFamily="18" charset="0"/>
                <a:cs typeface="Times New Roman" pitchFamily="18" charset="0"/>
              </a:rPr>
              <a:t>кожен, приймаючи своє рішення, думає про результати впливу на покупців і ринки.</a:t>
            </a:r>
          </a:p>
          <a:p>
            <a:pPr marL="0">
              <a:spcBef>
                <a:spcPts val="0"/>
              </a:spcBef>
            </a:pPr>
            <a:r>
              <a:rPr lang="uk-UA" sz="2600" dirty="0" smtClean="0">
                <a:latin typeface="Times New Roman" pitchFamily="18" charset="0"/>
                <a:cs typeface="Times New Roman" pitchFamily="18" charset="0"/>
              </a:rPr>
              <a:t>"</a:t>
            </a:r>
            <a:r>
              <a:rPr lang="uk-UA" sz="2600" b="1" dirty="0">
                <a:latin typeface="Times New Roman" pitchFamily="18" charset="0"/>
                <a:cs typeface="Times New Roman" pitchFamily="18" charset="0"/>
              </a:rPr>
              <a:t>Маркетинг являє собою процес управління, що відповідає за визначення, передбачення і задоволення вимог замовника </a:t>
            </a:r>
            <a:r>
              <a:rPr lang="uk-UA" sz="2600" b="1" dirty="0" smtClean="0">
                <a:latin typeface="Times New Roman" pitchFamily="18" charset="0"/>
                <a:cs typeface="Times New Roman" pitchFamily="18" charset="0"/>
              </a:rPr>
              <a:t>із </a:t>
            </a:r>
            <a:r>
              <a:rPr lang="uk-UA" sz="2600" b="1" dirty="0">
                <a:latin typeface="Times New Roman" pitchFamily="18" charset="0"/>
                <a:cs typeface="Times New Roman" pitchFamily="18" charset="0"/>
              </a:rPr>
              <a:t>прибутком</a:t>
            </a:r>
            <a:r>
              <a:rPr lang="uk-UA" sz="2600" dirty="0">
                <a:latin typeface="Times New Roman" pitchFamily="18" charset="0"/>
                <a:cs typeface="Times New Roman" pitchFamily="18" charset="0"/>
              </a:rPr>
              <a:t>." </a:t>
            </a:r>
            <a:r>
              <a:rPr lang="uk-UA" sz="2600" dirty="0" smtClean="0">
                <a:latin typeface="Times New Roman" pitchFamily="18" charset="0"/>
                <a:cs typeface="Times New Roman" pitchFamily="18" charset="0"/>
              </a:rPr>
              <a:t>- Чартерний </a:t>
            </a:r>
            <a:r>
              <a:rPr lang="uk-UA" sz="2600" dirty="0">
                <a:latin typeface="Times New Roman" pitchFamily="18" charset="0"/>
                <a:cs typeface="Times New Roman" pitchFamily="18" charset="0"/>
              </a:rPr>
              <a:t>інститут </a:t>
            </a:r>
            <a:r>
              <a:rPr lang="uk-UA" sz="2600" dirty="0" smtClean="0">
                <a:latin typeface="Times New Roman" pitchFamily="18" charset="0"/>
                <a:cs typeface="Times New Roman" pitchFamily="18" charset="0"/>
              </a:rPr>
              <a:t>маркетингу.</a:t>
            </a: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endParaRPr lang="en-US" sz="24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937286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408712"/>
          </a:xfrm>
        </p:spPr>
        <p:txBody>
          <a:bodyPr>
            <a:normAutofit fontScale="92500" lnSpcReduction="20000"/>
          </a:bodyPr>
          <a:lstStyle/>
          <a:p>
            <a:pPr marL="0" indent="0" algn="just">
              <a:spcBef>
                <a:spcPts val="0"/>
              </a:spcBef>
              <a:buNone/>
            </a:pPr>
            <a:r>
              <a:rPr lang="uk-UA" sz="2400" dirty="0" smtClean="0">
                <a:latin typeface="Times New Roman" pitchFamily="18" charset="0"/>
                <a:cs typeface="Times New Roman" pitchFamily="18" charset="0"/>
              </a:rPr>
              <a:t>     Термін </a:t>
            </a:r>
            <a:r>
              <a:rPr lang="uk-UA" sz="2400" dirty="0">
                <a:latin typeface="Times New Roman" pitchFamily="18" charset="0"/>
                <a:cs typeface="Times New Roman" pitchFamily="18" charset="0"/>
              </a:rPr>
              <a:t>«маркетинг» походить від англійського слова «</a:t>
            </a:r>
            <a:r>
              <a:rPr lang="en-GB" sz="2400" dirty="0">
                <a:latin typeface="Times New Roman" pitchFamily="18" charset="0"/>
                <a:cs typeface="Times New Roman" pitchFamily="18" charset="0"/>
              </a:rPr>
              <a:t>market» </a:t>
            </a:r>
            <a:r>
              <a:rPr lang="uk-UA" sz="2400" dirty="0">
                <a:latin typeface="Times New Roman" pitchFamily="18" charset="0"/>
                <a:cs typeface="Times New Roman" pitchFamily="18" charset="0"/>
              </a:rPr>
              <a:t>і в буквальному розумінні означає якусь діяльність, здійснювану на ринку. Однак це надто загальне тлумачення, що дає лише поверхневе уявлення про сутність даного явища як особливого виду людської діяльності. </a:t>
            </a:r>
            <a:endParaRPr lang="uk-UA" sz="2400" dirty="0" smtClean="0">
              <a:latin typeface="Times New Roman" pitchFamily="18" charset="0"/>
              <a:cs typeface="Times New Roman" pitchFamily="18" charset="0"/>
            </a:endParaRPr>
          </a:p>
          <a:p>
            <a:pPr marL="0" indent="0" algn="just">
              <a:spcBef>
                <a:spcPts val="0"/>
              </a:spcBef>
              <a:buNone/>
            </a:pPr>
            <a:r>
              <a:rPr lang="uk-UA" sz="2400" dirty="0" smtClean="0">
                <a:latin typeface="Times New Roman" pitchFamily="18" charset="0"/>
                <a:cs typeface="Times New Roman" pitchFamily="18" charset="0"/>
              </a:rPr>
              <a:t>     Маркетинг </a:t>
            </a:r>
            <a:r>
              <a:rPr lang="uk-UA" sz="2400" dirty="0">
                <a:latin typeface="Times New Roman" pitchFamily="18" charset="0"/>
                <a:cs typeface="Times New Roman" pitchFamily="18" charset="0"/>
              </a:rPr>
              <a:t>— поняття складне, динамічне, багатопланове, тому неможливо в одному універсальному визначенні дати повну характеристику, адекватну його сутності, принципам і функціям. Існують тисячі визначень, кожне з яких розглядає певний аспект маркетингу або робить спробу його комплексної </a:t>
            </a:r>
            <a:r>
              <a:rPr lang="uk-UA" sz="2400" dirty="0" smtClean="0">
                <a:latin typeface="Times New Roman" pitchFamily="18" charset="0"/>
                <a:cs typeface="Times New Roman" pitchFamily="18" charset="0"/>
              </a:rPr>
              <a:t>характеристики.</a:t>
            </a:r>
          </a:p>
          <a:p>
            <a:pPr marL="0" indent="0" algn="just">
              <a:spcBef>
                <a:spcPts val="0"/>
              </a:spcBef>
              <a:buNone/>
            </a:pPr>
            <a:r>
              <a:rPr lang="uk-UA" sz="2400" dirty="0" smtClean="0">
                <a:latin typeface="Times New Roman" pitchFamily="18" charset="0"/>
                <a:cs typeface="Times New Roman" pitchFamily="18" charset="0"/>
              </a:rPr>
              <a:t>     Зокрема</a:t>
            </a:r>
            <a:r>
              <a:rPr lang="uk-UA" sz="2400" dirty="0">
                <a:latin typeface="Times New Roman" pitchFamily="18" charset="0"/>
                <a:cs typeface="Times New Roman" pitchFamily="18" charset="0"/>
              </a:rPr>
              <a:t>, маркетинг найчастіше трактують, виходячи з трьох </a:t>
            </a:r>
            <a:r>
              <a:rPr lang="uk-UA" sz="2400" b="1" dirty="0">
                <a:latin typeface="Times New Roman" pitchFamily="18" charset="0"/>
                <a:cs typeface="Times New Roman" pitchFamily="18" charset="0"/>
              </a:rPr>
              <a:t>основних </a:t>
            </a:r>
            <a:r>
              <a:rPr lang="uk-UA" sz="2400" b="1" dirty="0" smtClean="0">
                <a:latin typeface="Times New Roman" pitchFamily="18" charset="0"/>
                <a:cs typeface="Times New Roman" pitchFamily="18" charset="0"/>
              </a:rPr>
              <a:t>постулатів</a:t>
            </a:r>
            <a:r>
              <a:rPr lang="uk-UA" sz="2400" dirty="0" smtClean="0">
                <a:latin typeface="Times New Roman" pitchFamily="18" charset="0"/>
                <a:cs typeface="Times New Roman" pitchFamily="18" charset="0"/>
              </a:rPr>
              <a:t>:</a:t>
            </a:r>
          </a:p>
          <a:p>
            <a:pPr marL="0" indent="0" algn="just">
              <a:spcBef>
                <a:spcPts val="0"/>
              </a:spcBef>
              <a:buNone/>
            </a:pPr>
            <a:r>
              <a:rPr lang="uk-UA" sz="2400" dirty="0" smtClean="0">
                <a:latin typeface="Times New Roman" pitchFamily="18" charset="0"/>
                <a:cs typeface="Times New Roman" pitchFamily="18" charset="0"/>
              </a:rPr>
              <a:t> 1</a:t>
            </a:r>
            <a:r>
              <a:rPr lang="uk-UA" sz="2400" dirty="0">
                <a:latin typeface="Times New Roman" pitchFamily="18" charset="0"/>
                <a:cs typeface="Times New Roman" pitchFamily="18" charset="0"/>
              </a:rPr>
              <a:t>) </a:t>
            </a:r>
            <a:r>
              <a:rPr lang="uk-UA" sz="2400" dirty="0">
                <a:solidFill>
                  <a:srgbClr val="FF0000"/>
                </a:solidFill>
                <a:latin typeface="Times New Roman" pitchFamily="18" charset="0"/>
                <a:cs typeface="Times New Roman" pitchFamily="18" charset="0"/>
              </a:rPr>
              <a:t>маркетинг як принцип</a:t>
            </a:r>
            <a:r>
              <a:rPr lang="uk-UA" sz="2400" dirty="0">
                <a:latin typeface="Times New Roman" pitchFamily="18" charset="0"/>
                <a:cs typeface="Times New Roman" pitchFamily="18" charset="0"/>
              </a:rPr>
              <a:t>: орієнтація на споживача, що передбачає спрямування всіх зусиль і рішень підприємства чи організації на </a:t>
            </a:r>
            <a:r>
              <a:rPr lang="uk-UA" sz="2400" i="1" dirty="0">
                <a:solidFill>
                  <a:srgbClr val="FF0000"/>
                </a:solidFill>
                <a:latin typeface="Times New Roman" pitchFamily="18" charset="0"/>
                <a:cs typeface="Times New Roman" pitchFamily="18" charset="0"/>
              </a:rPr>
              <a:t>задоволення потреб</a:t>
            </a:r>
            <a:r>
              <a:rPr lang="uk-UA" sz="2400" dirty="0">
                <a:latin typeface="Times New Roman" pitchFamily="18" charset="0"/>
                <a:cs typeface="Times New Roman" pitchFamily="18" charset="0"/>
              </a:rPr>
              <a:t>, що виникають на </a:t>
            </a:r>
            <a:r>
              <a:rPr lang="uk-UA" sz="2400" dirty="0" smtClean="0">
                <a:latin typeface="Times New Roman" pitchFamily="18" charset="0"/>
                <a:cs typeface="Times New Roman" pitchFamily="18" charset="0"/>
              </a:rPr>
              <a:t>ринку;</a:t>
            </a:r>
          </a:p>
          <a:p>
            <a:pPr marL="0" indent="0" algn="just">
              <a:spcBef>
                <a:spcPts val="0"/>
              </a:spcBef>
              <a:buNone/>
            </a:pPr>
            <a:r>
              <a:rPr lang="uk-UA" sz="2400" dirty="0" smtClean="0">
                <a:latin typeface="Times New Roman" pitchFamily="18" charset="0"/>
                <a:cs typeface="Times New Roman" pitchFamily="18" charset="0"/>
              </a:rPr>
              <a:t> 2</a:t>
            </a:r>
            <a:r>
              <a:rPr lang="uk-UA" sz="2400" dirty="0">
                <a:latin typeface="Times New Roman" pitchFamily="18" charset="0"/>
                <a:cs typeface="Times New Roman" pitchFamily="18" charset="0"/>
              </a:rPr>
              <a:t>) </a:t>
            </a:r>
            <a:r>
              <a:rPr lang="uk-UA" sz="2400" dirty="0">
                <a:solidFill>
                  <a:srgbClr val="FF0000"/>
                </a:solidFill>
                <a:latin typeface="Times New Roman" pitchFamily="18" charset="0"/>
                <a:cs typeface="Times New Roman" pitchFamily="18" charset="0"/>
              </a:rPr>
              <a:t>маркетинг як засіб</a:t>
            </a:r>
            <a:r>
              <a:rPr lang="uk-UA" sz="2400" dirty="0">
                <a:latin typeface="Times New Roman" pitchFamily="18" charset="0"/>
                <a:cs typeface="Times New Roman" pitchFamily="18" charset="0"/>
              </a:rPr>
              <a:t>: прийоми маркетингу, що мають на меті координування використання інструментів впливу на ринок для </a:t>
            </a:r>
            <a:r>
              <a:rPr lang="uk-UA" sz="2400" i="1" dirty="0">
                <a:solidFill>
                  <a:srgbClr val="FF0000"/>
                </a:solidFill>
                <a:latin typeface="Times New Roman" pitchFamily="18" charset="0"/>
                <a:cs typeface="Times New Roman" pitchFamily="18" charset="0"/>
              </a:rPr>
              <a:t>створення бажаних позицій організації </a:t>
            </a:r>
            <a:r>
              <a:rPr lang="uk-UA" sz="2400" dirty="0">
                <a:latin typeface="Times New Roman" pitchFamily="18" charset="0"/>
                <a:cs typeface="Times New Roman" pitchFamily="18" charset="0"/>
              </a:rPr>
              <a:t>та переваг перед </a:t>
            </a:r>
            <a:r>
              <a:rPr lang="uk-UA" sz="2400" dirty="0" smtClean="0">
                <a:latin typeface="Times New Roman" pitchFamily="18" charset="0"/>
                <a:cs typeface="Times New Roman" pitchFamily="18" charset="0"/>
              </a:rPr>
              <a:t>конкурентами;</a:t>
            </a:r>
          </a:p>
          <a:p>
            <a:pPr marL="0" indent="0" algn="just">
              <a:spcBef>
                <a:spcPts val="0"/>
              </a:spcBef>
              <a:buNone/>
            </a:pPr>
            <a:r>
              <a:rPr lang="uk-UA" sz="2400" dirty="0" smtClean="0">
                <a:latin typeface="Times New Roman" pitchFamily="18" charset="0"/>
                <a:cs typeface="Times New Roman" pitchFamily="18" charset="0"/>
              </a:rPr>
              <a:t> 3</a:t>
            </a:r>
            <a:r>
              <a:rPr lang="uk-UA" sz="2400" dirty="0">
                <a:latin typeface="Times New Roman" pitchFamily="18" charset="0"/>
                <a:cs typeface="Times New Roman" pitchFamily="18" charset="0"/>
              </a:rPr>
              <a:t>) </a:t>
            </a:r>
            <a:r>
              <a:rPr lang="uk-UA" sz="2400" dirty="0">
                <a:solidFill>
                  <a:srgbClr val="FF0000"/>
                </a:solidFill>
                <a:latin typeface="Times New Roman" pitchFamily="18" charset="0"/>
                <a:cs typeface="Times New Roman" pitchFamily="18" charset="0"/>
              </a:rPr>
              <a:t>маркетинг як метод</a:t>
            </a:r>
            <a:r>
              <a:rPr lang="uk-UA" sz="2400" dirty="0">
                <a:latin typeface="Times New Roman" pitchFamily="18" charset="0"/>
                <a:cs typeface="Times New Roman" pitchFamily="18" charset="0"/>
              </a:rPr>
              <a:t>: маркетингові дослідження, що передбачають </a:t>
            </a:r>
            <a:r>
              <a:rPr lang="uk-UA" sz="2400" i="1" dirty="0">
                <a:solidFill>
                  <a:srgbClr val="FF0000"/>
                </a:solidFill>
                <a:latin typeface="Times New Roman" pitchFamily="18" charset="0"/>
                <a:cs typeface="Times New Roman" pitchFamily="18" charset="0"/>
              </a:rPr>
              <a:t>систематичний пошук рішень </a:t>
            </a:r>
            <a:r>
              <a:rPr lang="uk-UA" sz="2400" dirty="0">
                <a:latin typeface="Times New Roman" pitchFamily="18" charset="0"/>
                <a:cs typeface="Times New Roman" pitchFamily="18" charset="0"/>
              </a:rPr>
              <a:t>з використанням сучасних соціологічних і технічних засобів. </a:t>
            </a:r>
          </a:p>
        </p:txBody>
      </p:sp>
    </p:spTree>
    <p:extLst>
      <p:ext uri="{BB962C8B-B14F-4D97-AF65-F5344CB8AC3E}">
        <p14:creationId xmlns:p14="http://schemas.microsoft.com/office/powerpoint/2010/main" val="353259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6336704"/>
          </a:xfrm>
        </p:spPr>
        <p:txBody>
          <a:bodyPr>
            <a:normAutofit/>
          </a:bodyPr>
          <a:lstStyle/>
          <a:p>
            <a:pPr marL="0" indent="0">
              <a:spcBef>
                <a:spcPts val="0"/>
              </a:spcBef>
              <a:buNone/>
            </a:pPr>
            <a:r>
              <a:rPr lang="uk-UA" sz="2400" b="1" dirty="0">
                <a:latin typeface="Times New Roman" pitchFamily="18" charset="0"/>
                <a:cs typeface="Times New Roman" pitchFamily="18" charset="0"/>
              </a:rPr>
              <a:t>Основними принципами маркетингу повинні бути:</a:t>
            </a:r>
          </a:p>
          <a:p>
            <a:pPr marL="0" indent="0">
              <a:spcBef>
                <a:spcPts val="0"/>
              </a:spcBef>
              <a:buNone/>
            </a:pPr>
            <a:r>
              <a:rPr lang="uk-UA" sz="2400" dirty="0" smtClean="0">
                <a:solidFill>
                  <a:srgbClr val="FF0000"/>
                </a:solidFill>
                <a:latin typeface="Times New Roman" pitchFamily="18" charset="0"/>
                <a:cs typeface="Times New Roman" pitchFamily="18" charset="0"/>
              </a:rPr>
              <a:t>1-</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цільовий вибір і формування ринку, що становить стратегічне рішення підприємства;</a:t>
            </a:r>
          </a:p>
          <a:p>
            <a:pPr marL="0" indent="0">
              <a:spcBef>
                <a:spcPts val="0"/>
              </a:spcBef>
              <a:buNone/>
            </a:pPr>
            <a:r>
              <a:rPr lang="uk-UA" sz="2400" dirty="0" smtClean="0">
                <a:solidFill>
                  <a:srgbClr val="FF0000"/>
                </a:solidFill>
                <a:latin typeface="Times New Roman" pitchFamily="18" charset="0"/>
                <a:cs typeface="Times New Roman" pitchFamily="18" charset="0"/>
              </a:rPr>
              <a:t>2-</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дослідження ринку, яке дозволяє отримувати інформацію про потреби, прагнення і мотиви споживача, що визначає ринкову поведінку потенційних покупців, більше того, </a:t>
            </a:r>
            <a:r>
              <a:rPr lang="uk-UA" sz="2400" dirty="0" smtClean="0">
                <a:latin typeface="Times New Roman" pitchFamily="18" charset="0"/>
                <a:cs typeface="Times New Roman" pitchFamily="18" charset="0"/>
              </a:rPr>
              <a:t>таке </a:t>
            </a:r>
            <a:r>
              <a:rPr lang="uk-UA" sz="2400" dirty="0">
                <a:latin typeface="Times New Roman" pitchFamily="18" charset="0"/>
                <a:cs typeface="Times New Roman" pitchFamily="18" charset="0"/>
              </a:rPr>
              <a:t>дослідження дозволяє здобути інформацію про конкурентів і їхню діяльність, спрямовану на споживача;</a:t>
            </a:r>
          </a:p>
          <a:p>
            <a:pPr marL="0" indent="0">
              <a:spcBef>
                <a:spcPts val="0"/>
              </a:spcBef>
              <a:buNone/>
            </a:pPr>
            <a:r>
              <a:rPr lang="uk-UA" sz="2400" dirty="0" smtClean="0">
                <a:solidFill>
                  <a:srgbClr val="FF0000"/>
                </a:solidFill>
                <a:latin typeface="Times New Roman" pitchFamily="18" charset="0"/>
                <a:cs typeface="Times New Roman" pitchFamily="18" charset="0"/>
              </a:rPr>
              <a:t>3-</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інтегрований вплив на ринок за допомогою комплекту інструментів, які називають комплексом маркетингу, або marketing-mix;</a:t>
            </a:r>
          </a:p>
          <a:p>
            <a:pPr marL="0" indent="0">
              <a:spcBef>
                <a:spcPts val="0"/>
              </a:spcBef>
              <a:buNone/>
            </a:pPr>
            <a:r>
              <a:rPr lang="uk-UA" sz="2400" dirty="0" smtClean="0">
                <a:solidFill>
                  <a:srgbClr val="FF0000"/>
                </a:solidFill>
                <a:latin typeface="Times New Roman" pitchFamily="18" charset="0"/>
                <a:cs typeface="Times New Roman" pitchFamily="18" charset="0"/>
              </a:rPr>
              <a:t>4-</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планування ринкової діяльності, тобто необхідність нагромадження й аналізу відповідної інформації та проектування дій з одночасною оцінкою можливих результатів;</a:t>
            </a:r>
          </a:p>
          <a:p>
            <a:pPr marL="0" indent="0">
              <a:spcBef>
                <a:spcPts val="0"/>
              </a:spcBef>
              <a:buNone/>
            </a:pPr>
            <a:r>
              <a:rPr lang="uk-UA" sz="2400" dirty="0" smtClean="0">
                <a:solidFill>
                  <a:srgbClr val="FF0000"/>
                </a:solidFill>
                <a:latin typeface="Times New Roman" pitchFamily="18" charset="0"/>
                <a:cs typeface="Times New Roman" pitchFamily="18" charset="0"/>
              </a:rPr>
              <a:t>5-</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контроль ефективності маркетингових заходів за допомогою перевірки чи у практичній діяльності порівняння отриманого фактичного результату та запланованого показника.</a:t>
            </a:r>
          </a:p>
        </p:txBody>
      </p:sp>
    </p:spTree>
    <p:extLst>
      <p:ext uri="{BB962C8B-B14F-4D97-AF65-F5344CB8AC3E}">
        <p14:creationId xmlns:p14="http://schemas.microsoft.com/office/powerpoint/2010/main" val="2530849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867"/>
            <a:ext cx="8229600" cy="595821"/>
          </a:xfrm>
          <a:effectLst>
            <a:innerShdw blurRad="63500" dist="50800" dir="18900000">
              <a:prstClr val="black">
                <a:alpha val="50000"/>
              </a:prstClr>
            </a:innerShdw>
            <a:reflection blurRad="6350" stA="50000" endA="300" endPos="90000" dist="50800" dir="5400000" sy="-100000" algn="bl" rotWithShape="0"/>
          </a:effectLst>
        </p:spPr>
        <p:txBody>
          <a:bodyPr>
            <a:normAutofit fontScale="90000"/>
          </a:bodyPr>
          <a:lstStyle/>
          <a:p>
            <a:pPr marL="514350" indent="-514350">
              <a:spcBef>
                <a:spcPts val="0"/>
              </a:spcBef>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2. </a:t>
            </a:r>
            <a:r>
              <a:rPr lang="uk-UA" sz="2800" b="1" dirty="0">
                <a:effectLst>
                  <a:outerShdw blurRad="38100" dist="38100" dir="2700000" algn="tl">
                    <a:srgbClr val="000000">
                      <a:alpha val="43137"/>
                    </a:srgbClr>
                  </a:outerShdw>
                </a:effectLst>
                <a:latin typeface="Times New Roman" pitchFamily="18" charset="0"/>
                <a:cs typeface="Times New Roman" pitchFamily="18" charset="0"/>
              </a:rPr>
              <a:t>Становлення та розвиток маркетингу туристичних послуг</a:t>
            </a:r>
          </a:p>
        </p:txBody>
      </p:sp>
      <p:sp>
        <p:nvSpPr>
          <p:cNvPr id="3" name="Объект 2"/>
          <p:cNvSpPr>
            <a:spLocks noGrp="1"/>
          </p:cNvSpPr>
          <p:nvPr>
            <p:ph idx="1"/>
          </p:nvPr>
        </p:nvSpPr>
        <p:spPr>
          <a:xfrm>
            <a:off x="179512" y="764704"/>
            <a:ext cx="8856984" cy="5976664"/>
          </a:xfrm>
        </p:spPr>
        <p:txBody>
          <a:bodyPr>
            <a:normAutofit fontScale="92500" lnSpcReduction="20000"/>
          </a:bodyPr>
          <a:lstStyle/>
          <a:p>
            <a:pPr marL="0" indent="0" algn="just">
              <a:spcBef>
                <a:spcPts val="0"/>
              </a:spcBef>
              <a:buNone/>
            </a:pPr>
            <a:r>
              <a:rPr lang="uk-UA" dirty="0" smtClean="0">
                <a:latin typeface="Times New Roman" pitchFamily="18" charset="0"/>
                <a:cs typeface="Times New Roman" pitchFamily="18" charset="0"/>
              </a:rPr>
              <a:t>    Причиною </a:t>
            </a:r>
            <a:r>
              <a:rPr lang="uk-UA" dirty="0">
                <a:latin typeface="Times New Roman" pitchFamily="18" charset="0"/>
                <a:cs typeface="Times New Roman" pitchFamily="18" charset="0"/>
              </a:rPr>
              <a:t>розвитку туристичного маркетингу був бурхливий розвиток самого туризму, який у багатьох країнах став важливою галуззю народного господарства, а в деяких — головним знаряддям наповнення державного бюджету.</a:t>
            </a:r>
          </a:p>
          <a:p>
            <a:pPr marL="0" indent="0" algn="just">
              <a:spcBef>
                <a:spcPts val="0"/>
              </a:spcBef>
              <a:buNone/>
            </a:pPr>
            <a:r>
              <a:rPr lang="uk-UA" dirty="0" smtClean="0">
                <a:latin typeface="Times New Roman" pitchFamily="18" charset="0"/>
                <a:cs typeface="Times New Roman" pitchFamily="18" charset="0"/>
              </a:rPr>
              <a:t>     Схильність </a:t>
            </a:r>
            <a:r>
              <a:rPr lang="uk-UA" dirty="0">
                <a:latin typeface="Times New Roman" pitchFamily="18" charset="0"/>
                <a:cs typeface="Times New Roman" pitchFamily="18" charset="0"/>
              </a:rPr>
              <a:t>до подорожування і відпочинку є наслідком багатьох </a:t>
            </a:r>
            <a:r>
              <a:rPr lang="uk-UA" b="1" i="1" dirty="0">
                <a:latin typeface="Times New Roman" pitchFamily="18" charset="0"/>
                <a:cs typeface="Times New Roman" pitchFamily="18" charset="0"/>
              </a:rPr>
              <a:t>чинників</a:t>
            </a:r>
            <a:r>
              <a:rPr lang="uk-UA" dirty="0">
                <a:latin typeface="Times New Roman" pitchFamily="18" charset="0"/>
                <a:cs typeface="Times New Roman" pitchFamily="18" charset="0"/>
              </a:rPr>
              <a:t>. </a:t>
            </a:r>
            <a:endParaRPr lang="uk-UA" dirty="0" smtClean="0">
              <a:latin typeface="Times New Roman" pitchFamily="18" charset="0"/>
              <a:cs typeface="Times New Roman" pitchFamily="18" charset="0"/>
            </a:endParaRPr>
          </a:p>
          <a:p>
            <a:pPr marL="0" indent="0" algn="just">
              <a:spcBef>
                <a:spcPts val="0"/>
              </a:spcBef>
              <a:buNone/>
            </a:pPr>
            <a:r>
              <a:rPr lang="uk-UA"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По-перше</a:t>
            </a:r>
            <a:r>
              <a:rPr lang="uk-UA" dirty="0">
                <a:latin typeface="Times New Roman" pitchFamily="18" charset="0"/>
                <a:cs typeface="Times New Roman" pitchFamily="18" charset="0"/>
              </a:rPr>
              <a:t>, зростання життєвого рівня </a:t>
            </a:r>
            <a:r>
              <a:rPr lang="uk-UA" dirty="0" smtClean="0">
                <a:latin typeface="Times New Roman" pitchFamily="18" charset="0"/>
                <a:cs typeface="Times New Roman" pitchFamily="18" charset="0"/>
              </a:rPr>
              <a:t>пов'язано </a:t>
            </a:r>
            <a:r>
              <a:rPr lang="uk-UA" dirty="0">
                <a:latin typeface="Times New Roman" pitchFamily="18" charset="0"/>
                <a:cs typeface="Times New Roman" pitchFamily="18" charset="0"/>
              </a:rPr>
              <a:t>з виробничим розвитком і появою його похідної — фонду "вільного рішення", який призначений передусім для задоволення різноманітних благ. Значна частина цього фонду використовується на фінансування відвідин родичів і знайомих, подорожей з відпочинковими чи краєзнавчими намірами тощо.</a:t>
            </a:r>
          </a:p>
          <a:p>
            <a:pPr marL="0" algn="just">
              <a:spcBef>
                <a:spcPts val="0"/>
              </a:spcBef>
            </a:pPr>
            <a:endParaRPr lang="en-US" sz="2400" dirty="0">
              <a:latin typeface="Times New Roman" pitchFamily="18" charset="0"/>
              <a:cs typeface="Times New Roman" pitchFamily="18" charset="0"/>
            </a:endParaRPr>
          </a:p>
          <a:p>
            <a:pPr marL="0" algn="just">
              <a:spcBef>
                <a:spcPts val="0"/>
              </a:spcBef>
            </a:pPr>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val="1644300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uk-UA" sz="2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Становлення та розвиток маркетингу туристичних послуг</a:t>
            </a:r>
            <a:endParaRPr lang="uk-UA" sz="2000" dirty="0">
              <a:solidFill>
                <a:srgbClr val="00B0F0"/>
              </a:solidFill>
            </a:endParaRPr>
          </a:p>
        </p:txBody>
      </p:sp>
      <p:sp>
        <p:nvSpPr>
          <p:cNvPr id="3" name="Объект 2"/>
          <p:cNvSpPr>
            <a:spLocks noGrp="1"/>
          </p:cNvSpPr>
          <p:nvPr>
            <p:ph idx="1"/>
          </p:nvPr>
        </p:nvSpPr>
        <p:spPr>
          <a:xfrm>
            <a:off x="457200" y="692696"/>
            <a:ext cx="8229600" cy="5433467"/>
          </a:xfrm>
        </p:spPr>
        <p:txBody>
          <a:bodyPr>
            <a:normAutofit fontScale="85000" lnSpcReduction="20000"/>
          </a:bodyPr>
          <a:lstStyle/>
          <a:p>
            <a:pPr marL="0" indent="0" algn="just">
              <a:spcBef>
                <a:spcPts val="0"/>
              </a:spcBef>
              <a:buNone/>
            </a:pPr>
            <a:r>
              <a:rPr lang="uk-UA"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По-друге</a:t>
            </a:r>
            <a:r>
              <a:rPr lang="uk-UA" dirty="0">
                <a:latin typeface="Times New Roman" pitchFamily="18" charset="0"/>
                <a:cs typeface="Times New Roman" pitchFamily="18" charset="0"/>
              </a:rPr>
              <a:t>, відносне зниження цін і постійне вдосконалення комунікацій зробило подорожі на далекі відстані легкими та приємними. Це зумовило появу швидкісних сполучень поїздів, літаків, будівництво сучасних автострад, а також збільшення кількості автомобілів. У зв'язку з розвитком системи соціальних послуг у розвинутих країнах і продовженням тривалості життя вагому групу туристів зараз становлять літні люди. Туристичні подорожі у багатьох середовищах стали ознаками суспільного статусу і громадянської позиції.</a:t>
            </a:r>
          </a:p>
          <a:p>
            <a:pPr marL="0" indent="0" algn="just">
              <a:spcBef>
                <a:spcPts val="0"/>
              </a:spcBef>
              <a:buNone/>
            </a:pPr>
            <a:r>
              <a:rPr lang="uk-UA" i="1" dirty="0" smtClean="0">
                <a:latin typeface="Times New Roman" pitchFamily="18" charset="0"/>
                <a:cs typeface="Times New Roman" pitchFamily="18" charset="0"/>
              </a:rPr>
              <a:t>    По-третє</a:t>
            </a:r>
            <a:r>
              <a:rPr lang="uk-UA" dirty="0">
                <a:latin typeface="Times New Roman" pitchFamily="18" charset="0"/>
                <a:cs typeface="Times New Roman" pitchFamily="18" charset="0"/>
              </a:rPr>
              <a:t>, налагодження міжнародних політичних, суспільних і виробничих відносин, іноземне інвестування, а також виникнення спільних закордонних підприємств є причиною сталого збільшення кількості подорожей у службових цілях.</a:t>
            </a:r>
          </a:p>
          <a:p>
            <a:pPr marL="0" indent="0">
              <a:buNone/>
            </a:pPr>
            <a:endParaRPr lang="uk-UA" dirty="0"/>
          </a:p>
        </p:txBody>
      </p:sp>
    </p:spTree>
    <p:extLst>
      <p:ext uri="{BB962C8B-B14F-4D97-AF65-F5344CB8AC3E}">
        <p14:creationId xmlns:p14="http://schemas.microsoft.com/office/powerpoint/2010/main" val="328645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pPr algn="r"/>
            <a:r>
              <a:rPr lang="uk-UA" sz="2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Становлення та розвиток маркетингу туристичних послуг</a:t>
            </a:r>
            <a:endParaRPr lang="uk-UA" sz="2000" dirty="0">
              <a:solidFill>
                <a:srgbClr val="00B0F0"/>
              </a:solidFill>
            </a:endParaRPr>
          </a:p>
        </p:txBody>
      </p:sp>
      <p:sp>
        <p:nvSpPr>
          <p:cNvPr id="3" name="Объект 2"/>
          <p:cNvSpPr>
            <a:spLocks noGrp="1"/>
          </p:cNvSpPr>
          <p:nvPr>
            <p:ph idx="1"/>
          </p:nvPr>
        </p:nvSpPr>
        <p:spPr>
          <a:xfrm>
            <a:off x="457200" y="764704"/>
            <a:ext cx="8229600" cy="5361459"/>
          </a:xfrm>
        </p:spPr>
        <p:txBody>
          <a:bodyPr>
            <a:normAutofit fontScale="92500" lnSpcReduction="10000"/>
          </a:bodyPr>
          <a:lstStyle/>
          <a:p>
            <a:pPr marL="0" indent="0" algn="just">
              <a:spcBef>
                <a:spcPts val="0"/>
              </a:spcBef>
              <a:buNone/>
            </a:pPr>
            <a:r>
              <a:rPr lang="uk-UA" i="1" dirty="0" smtClean="0">
                <a:latin typeface="Times New Roman" pitchFamily="18" charset="0"/>
                <a:cs typeface="Times New Roman" pitchFamily="18" charset="0"/>
              </a:rPr>
              <a:t>    </a:t>
            </a:r>
            <a:r>
              <a:rPr lang="uk-UA" sz="3000" i="1" dirty="0" smtClean="0">
                <a:latin typeface="Times New Roman" pitchFamily="18" charset="0"/>
                <a:cs typeface="Times New Roman" pitchFamily="18" charset="0"/>
              </a:rPr>
              <a:t>По-четверте</a:t>
            </a:r>
            <a:r>
              <a:rPr lang="uk-UA" sz="3000" dirty="0">
                <a:latin typeface="Times New Roman" pitchFamily="18" charset="0"/>
                <a:cs typeface="Times New Roman" pitchFamily="18" charset="0"/>
              </a:rPr>
              <a:t>, поштовхом розвитку туризму у цілому світі є процеси політичної і виробничої інтеграції. Перетинання кордонів стало легшим завдяки ліквідації різноманітних перешкод — візових, митних, а також валютної лібералізації. Сприяє міжнародному туризму об'єднання європейських країн у спільні структури для створення єдиного ринку виробництва та споживання матеріальних благ і послуг.</a:t>
            </a:r>
          </a:p>
          <a:p>
            <a:pPr marL="0" indent="0" algn="just">
              <a:spcBef>
                <a:spcPts val="0"/>
              </a:spcBef>
              <a:buNone/>
            </a:pPr>
            <a:r>
              <a:rPr lang="uk-UA" sz="3000" dirty="0" smtClean="0">
                <a:latin typeface="Times New Roman" pitchFamily="18" charset="0"/>
                <a:cs typeface="Times New Roman" pitchFamily="18" charset="0"/>
              </a:rPr>
              <a:t>   </a:t>
            </a:r>
            <a:r>
              <a:rPr lang="uk-UA" sz="3000" i="1" dirty="0" smtClean="0">
                <a:latin typeface="Times New Roman" pitchFamily="18" charset="0"/>
                <a:cs typeface="Times New Roman" pitchFamily="18" charset="0"/>
              </a:rPr>
              <a:t>По-п'яте</a:t>
            </a:r>
            <a:r>
              <a:rPr lang="uk-UA" sz="3000" dirty="0">
                <a:latin typeface="Times New Roman" pitchFamily="18" charset="0"/>
                <a:cs typeface="Times New Roman" pitchFamily="18" charset="0"/>
              </a:rPr>
              <a:t>, розвиток нових інформаційних технологій, особливо глобальної комп'ютерної мережі Інтернет, надав можливості безпосереднього та швидкого доступу до туристичної інформації</a:t>
            </a:r>
            <a:r>
              <a:rPr lang="uk-UA" dirty="0">
                <a:latin typeface="Times New Roman" pitchFamily="18" charset="0"/>
                <a:cs typeface="Times New Roman" pitchFamily="18" charset="0"/>
              </a:rPr>
              <a:t>.</a:t>
            </a:r>
          </a:p>
          <a:p>
            <a:pPr marL="0" indent="0">
              <a:buNone/>
            </a:pPr>
            <a:endParaRPr lang="uk-UA" dirty="0"/>
          </a:p>
        </p:txBody>
      </p:sp>
    </p:spTree>
    <p:extLst>
      <p:ext uri="{BB962C8B-B14F-4D97-AF65-F5344CB8AC3E}">
        <p14:creationId xmlns:p14="http://schemas.microsoft.com/office/powerpoint/2010/main" val="307733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32048"/>
          </a:xfrm>
          <a:effectLst>
            <a:reflection blurRad="6350" stA="50000" endA="300" endPos="90000" dist="50800" dir="5400000" sy="-100000" algn="bl" rotWithShape="0"/>
          </a:effectLst>
        </p:spPr>
        <p:txBody>
          <a:bodyPr>
            <a:normAutofit fontScale="90000"/>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3. </a:t>
            </a:r>
            <a:r>
              <a:rPr lang="uk-UA" sz="2800" b="1" dirty="0">
                <a:effectLst>
                  <a:outerShdw blurRad="38100" dist="38100" dir="2700000" algn="tl">
                    <a:srgbClr val="000000">
                      <a:alpha val="43137"/>
                    </a:srgbClr>
                  </a:outerShdw>
                </a:effectLst>
                <a:latin typeface="Times New Roman" pitchFamily="18" charset="0"/>
                <a:cs typeface="Times New Roman" pitchFamily="18" charset="0"/>
              </a:rPr>
              <a:t>Сфера дослідження маркетингу послуг</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endParaRPr lang="uk-UA"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251520" y="476672"/>
            <a:ext cx="8784976" cy="6264696"/>
          </a:xfrm>
        </p:spPr>
        <p:txBody>
          <a:bodyPr>
            <a:noAutofit/>
          </a:bodyPr>
          <a:lstStyle/>
          <a:p>
            <a:pPr marL="0" indent="0" algn="just">
              <a:spcBef>
                <a:spcPts val="0"/>
              </a:spcBef>
              <a:buNone/>
            </a:pPr>
            <a:r>
              <a:rPr lang="uk-UA" sz="2400" dirty="0" smtClean="0">
                <a:latin typeface="Times New Roman" pitchFamily="18" charset="0"/>
                <a:cs typeface="Times New Roman" pitchFamily="18" charset="0"/>
              </a:rPr>
              <a:t>   </a:t>
            </a:r>
            <a:r>
              <a:rPr lang="vi-VN" sz="2400" b="1" dirty="0"/>
              <a:t>Конце́пція </a:t>
            </a:r>
            <a:r>
              <a:rPr lang="vi-VN" sz="2400" dirty="0"/>
              <a:t>(</a:t>
            </a:r>
            <a:r>
              <a:rPr lang="vi-VN" sz="2400" dirty="0">
                <a:hlinkClick r:id="rId2" tooltip="Латинська мова"/>
              </a:rPr>
              <a:t>лат.</a:t>
            </a:r>
            <a:r>
              <a:rPr lang="vi-VN" sz="2400" dirty="0"/>
              <a:t> </a:t>
            </a:r>
            <a:r>
              <a:rPr lang="en-US" sz="2400" i="1" dirty="0" err="1"/>
              <a:t>conceptio</a:t>
            </a:r>
            <a:r>
              <a:rPr lang="en-US" sz="2400" dirty="0"/>
              <a:t> — </a:t>
            </a:r>
            <a:r>
              <a:rPr lang="vi-VN" sz="2400" dirty="0">
                <a:hlinkClick r:id="rId3" tooltip="Розуміння"/>
              </a:rPr>
              <a:t>розуміння</a:t>
            </a:r>
            <a:r>
              <a:rPr lang="vi-VN" sz="2400" dirty="0"/>
              <a:t>) — система поглядів, те або інше розуміння явищ і процесів; єдиний, визначальний задум.</a:t>
            </a:r>
            <a:endParaRPr lang="uk-UA" sz="2400" dirty="0" smtClean="0">
              <a:latin typeface="Times New Roman" pitchFamily="18" charset="0"/>
              <a:cs typeface="Times New Roman" pitchFamily="18" charset="0"/>
            </a:endParaRPr>
          </a:p>
          <a:p>
            <a:pPr marL="0" indent="0" algn="just">
              <a:spcBef>
                <a:spcPts val="0"/>
              </a:spcBef>
              <a:buNone/>
            </a:pPr>
            <a:r>
              <a:rPr lang="uk-UA" sz="2400" dirty="0" smtClean="0">
                <a:latin typeface="Times New Roman" pitchFamily="18" charset="0"/>
                <a:cs typeface="Times New Roman" pitchFamily="18" charset="0"/>
              </a:rPr>
              <a:t>    Маркетингова </a:t>
            </a:r>
            <a:r>
              <a:rPr lang="uk-UA" sz="2400" dirty="0">
                <a:latin typeface="Times New Roman" pitchFamily="18" charset="0"/>
                <a:cs typeface="Times New Roman" pitchFamily="18" charset="0"/>
              </a:rPr>
              <a:t>концепція спочатку виникла і </a:t>
            </a:r>
            <a:r>
              <a:rPr lang="uk-UA" sz="2400" dirty="0" err="1">
                <a:latin typeface="Times New Roman" pitchFamily="18" charset="0"/>
                <a:cs typeface="Times New Roman" pitchFamily="18" charset="0"/>
              </a:rPr>
              <a:t>розвинулася</a:t>
            </a:r>
            <a:r>
              <a:rPr lang="uk-UA" sz="2400" dirty="0">
                <a:latin typeface="Times New Roman" pitchFamily="18" charset="0"/>
                <a:cs typeface="Times New Roman" pitchFamily="18" charset="0"/>
              </a:rPr>
              <a:t> у сфері матеріальних благ, а з часом її почали використовувати у вибраних галузях сфери послуг. У теоретичних дослідженнях виділяють два різних підходи до можливості використання маркетингового доробку до діяльності з </a:t>
            </a:r>
            <a:r>
              <a:rPr lang="uk-UA" sz="2400" dirty="0" smtClean="0">
                <a:latin typeface="Times New Roman" pitchFamily="18" charset="0"/>
                <a:cs typeface="Times New Roman" pitchFamily="18" charset="0"/>
              </a:rPr>
              <a:t>надання </a:t>
            </a:r>
            <a:r>
              <a:rPr lang="uk-UA" sz="2400" dirty="0">
                <a:latin typeface="Times New Roman" pitchFamily="18" charset="0"/>
                <a:cs typeface="Times New Roman" pitchFamily="18" charset="0"/>
              </a:rPr>
              <a:t>послуг. </a:t>
            </a:r>
            <a:endParaRPr lang="uk-UA" sz="2400" dirty="0" smtClean="0">
              <a:latin typeface="Times New Roman" pitchFamily="18" charset="0"/>
              <a:cs typeface="Times New Roman" pitchFamily="18" charset="0"/>
            </a:endParaRPr>
          </a:p>
          <a:p>
            <a:pPr marL="0" indent="0" algn="just">
              <a:spcBef>
                <a:spcPts val="0"/>
              </a:spcBef>
              <a:buNone/>
            </a:pPr>
            <a:r>
              <a:rPr lang="uk-UA" sz="2400" dirty="0" smtClean="0">
                <a:latin typeface="Times New Roman" pitchFamily="18" charset="0"/>
                <a:cs typeface="Times New Roman" pitchFamily="18" charset="0"/>
              </a:rPr>
              <a:t>     Згідно </a:t>
            </a:r>
            <a:r>
              <a:rPr lang="uk-UA" sz="2400" dirty="0">
                <a:latin typeface="Times New Roman" pitchFamily="18" charset="0"/>
                <a:cs typeface="Times New Roman" pitchFamily="18" charset="0"/>
              </a:rPr>
              <a:t>з </a:t>
            </a:r>
            <a:r>
              <a:rPr lang="uk-UA" sz="2400" b="1" dirty="0">
                <a:latin typeface="Times New Roman" pitchFamily="18" charset="0"/>
                <a:cs typeface="Times New Roman" pitchFamily="18" charset="0"/>
              </a:rPr>
              <a:t>першою концепцією </a:t>
            </a:r>
            <a:r>
              <a:rPr lang="uk-UA" sz="2400" dirty="0">
                <a:latin typeface="Times New Roman" pitchFamily="18" charset="0"/>
                <a:cs typeface="Times New Roman" pitchFamily="18" charset="0"/>
              </a:rPr>
              <a:t>стверджувалося, що теорія маркетингу послуг бере знання зі загальної теорії маркетингу, яка сформувалася на основі маркетингу матеріальних благ. Цю концепцію іноді визначають як маркетинг у послугах</a:t>
            </a:r>
            <a:r>
              <a:rPr lang="uk-UA" sz="2400" dirty="0" smtClean="0">
                <a:latin typeface="Times New Roman" pitchFamily="18" charset="0"/>
                <a:cs typeface="Times New Roman" pitchFamily="18" charset="0"/>
              </a:rPr>
              <a:t>.</a:t>
            </a:r>
          </a:p>
          <a:p>
            <a:pPr marL="0" indent="0" algn="just">
              <a:spcBef>
                <a:spcPts val="0"/>
              </a:spcBef>
              <a:buNone/>
            </a:pPr>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val="1917596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pPr algn="r"/>
            <a:r>
              <a:rPr lang="uk-UA" sz="2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Сфера дослідження маркетингу послуг</a:t>
            </a:r>
            <a:endParaRPr lang="uk-UA" sz="2000" dirty="0">
              <a:solidFill>
                <a:srgbClr val="00B0F0"/>
              </a:solidFill>
            </a:endParaRPr>
          </a:p>
        </p:txBody>
      </p:sp>
      <p:sp>
        <p:nvSpPr>
          <p:cNvPr id="3" name="Объект 2"/>
          <p:cNvSpPr>
            <a:spLocks noGrp="1"/>
          </p:cNvSpPr>
          <p:nvPr>
            <p:ph idx="1"/>
          </p:nvPr>
        </p:nvSpPr>
        <p:spPr>
          <a:xfrm>
            <a:off x="457200" y="836712"/>
            <a:ext cx="8229600" cy="5289451"/>
          </a:xfrm>
        </p:spPr>
        <p:txBody>
          <a:bodyPr>
            <a:normAutofit fontScale="92500" lnSpcReduction="10000"/>
          </a:bodyPr>
          <a:lstStyle/>
          <a:p>
            <a:pPr marL="0" indent="0">
              <a:buNone/>
            </a:pP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1" dirty="0" smtClean="0">
                <a:latin typeface="Times New Roman" pitchFamily="18" charset="0"/>
                <a:cs typeface="Times New Roman" pitchFamily="18" charset="0"/>
              </a:rPr>
              <a:t>Друга </a:t>
            </a:r>
            <a:r>
              <a:rPr lang="uk-UA" b="1" dirty="0">
                <a:latin typeface="Times New Roman" pitchFamily="18" charset="0"/>
                <a:cs typeface="Times New Roman" pitchFamily="18" charset="0"/>
              </a:rPr>
              <a:t>концепція </a:t>
            </a:r>
            <a:r>
              <a:rPr lang="uk-UA" dirty="0">
                <a:latin typeface="Times New Roman" pitchFamily="18" charset="0"/>
                <a:cs typeface="Times New Roman" pitchFamily="18" charset="0"/>
              </a:rPr>
              <a:t>показує можливості створення цілком нових теоретичних основ і практичних вирішень для маркетингу послуг. </a:t>
            </a:r>
            <a:r>
              <a:rPr lang="uk-UA" dirty="0" smtClean="0">
                <a:latin typeface="Times New Roman" pitchFamily="18" charset="0"/>
                <a:cs typeface="Times New Roman" pitchFamily="18" charset="0"/>
              </a:rPr>
              <a:t>              </a:t>
            </a:r>
          </a:p>
          <a:p>
            <a:pPr marL="0" indent="0">
              <a:buNone/>
            </a:pPr>
            <a:endParaRPr lang="uk-UA" dirty="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    Така </a:t>
            </a:r>
            <a:r>
              <a:rPr lang="uk-UA" dirty="0">
                <a:latin typeface="Times New Roman" pitchFamily="18" charset="0"/>
                <a:cs typeface="Times New Roman" pitchFamily="18" charset="0"/>
              </a:rPr>
              <a:t>спроба відокремлення маркетингу послуг від загальних маркетингових положень, у тому числі маркетингу матеріальних благ, має на меті створення зовсім </a:t>
            </a:r>
            <a:r>
              <a:rPr lang="uk-UA" i="1" dirty="0">
                <a:latin typeface="Times New Roman" pitchFamily="18" charset="0"/>
                <a:cs typeface="Times New Roman" pitchFamily="18" charset="0"/>
              </a:rPr>
              <a:t>нової концепції</a:t>
            </a:r>
            <a:r>
              <a:rPr lang="uk-UA" dirty="0">
                <a:latin typeface="Times New Roman" pitchFamily="18" charset="0"/>
                <a:cs typeface="Times New Roman" pitchFamily="18" charset="0"/>
              </a:rPr>
              <a:t>, яка притаманна </a:t>
            </a:r>
            <a:r>
              <a:rPr lang="uk-UA" i="1" dirty="0">
                <a:latin typeface="Times New Roman" pitchFamily="18" charset="0"/>
                <a:cs typeface="Times New Roman" pitchFamily="18" charset="0"/>
              </a:rPr>
              <a:t>тільки сфері по</a:t>
            </a:r>
            <a:r>
              <a:rPr lang="uk-UA" dirty="0">
                <a:latin typeface="Times New Roman" pitchFamily="18" charset="0"/>
                <a:cs typeface="Times New Roman" pitchFamily="18" charset="0"/>
              </a:rPr>
              <a:t>слуг, базуючись на трактуванні </a:t>
            </a:r>
            <a:r>
              <a:rPr lang="uk-UA" b="1" i="1" dirty="0">
                <a:latin typeface="Times New Roman" pitchFamily="18" charset="0"/>
                <a:cs typeface="Times New Roman" pitchFamily="18" charset="0"/>
              </a:rPr>
              <a:t>послуги як специфічного продукту. </a:t>
            </a:r>
            <a:r>
              <a:rPr lang="uk-UA" dirty="0">
                <a:latin typeface="Times New Roman" pitchFamily="18" charset="0"/>
                <a:cs typeface="Times New Roman" pitchFamily="18" charset="0"/>
              </a:rPr>
              <a:t>Ця концепція визначається як </a:t>
            </a:r>
            <a:r>
              <a:rPr lang="uk-UA" b="1" i="1" dirty="0">
                <a:latin typeface="Times New Roman" pitchFamily="18" charset="0"/>
                <a:cs typeface="Times New Roman" pitchFamily="18" charset="0"/>
              </a:rPr>
              <a:t>маркетинг послуг</a:t>
            </a:r>
            <a:r>
              <a:rPr lang="uk-UA" dirty="0">
                <a:latin typeface="Times New Roman" pitchFamily="18" charset="0"/>
                <a:cs typeface="Times New Roman" pitchFamily="18" charset="0"/>
              </a:rPr>
              <a:t>.</a:t>
            </a:r>
          </a:p>
          <a:p>
            <a:pPr marL="0" indent="0">
              <a:buNone/>
            </a:pPr>
            <a:endParaRPr lang="uk-UA" dirty="0"/>
          </a:p>
        </p:txBody>
      </p:sp>
    </p:spTree>
    <p:extLst>
      <p:ext uri="{BB962C8B-B14F-4D97-AF65-F5344CB8AC3E}">
        <p14:creationId xmlns:p14="http://schemas.microsoft.com/office/powerpoint/2010/main" val="3681934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08712"/>
          </a:xfrm>
        </p:spPr>
        <p:txBody>
          <a:bodyPr>
            <a:normAutofit fontScale="92500" lnSpcReduction="20000"/>
          </a:bodyPr>
          <a:lstStyle/>
          <a:p>
            <a:pPr marL="0" indent="0" algn="r">
              <a:spcBef>
                <a:spcPts val="0"/>
              </a:spcBef>
              <a:buNone/>
            </a:pPr>
            <a:r>
              <a:rPr lang="uk-UA" sz="2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Сфера дослідження маркетингу послуг</a:t>
            </a:r>
            <a:endParaRPr lang="uk-UA" sz="2200" dirty="0" smtClean="0">
              <a:latin typeface="Times New Roman" pitchFamily="18" charset="0"/>
              <a:cs typeface="Times New Roman" pitchFamily="18" charset="0"/>
            </a:endParaRPr>
          </a:p>
          <a:p>
            <a:pPr marL="0" indent="0" algn="just">
              <a:spcBef>
                <a:spcPts val="0"/>
              </a:spcBef>
              <a:buNone/>
            </a:pPr>
            <a:r>
              <a:rPr lang="uk-UA" sz="3000" dirty="0" smtClean="0">
                <a:latin typeface="Times New Roman" pitchFamily="18" charset="0"/>
                <a:cs typeface="Times New Roman" pitchFamily="18" charset="0"/>
              </a:rPr>
              <a:t>  До </a:t>
            </a:r>
            <a:r>
              <a:rPr lang="uk-UA" sz="3000" dirty="0">
                <a:latin typeface="Times New Roman" pitchFamily="18" charset="0"/>
                <a:cs typeface="Times New Roman" pitchFamily="18" charset="0"/>
              </a:rPr>
              <a:t>найважливіших </a:t>
            </a:r>
            <a:r>
              <a:rPr lang="uk-UA" sz="3000" b="1" i="1" dirty="0">
                <a:latin typeface="Times New Roman" pitchFamily="18" charset="0"/>
                <a:cs typeface="Times New Roman" pitchFamily="18" charset="0"/>
              </a:rPr>
              <a:t>етапів</a:t>
            </a:r>
            <a:r>
              <a:rPr lang="uk-UA" sz="3000" dirty="0">
                <a:latin typeface="Times New Roman" pitchFamily="18" charset="0"/>
                <a:cs typeface="Times New Roman" pitchFamily="18" charset="0"/>
              </a:rPr>
              <a:t>, через які проходять фірми з надання послуг, належать:</a:t>
            </a:r>
          </a:p>
          <a:p>
            <a:pPr algn="just">
              <a:spcBef>
                <a:spcPts val="0"/>
              </a:spcBef>
              <a:buFont typeface="Wingdings" panose="05000000000000000000" pitchFamily="2" charset="2"/>
              <a:buChar char="v"/>
            </a:pPr>
            <a:r>
              <a:rPr lang="uk-UA" sz="3000" dirty="0" smtClean="0">
                <a:latin typeface="Times New Roman" pitchFamily="18" charset="0"/>
                <a:cs typeface="Times New Roman" pitchFamily="18" charset="0"/>
              </a:rPr>
              <a:t> продаж</a:t>
            </a:r>
            <a:r>
              <a:rPr lang="uk-UA" sz="3000" dirty="0">
                <a:latin typeface="Times New Roman" pitchFamily="18" charset="0"/>
                <a:cs typeface="Times New Roman" pitchFamily="18" charset="0"/>
              </a:rPr>
              <a:t>;</a:t>
            </a:r>
          </a:p>
          <a:p>
            <a:pPr algn="just">
              <a:spcBef>
                <a:spcPts val="0"/>
              </a:spcBef>
              <a:buFont typeface="Wingdings" panose="05000000000000000000" pitchFamily="2" charset="2"/>
              <a:buChar char="v"/>
            </a:pPr>
            <a:r>
              <a:rPr lang="uk-UA" sz="3000" dirty="0" smtClean="0">
                <a:latin typeface="Times New Roman" pitchFamily="18" charset="0"/>
                <a:cs typeface="Times New Roman" pitchFamily="18" charset="0"/>
              </a:rPr>
              <a:t> комунікації </a:t>
            </a:r>
            <a:r>
              <a:rPr lang="uk-UA" sz="3000" dirty="0">
                <a:latin typeface="Times New Roman" pitchFamily="18" charset="0"/>
                <a:cs typeface="Times New Roman" pitchFamily="18" charset="0"/>
              </a:rPr>
              <a:t>з ринком, особливо реклама;</a:t>
            </a:r>
          </a:p>
          <a:p>
            <a:pPr algn="just">
              <a:spcBef>
                <a:spcPts val="0"/>
              </a:spcBef>
              <a:buFont typeface="Wingdings" panose="05000000000000000000" pitchFamily="2" charset="2"/>
              <a:buChar char="v"/>
            </a:pPr>
            <a:r>
              <a:rPr lang="uk-UA" sz="3000" dirty="0" smtClean="0">
                <a:latin typeface="Times New Roman" pitchFamily="18" charset="0"/>
                <a:cs typeface="Times New Roman" pitchFamily="18" charset="0"/>
              </a:rPr>
              <a:t> </a:t>
            </a:r>
            <a:r>
              <a:rPr lang="uk-UA" sz="3000" dirty="0">
                <a:latin typeface="Times New Roman" pitchFamily="18" charset="0"/>
                <a:cs typeface="Times New Roman" pitchFamily="18" charset="0"/>
              </a:rPr>
              <a:t>розвиток пропозиції послуг;</a:t>
            </a:r>
          </a:p>
          <a:p>
            <a:pPr algn="just">
              <a:spcBef>
                <a:spcPts val="0"/>
              </a:spcBef>
              <a:buFont typeface="Wingdings" panose="05000000000000000000" pitchFamily="2" charset="2"/>
              <a:buChar char="v"/>
            </a:pPr>
            <a:r>
              <a:rPr lang="uk-UA" sz="3000" dirty="0" smtClean="0">
                <a:latin typeface="Times New Roman" pitchFamily="18" charset="0"/>
                <a:cs typeface="Times New Roman" pitchFamily="18" charset="0"/>
              </a:rPr>
              <a:t> </a:t>
            </a:r>
            <a:r>
              <a:rPr lang="uk-UA" sz="3000" dirty="0">
                <a:latin typeface="Times New Roman" pitchFamily="18" charset="0"/>
                <a:cs typeface="Times New Roman" pitchFamily="18" charset="0"/>
              </a:rPr>
              <a:t>диференціація пропозиції з одночасним аналізом поведінки споживачів;</a:t>
            </a:r>
          </a:p>
          <a:p>
            <a:pPr algn="just">
              <a:spcBef>
                <a:spcPts val="0"/>
              </a:spcBef>
              <a:buFont typeface="Wingdings" panose="05000000000000000000" pitchFamily="2" charset="2"/>
              <a:buChar char="v"/>
            </a:pPr>
            <a:r>
              <a:rPr lang="uk-UA" sz="3000" dirty="0" smtClean="0">
                <a:latin typeface="Times New Roman" pitchFamily="18" charset="0"/>
                <a:cs typeface="Times New Roman" pitchFamily="18" charset="0"/>
              </a:rPr>
              <a:t> </a:t>
            </a:r>
            <a:r>
              <a:rPr lang="uk-UA" sz="3000" dirty="0">
                <a:latin typeface="Times New Roman" pitchFamily="18" charset="0"/>
                <a:cs typeface="Times New Roman" pitchFamily="18" charset="0"/>
              </a:rPr>
              <a:t>обслуговування клієнта;</a:t>
            </a:r>
          </a:p>
          <a:p>
            <a:pPr algn="just">
              <a:spcBef>
                <a:spcPts val="0"/>
              </a:spcBef>
              <a:buFont typeface="Wingdings" panose="05000000000000000000" pitchFamily="2" charset="2"/>
              <a:buChar char="v"/>
            </a:pPr>
            <a:r>
              <a:rPr lang="uk-UA" sz="3000" dirty="0" smtClean="0">
                <a:latin typeface="Times New Roman" pitchFamily="18" charset="0"/>
                <a:cs typeface="Times New Roman" pitchFamily="18" charset="0"/>
              </a:rPr>
              <a:t> </a:t>
            </a:r>
            <a:r>
              <a:rPr lang="uk-UA" sz="3000" dirty="0">
                <a:latin typeface="Times New Roman" pitchFamily="18" charset="0"/>
                <a:cs typeface="Times New Roman" pitchFamily="18" charset="0"/>
              </a:rPr>
              <a:t>якість надання послуг;</a:t>
            </a:r>
          </a:p>
          <a:p>
            <a:pPr algn="just">
              <a:spcBef>
                <a:spcPts val="0"/>
              </a:spcBef>
              <a:buFont typeface="Wingdings" panose="05000000000000000000" pitchFamily="2" charset="2"/>
              <a:buChar char="v"/>
            </a:pPr>
            <a:r>
              <a:rPr lang="uk-UA" sz="3000" dirty="0" smtClean="0">
                <a:latin typeface="Times New Roman" pitchFamily="18" charset="0"/>
                <a:cs typeface="Times New Roman" pitchFamily="18" charset="0"/>
              </a:rPr>
              <a:t>інтеграція </a:t>
            </a:r>
            <a:r>
              <a:rPr lang="uk-UA" sz="3000" dirty="0">
                <a:latin typeface="Times New Roman" pitchFamily="18" charset="0"/>
                <a:cs typeface="Times New Roman" pitchFamily="18" charset="0"/>
              </a:rPr>
              <a:t>маркетингових дій з одночасним дотриманням принципів партнерського маркетингу.</a:t>
            </a:r>
          </a:p>
          <a:p>
            <a:pPr marL="0" indent="0" algn="just">
              <a:spcBef>
                <a:spcPts val="0"/>
              </a:spcBef>
              <a:buNone/>
            </a:pPr>
            <a:r>
              <a:rPr lang="uk-UA" sz="3000" dirty="0" smtClean="0">
                <a:latin typeface="Times New Roman" pitchFamily="18" charset="0"/>
                <a:cs typeface="Times New Roman" pitchFamily="18" charset="0"/>
              </a:rPr>
              <a:t>    Цей </a:t>
            </a:r>
            <a:r>
              <a:rPr lang="uk-UA" sz="3000" dirty="0">
                <a:latin typeface="Times New Roman" pitchFamily="18" charset="0"/>
                <a:cs typeface="Times New Roman" pitchFamily="18" charset="0"/>
              </a:rPr>
              <a:t>поділ має умовний характер з метою кращої презентації проблеми. Частина фірм, які надають послуги, складають власні програми, і ці програми необов'язково мають наведену послідовність етапів.</a:t>
            </a:r>
          </a:p>
          <a:p>
            <a:endParaRPr lang="uk-UA" dirty="0"/>
          </a:p>
        </p:txBody>
      </p:sp>
    </p:spTree>
    <p:extLst>
      <p:ext uri="{BB962C8B-B14F-4D97-AF65-F5344CB8AC3E}">
        <p14:creationId xmlns:p14="http://schemas.microsoft.com/office/powerpoint/2010/main" val="2082081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706090"/>
          </a:xfrm>
        </p:spPr>
        <p:txBody>
          <a:bodyPr>
            <a:normAutofit/>
          </a:bodyPr>
          <a:lstStyle/>
          <a:p>
            <a:pPr marL="514350" indent="-514350">
              <a:spcBef>
                <a:spcPts val="0"/>
              </a:spcBef>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uk-UA" sz="2800" b="1" dirty="0">
                <a:effectLst>
                  <a:outerShdw blurRad="38100" dist="38100" dir="2700000" algn="tl">
                    <a:srgbClr val="000000">
                      <a:alpha val="43137"/>
                    </a:srgbClr>
                  </a:outerShdw>
                </a:effectLst>
                <a:latin typeface="Times New Roman" pitchFamily="18" charset="0"/>
                <a:cs typeface="Times New Roman" pitchFamily="18" charset="0"/>
              </a:rPr>
              <a:t>Функції маркетингу туристичних послуг</a:t>
            </a:r>
          </a:p>
        </p:txBody>
      </p:sp>
      <p:sp>
        <p:nvSpPr>
          <p:cNvPr id="3" name="Объект 2"/>
          <p:cNvSpPr>
            <a:spLocks noGrp="1"/>
          </p:cNvSpPr>
          <p:nvPr>
            <p:ph idx="1"/>
          </p:nvPr>
        </p:nvSpPr>
        <p:spPr>
          <a:xfrm>
            <a:off x="179512" y="836712"/>
            <a:ext cx="8784976" cy="5904656"/>
          </a:xfrm>
        </p:spPr>
        <p:txBody>
          <a:bodyPr>
            <a:normAutofit/>
          </a:bodyPr>
          <a:lstStyle/>
          <a:p>
            <a:pPr marL="0" indent="0">
              <a:spcBef>
                <a:spcPts val="0"/>
              </a:spcBef>
              <a:buNone/>
            </a:pPr>
            <a:r>
              <a:rPr lang="uk-UA" sz="2800" i="1" dirty="0">
                <a:latin typeface="Times New Roman" pitchFamily="18" charset="0"/>
                <a:cs typeface="Times New Roman" pitchFamily="18" charset="0"/>
              </a:rPr>
              <a:t>1. </a:t>
            </a:r>
            <a:r>
              <a:rPr lang="uk-UA" sz="2800" b="1" i="1" dirty="0">
                <a:latin typeface="Times New Roman" pitchFamily="18" charset="0"/>
                <a:cs typeface="Times New Roman" pitchFamily="18" charset="0"/>
              </a:rPr>
              <a:t>Аналітичні функції</a:t>
            </a:r>
            <a:r>
              <a:rPr lang="uk-UA" sz="2800" i="1" dirty="0">
                <a:latin typeface="Times New Roman" pitchFamily="18" charset="0"/>
                <a:cs typeface="Times New Roman" pitchFamily="18" charset="0"/>
              </a:rPr>
              <a:t>:</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аналіз оточуючого середовища;</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дослідження </a:t>
            </a:r>
            <a:r>
              <a:rPr lang="uk-UA" sz="2800" dirty="0">
                <a:latin typeface="Times New Roman" pitchFamily="18" charset="0"/>
                <a:cs typeface="Times New Roman" pitchFamily="18" charset="0"/>
              </a:rPr>
              <a:t>ринку та його структури;</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дослідження споживачів та їхніх потреб;</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вивчення товарів та товарної структури;</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аналіз внутрішнього середовища підприємства та його можливостей.</a:t>
            </a:r>
          </a:p>
          <a:p>
            <a:pPr marL="0" indent="0">
              <a:spcBef>
                <a:spcPts val="0"/>
              </a:spcBef>
              <a:buNone/>
            </a:pPr>
            <a:r>
              <a:rPr lang="uk-UA" sz="2800" i="1" dirty="0" smtClean="0">
                <a:latin typeface="Times New Roman" pitchFamily="18" charset="0"/>
                <a:cs typeface="Times New Roman" pitchFamily="18" charset="0"/>
              </a:rPr>
              <a:t>  2</a:t>
            </a:r>
            <a:r>
              <a:rPr lang="uk-UA" sz="2800" i="1" dirty="0">
                <a:latin typeface="Times New Roman" pitchFamily="18" charset="0"/>
                <a:cs typeface="Times New Roman" pitchFamily="18" charset="0"/>
              </a:rPr>
              <a:t>. </a:t>
            </a:r>
            <a:r>
              <a:rPr lang="uk-UA" sz="2800" b="1" i="1" dirty="0">
                <a:latin typeface="Times New Roman" pitchFamily="18" charset="0"/>
                <a:cs typeface="Times New Roman" pitchFamily="18" charset="0"/>
              </a:rPr>
              <a:t>Виробничі функції:</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розробка нових товарів та організація їх виробництва;</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розробка нових технологій;</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забезпечення конкурентоспроможності товарів;</a:t>
            </a:r>
            <a:br>
              <a:rPr lang="uk-UA" sz="2800" dirty="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організація матеріально-технічного постачання</a:t>
            </a:r>
            <a:r>
              <a:rPr lang="uk-UA" sz="2800" dirty="0" smtClean="0">
                <a:latin typeface="Times New Roman" pitchFamily="18" charset="0"/>
                <a:cs typeface="Times New Roman" pitchFamily="18" charset="0"/>
              </a:rPr>
              <a:t>.</a:t>
            </a:r>
            <a:endParaRPr lang="uk-UA" sz="2800" dirty="0">
              <a:latin typeface="Times New Roman" pitchFamily="18" charset="0"/>
              <a:cs typeface="Times New Roman" pitchFamily="18" charset="0"/>
            </a:endParaRPr>
          </a:p>
        </p:txBody>
      </p:sp>
    </p:spTree>
    <p:extLst>
      <p:ext uri="{BB962C8B-B14F-4D97-AF65-F5344CB8AC3E}">
        <p14:creationId xmlns:p14="http://schemas.microsoft.com/office/powerpoint/2010/main" val="3857387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Autofit/>
          </a:bodyPr>
          <a:lstStyle/>
          <a:p>
            <a:r>
              <a:rPr lang="uk-UA" sz="2800" b="1" dirty="0"/>
              <a:t>Основними завданнями</a:t>
            </a:r>
            <a:r>
              <a:rPr lang="uk-UA" sz="2800" dirty="0"/>
              <a:t> вивчення дисципліни «Маркетинг у туризмі» є:</a:t>
            </a:r>
            <a:br>
              <a:rPr lang="uk-UA" sz="2800" dirty="0"/>
            </a:br>
            <a:endParaRPr lang="uk-UA" sz="2800" dirty="0"/>
          </a:p>
        </p:txBody>
      </p:sp>
      <p:sp>
        <p:nvSpPr>
          <p:cNvPr id="3" name="Объект 2"/>
          <p:cNvSpPr>
            <a:spLocks noGrp="1"/>
          </p:cNvSpPr>
          <p:nvPr>
            <p:ph idx="1"/>
          </p:nvPr>
        </p:nvSpPr>
        <p:spPr>
          <a:xfrm>
            <a:off x="467544" y="1484784"/>
            <a:ext cx="8229600" cy="4968552"/>
          </a:xfrm>
        </p:spPr>
        <p:txBody>
          <a:bodyPr>
            <a:normAutofit fontScale="85000" lnSpcReduction="10000"/>
          </a:bodyPr>
          <a:lstStyle/>
          <a:p>
            <a:pPr marL="0" indent="0" algn="just">
              <a:buNone/>
            </a:pPr>
            <a:r>
              <a:rPr lang="uk-UA" dirty="0" smtClean="0">
                <a:solidFill>
                  <a:srgbClr val="FF0000"/>
                </a:solidFill>
              </a:rPr>
              <a:t>1- </a:t>
            </a:r>
            <a:r>
              <a:rPr lang="uk-UA" dirty="0" smtClean="0"/>
              <a:t> </a:t>
            </a:r>
            <a:r>
              <a:rPr lang="uk-UA" dirty="0"/>
              <a:t>засвоєння </a:t>
            </a:r>
            <a:r>
              <a:rPr lang="uk-UA" dirty="0" smtClean="0"/>
              <a:t>здобувачами </a:t>
            </a:r>
            <a:r>
              <a:rPr lang="uk-UA" dirty="0"/>
              <a:t>основних категорій маркетингу;  </a:t>
            </a:r>
            <a:endParaRPr lang="uk-UA" dirty="0" smtClean="0"/>
          </a:p>
          <a:p>
            <a:pPr marL="0" indent="0" algn="just">
              <a:buNone/>
            </a:pPr>
            <a:r>
              <a:rPr lang="uk-UA" dirty="0" smtClean="0"/>
              <a:t> </a:t>
            </a:r>
            <a:r>
              <a:rPr lang="uk-UA" dirty="0" smtClean="0">
                <a:solidFill>
                  <a:srgbClr val="FF0000"/>
                </a:solidFill>
              </a:rPr>
              <a:t> 2-  </a:t>
            </a:r>
            <a:r>
              <a:rPr lang="uk-UA" dirty="0" err="1"/>
              <a:t>набутт</a:t>
            </a:r>
            <a:r>
              <a:rPr lang="ru-RU" dirty="0"/>
              <a:t>я</a:t>
            </a:r>
            <a:r>
              <a:rPr lang="uk-UA" dirty="0"/>
              <a:t> практичних навичок по оволодінню </a:t>
            </a:r>
            <a:r>
              <a:rPr lang="uk-UA" dirty="0" smtClean="0"/>
              <a:t>   основних </a:t>
            </a:r>
            <a:r>
              <a:rPr lang="uk-UA" dirty="0"/>
              <a:t>складових маркетингового середовище  для реалізації послуг  у  галузі  туризму;</a:t>
            </a:r>
          </a:p>
          <a:p>
            <a:pPr marL="0" indent="0" algn="just">
              <a:buNone/>
            </a:pPr>
            <a:r>
              <a:rPr lang="uk-UA" dirty="0" smtClean="0">
                <a:solidFill>
                  <a:srgbClr val="FF0000"/>
                </a:solidFill>
              </a:rPr>
              <a:t>3</a:t>
            </a:r>
            <a:r>
              <a:rPr lang="uk-UA" dirty="0" smtClean="0"/>
              <a:t> </a:t>
            </a:r>
            <a:r>
              <a:rPr lang="uk-UA" dirty="0" smtClean="0">
                <a:solidFill>
                  <a:srgbClr val="FF0000"/>
                </a:solidFill>
              </a:rPr>
              <a:t>-</a:t>
            </a:r>
            <a:r>
              <a:rPr lang="uk-UA" dirty="0" smtClean="0"/>
              <a:t> </a:t>
            </a:r>
            <a:r>
              <a:rPr lang="uk-UA" dirty="0" err="1" smtClean="0"/>
              <a:t>визначенн</a:t>
            </a:r>
            <a:r>
              <a:rPr lang="ru-RU" dirty="0"/>
              <a:t>я</a:t>
            </a:r>
            <a:r>
              <a:rPr lang="uk-UA" dirty="0"/>
              <a:t> факторів, що впливають на процес збору та аналізу маркетингової інформації;</a:t>
            </a:r>
          </a:p>
          <a:p>
            <a:pPr marL="0" indent="0" algn="just">
              <a:buNone/>
            </a:pPr>
            <a:r>
              <a:rPr lang="uk-UA" dirty="0" smtClean="0">
                <a:solidFill>
                  <a:srgbClr val="FF0000"/>
                </a:solidFill>
              </a:rPr>
              <a:t>4</a:t>
            </a:r>
            <a:r>
              <a:rPr lang="uk-UA" dirty="0" smtClean="0"/>
              <a:t> </a:t>
            </a:r>
            <a:r>
              <a:rPr lang="uk-UA" dirty="0" smtClean="0">
                <a:solidFill>
                  <a:srgbClr val="FF0000"/>
                </a:solidFill>
              </a:rPr>
              <a:t>-</a:t>
            </a:r>
            <a:r>
              <a:rPr lang="uk-UA" dirty="0"/>
              <a:t> </a:t>
            </a:r>
            <a:r>
              <a:rPr lang="uk-UA" dirty="0" err="1" smtClean="0"/>
              <a:t>опануванн</a:t>
            </a:r>
            <a:r>
              <a:rPr lang="ru-RU" dirty="0"/>
              <a:t>я</a:t>
            </a:r>
            <a:r>
              <a:rPr lang="uk-UA" dirty="0"/>
              <a:t> підходів  щодо розробки  різноманітних  туристичних  послуг;</a:t>
            </a:r>
          </a:p>
          <a:p>
            <a:pPr marL="0" indent="0" algn="just">
              <a:buNone/>
            </a:pPr>
            <a:r>
              <a:rPr lang="uk-UA" dirty="0" smtClean="0">
                <a:solidFill>
                  <a:srgbClr val="FF0000"/>
                </a:solidFill>
              </a:rPr>
              <a:t>5</a:t>
            </a:r>
            <a:r>
              <a:rPr lang="uk-UA" dirty="0" smtClean="0"/>
              <a:t> </a:t>
            </a:r>
            <a:r>
              <a:rPr lang="uk-UA" dirty="0" smtClean="0">
                <a:solidFill>
                  <a:srgbClr val="FF0000"/>
                </a:solidFill>
              </a:rPr>
              <a:t>-</a:t>
            </a:r>
            <a:r>
              <a:rPr lang="uk-UA" dirty="0" smtClean="0"/>
              <a:t>  </a:t>
            </a:r>
            <a:r>
              <a:rPr lang="uk-UA" dirty="0"/>
              <a:t>висвітлення особливостей планування маркетингових комунікацій туристичної  організації.</a:t>
            </a:r>
          </a:p>
          <a:p>
            <a:pPr marL="0" indent="0">
              <a:buNone/>
            </a:pPr>
            <a:endParaRPr lang="uk-UA" dirty="0"/>
          </a:p>
        </p:txBody>
      </p:sp>
    </p:spTree>
    <p:extLst>
      <p:ext uri="{BB962C8B-B14F-4D97-AF65-F5344CB8AC3E}">
        <p14:creationId xmlns:p14="http://schemas.microsoft.com/office/powerpoint/2010/main" val="1368947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pPr algn="r"/>
            <a:r>
              <a:rPr lang="uk-UA" sz="2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Функції маркетингу туристичних послуг</a:t>
            </a:r>
            <a:endParaRPr lang="uk-UA" sz="2000" dirty="0">
              <a:solidFill>
                <a:srgbClr val="00B0F0"/>
              </a:solidFill>
            </a:endParaRPr>
          </a:p>
        </p:txBody>
      </p:sp>
      <p:sp>
        <p:nvSpPr>
          <p:cNvPr id="3" name="Объект 2"/>
          <p:cNvSpPr>
            <a:spLocks noGrp="1"/>
          </p:cNvSpPr>
          <p:nvPr>
            <p:ph idx="1"/>
          </p:nvPr>
        </p:nvSpPr>
        <p:spPr>
          <a:xfrm>
            <a:off x="457200" y="692696"/>
            <a:ext cx="8229600" cy="5433467"/>
          </a:xfrm>
        </p:spPr>
        <p:txBody>
          <a:bodyPr>
            <a:normAutofit fontScale="85000" lnSpcReduction="20000"/>
          </a:bodyPr>
          <a:lstStyle/>
          <a:p>
            <a:pPr marL="0" indent="0">
              <a:spcBef>
                <a:spcPts val="0"/>
              </a:spcBef>
              <a:buNone/>
            </a:pPr>
            <a:r>
              <a:rPr lang="uk-UA" sz="3300" i="1" dirty="0">
                <a:latin typeface="Times New Roman" pitchFamily="18" charset="0"/>
                <a:cs typeface="Times New Roman" pitchFamily="18" charset="0"/>
              </a:rPr>
              <a:t>3. </a:t>
            </a:r>
            <a:r>
              <a:rPr lang="uk-UA" sz="3300" b="1" i="1" dirty="0">
                <a:latin typeface="Times New Roman" pitchFamily="18" charset="0"/>
                <a:cs typeface="Times New Roman" pitchFamily="18" charset="0"/>
              </a:rPr>
              <a:t>Збутові функції</a:t>
            </a:r>
            <a:r>
              <a:rPr lang="uk-UA" sz="3300" i="1" dirty="0">
                <a:latin typeface="Times New Roman" pitchFamily="18" charset="0"/>
                <a:cs typeface="Times New Roman" pitchFamily="18" charset="0"/>
              </a:rPr>
              <a:t>:</a:t>
            </a:r>
            <a:r>
              <a:rPr lang="uk-UA" sz="3300" dirty="0">
                <a:latin typeface="Times New Roman" pitchFamily="18" charset="0"/>
                <a:cs typeface="Times New Roman" pitchFamily="18" charset="0"/>
              </a:rPr>
              <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організація системи формування попиту та стимулювання збуту;</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розробка збутової політики та організація збуту;</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організація системи комунікації підприємства;</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проведення цілеспрямованої товарної політики;</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проведення цілеспрямованої цінової політики.</a:t>
            </a:r>
          </a:p>
          <a:p>
            <a:pPr marL="0" indent="0">
              <a:spcBef>
                <a:spcPts val="0"/>
              </a:spcBef>
              <a:buNone/>
            </a:pPr>
            <a:r>
              <a:rPr lang="uk-UA" sz="3300" i="1" dirty="0" smtClean="0">
                <a:latin typeface="Times New Roman" pitchFamily="18" charset="0"/>
                <a:cs typeface="Times New Roman" pitchFamily="18" charset="0"/>
              </a:rPr>
              <a:t> 4</a:t>
            </a:r>
            <a:r>
              <a:rPr lang="uk-UA" sz="3300" i="1" dirty="0">
                <a:latin typeface="Times New Roman" pitchFamily="18" charset="0"/>
                <a:cs typeface="Times New Roman" pitchFamily="18" charset="0"/>
              </a:rPr>
              <a:t>. </a:t>
            </a:r>
            <a:r>
              <a:rPr lang="uk-UA" sz="3300" b="1" i="1" dirty="0">
                <a:latin typeface="Times New Roman" pitchFamily="18" charset="0"/>
                <a:cs typeface="Times New Roman" pitchFamily="18" charset="0"/>
              </a:rPr>
              <a:t>Управлінські функції</a:t>
            </a:r>
            <a:r>
              <a:rPr lang="uk-UA" sz="3300" i="1" dirty="0">
                <a:latin typeface="Times New Roman" pitchFamily="18" charset="0"/>
                <a:cs typeface="Times New Roman" pitchFamily="18" charset="0"/>
              </a:rPr>
              <a:t>:</a:t>
            </a:r>
            <a:r>
              <a:rPr lang="uk-UA" sz="3300" dirty="0">
                <a:latin typeface="Times New Roman" pitchFamily="18" charset="0"/>
                <a:cs typeface="Times New Roman" pitchFamily="18" charset="0"/>
              </a:rPr>
              <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розробка цілей підприємства;</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розробка стратегії й тактики маркетингу;</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організація стратегічного та оперативного планування;</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інформаційне забезпечення управління;</a:t>
            </a:r>
            <a:br>
              <a:rPr lang="uk-UA" sz="3300" dirty="0">
                <a:latin typeface="Times New Roman" pitchFamily="18" charset="0"/>
                <a:cs typeface="Times New Roman" pitchFamily="18" charset="0"/>
              </a:rPr>
            </a:br>
            <a:r>
              <a:rPr lang="uk-UA" sz="3300" dirty="0" smtClean="0">
                <a:latin typeface="Times New Roman" pitchFamily="18" charset="0"/>
                <a:cs typeface="Times New Roman" pitchFamily="18" charset="0"/>
              </a:rPr>
              <a:t>- </a:t>
            </a:r>
            <a:r>
              <a:rPr lang="uk-UA" sz="3300" dirty="0">
                <a:latin typeface="Times New Roman" pitchFamily="18" charset="0"/>
                <a:cs typeface="Times New Roman" pitchFamily="18" charset="0"/>
              </a:rPr>
              <a:t>організація контролю маркетингу.</a:t>
            </a:r>
          </a:p>
          <a:p>
            <a:pPr marL="0" indent="0">
              <a:buNone/>
            </a:pPr>
            <a:endParaRPr lang="uk-UA" dirty="0"/>
          </a:p>
        </p:txBody>
      </p:sp>
    </p:spTree>
    <p:extLst>
      <p:ext uri="{BB962C8B-B14F-4D97-AF65-F5344CB8AC3E}">
        <p14:creationId xmlns:p14="http://schemas.microsoft.com/office/powerpoint/2010/main" val="1118234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marL="514350" indent="-514350">
              <a:spcBef>
                <a:spcPts val="0"/>
              </a:spcBef>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5. </a:t>
            </a:r>
            <a:r>
              <a:rPr lang="uk-UA" sz="2800" b="1" dirty="0">
                <a:effectLst>
                  <a:outerShdw blurRad="38100" dist="38100" dir="2700000" algn="tl">
                    <a:srgbClr val="000000">
                      <a:alpha val="43137"/>
                    </a:srgbClr>
                  </a:outerShdw>
                </a:effectLst>
                <a:latin typeface="Times New Roman" pitchFamily="18" charset="0"/>
                <a:cs typeface="Times New Roman" pitchFamily="18" charset="0"/>
              </a:rPr>
              <a:t>Концепція маркетингу послуг</a:t>
            </a:r>
          </a:p>
        </p:txBody>
      </p:sp>
      <p:sp>
        <p:nvSpPr>
          <p:cNvPr id="3" name="Объект 2"/>
          <p:cNvSpPr>
            <a:spLocks noGrp="1"/>
          </p:cNvSpPr>
          <p:nvPr>
            <p:ph idx="1"/>
          </p:nvPr>
        </p:nvSpPr>
        <p:spPr>
          <a:xfrm>
            <a:off x="179512" y="980728"/>
            <a:ext cx="8784976" cy="5616624"/>
          </a:xfrm>
        </p:spPr>
        <p:txBody>
          <a:bodyPr>
            <a:normAutofit/>
          </a:bodyPr>
          <a:lstStyle/>
          <a:p>
            <a:pPr marL="0" indent="0" algn="just">
              <a:spcBef>
                <a:spcPts val="0"/>
              </a:spcBef>
              <a:buNone/>
            </a:pPr>
            <a:r>
              <a:rPr lang="uk-UA" sz="2400" dirty="0" smtClean="0">
                <a:latin typeface="Times New Roman" pitchFamily="18" charset="0"/>
                <a:cs typeface="Times New Roman" pitchFamily="18" charset="0"/>
              </a:rPr>
              <a:t>       У </a:t>
            </a:r>
            <a:r>
              <a:rPr lang="uk-UA" sz="2400" dirty="0">
                <a:latin typeface="Times New Roman" pitchFamily="18" charset="0"/>
                <a:cs typeface="Times New Roman" pitchFamily="18" charset="0"/>
              </a:rPr>
              <a:t>свій час професор маркетингу Північно-Західного університету США Ф. </a:t>
            </a:r>
            <a:r>
              <a:rPr lang="uk-UA" sz="2400" dirty="0" err="1">
                <a:latin typeface="Times New Roman" pitchFamily="18" charset="0"/>
                <a:cs typeface="Times New Roman" pitchFamily="18" charset="0"/>
              </a:rPr>
              <a:t>Котлер</a:t>
            </a:r>
            <a:r>
              <a:rPr lang="uk-UA" sz="2400" dirty="0">
                <a:latin typeface="Times New Roman" pitchFamily="18" charset="0"/>
                <a:cs typeface="Times New Roman" pitchFamily="18" charset="0"/>
              </a:rPr>
              <a:t> дав поняття «концепції маркетингу», визначивши її «як порівняно новий підхід у підприємницької діяльності, де заставою досягнення цілей організації є визначення потреб і потреб цільових ринків і забезпечення бажаної задоволеності більш ефективними і більш продуктивними, ніж у конкурентів, способами ».</a:t>
            </a:r>
          </a:p>
          <a:p>
            <a:pPr marL="0" indent="0" algn="just">
              <a:spcBef>
                <a:spcPts val="0"/>
              </a:spcBef>
              <a:buNone/>
            </a:pPr>
            <a:r>
              <a:rPr lang="uk-UA" sz="2400" dirty="0" smtClean="0">
                <a:latin typeface="Times New Roman" pitchFamily="18" charset="0"/>
                <a:cs typeface="Times New Roman" pitchFamily="18" charset="0"/>
              </a:rPr>
              <a:t>      Іншими </a:t>
            </a:r>
            <a:r>
              <a:rPr lang="uk-UA" sz="2400" dirty="0">
                <a:latin typeface="Times New Roman" pitchFamily="18" charset="0"/>
                <a:cs typeface="Times New Roman" pitchFamily="18" charset="0"/>
              </a:rPr>
              <a:t>словами, Ф. </a:t>
            </a:r>
            <a:r>
              <a:rPr lang="uk-UA" sz="2400" dirty="0" err="1">
                <a:latin typeface="Times New Roman" pitchFamily="18" charset="0"/>
                <a:cs typeface="Times New Roman" pitchFamily="18" charset="0"/>
              </a:rPr>
              <a:t>Котлер</a:t>
            </a:r>
            <a:r>
              <a:rPr lang="uk-UA" sz="2400" dirty="0">
                <a:latin typeface="Times New Roman" pitchFamily="18" charset="0"/>
                <a:cs typeface="Times New Roman" pitchFamily="18" charset="0"/>
              </a:rPr>
              <a:t> визначає сутність </a:t>
            </a:r>
            <a:r>
              <a:rPr lang="uk-UA" sz="2400" i="1" dirty="0">
                <a:latin typeface="Times New Roman" pitchFamily="18" charset="0"/>
                <a:cs typeface="Times New Roman" pitchFamily="18" charset="0"/>
              </a:rPr>
              <a:t>концепції маркетинг</a:t>
            </a:r>
            <a:r>
              <a:rPr lang="uk-UA" sz="2400" dirty="0">
                <a:latin typeface="Times New Roman" pitchFamily="18" charset="0"/>
                <a:cs typeface="Times New Roman" pitchFamily="18" charset="0"/>
              </a:rPr>
              <a:t>у за допомогою виразів типу: </a:t>
            </a:r>
            <a:r>
              <a:rPr lang="uk-UA" sz="2400" b="1" dirty="0">
                <a:latin typeface="Times New Roman" pitchFamily="18" charset="0"/>
                <a:cs typeface="Times New Roman" pitchFamily="18" charset="0"/>
              </a:rPr>
              <a:t>«Відшукайте потреби і задовольните їх»</a:t>
            </a:r>
            <a:r>
              <a:rPr lang="uk-UA" sz="2400" dirty="0">
                <a:latin typeface="Times New Roman" pitchFamily="18" charset="0"/>
                <a:cs typeface="Times New Roman" pitchFamily="18" charset="0"/>
              </a:rPr>
              <a:t>, </a:t>
            </a:r>
            <a:r>
              <a:rPr lang="uk-UA" sz="2400" dirty="0">
                <a:solidFill>
                  <a:schemeClr val="accent2">
                    <a:lumMod val="75000"/>
                  </a:schemeClr>
                </a:solidFill>
                <a:latin typeface="Times New Roman" pitchFamily="18" charset="0"/>
                <a:cs typeface="Times New Roman" pitchFamily="18" charset="0"/>
              </a:rPr>
              <a:t>«Любіть клієнта, а не товар», </a:t>
            </a:r>
            <a:r>
              <a:rPr lang="uk-UA" sz="2400" b="1" dirty="0">
                <a:latin typeface="Times New Roman" pitchFamily="18" charset="0"/>
                <a:cs typeface="Times New Roman" pitchFamily="18" charset="0"/>
              </a:rPr>
              <a:t>«Робіть те, що можете продати замість того, щоб намагатися продати те , що зможете зробити </a:t>
            </a:r>
            <a:r>
              <a:rPr lang="uk-UA" sz="2400" dirty="0">
                <a:latin typeface="Times New Roman" pitchFamily="18" charset="0"/>
                <a:cs typeface="Times New Roman" pitchFamily="18" charset="0"/>
              </a:rPr>
              <a:t>»,« </a:t>
            </a:r>
            <a:r>
              <a:rPr lang="uk-UA" sz="2400" dirty="0">
                <a:solidFill>
                  <a:schemeClr val="accent2">
                    <a:lumMod val="75000"/>
                  </a:schemeClr>
                </a:solidFill>
                <a:latin typeface="Times New Roman" pitchFamily="18" charset="0"/>
                <a:cs typeface="Times New Roman" pitchFamily="18" charset="0"/>
              </a:rPr>
              <a:t>Робити все, що в наших силах, щоб максимально відшкодувати кожний витрачений клієнтом долар цінностей значимістю, якістю і задоволеністю </a:t>
            </a:r>
            <a:r>
              <a:rPr lang="uk-UA" sz="2400" dirty="0">
                <a:latin typeface="Times New Roman" pitchFamily="18" charset="0"/>
                <a:cs typeface="Times New Roman" pitchFamily="18" charset="0"/>
              </a:rPr>
              <a:t>». </a:t>
            </a:r>
            <a:endParaRPr lang="uk-UA" sz="24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85202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pPr algn="r"/>
            <a:r>
              <a:rPr lang="uk-UA" sz="2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Концепція маркетингу послуг</a:t>
            </a:r>
            <a:endParaRPr lang="uk-UA" sz="2000" dirty="0">
              <a:solidFill>
                <a:srgbClr val="00B0F0"/>
              </a:solidFill>
            </a:endParaRPr>
          </a:p>
        </p:txBody>
      </p:sp>
      <p:sp>
        <p:nvSpPr>
          <p:cNvPr id="3" name="Объект 2"/>
          <p:cNvSpPr>
            <a:spLocks noGrp="1"/>
          </p:cNvSpPr>
          <p:nvPr>
            <p:ph idx="1"/>
          </p:nvPr>
        </p:nvSpPr>
        <p:spPr>
          <a:xfrm>
            <a:off x="457200" y="980728"/>
            <a:ext cx="8229600" cy="5145435"/>
          </a:xfrm>
        </p:spPr>
        <p:txBody>
          <a:bodyPr>
            <a:normAutofit fontScale="92500" lnSpcReduction="10000"/>
          </a:bodyPr>
          <a:lstStyle/>
          <a:p>
            <a:pPr marL="0" indent="0" algn="just">
              <a:spcBef>
                <a:spcPts val="0"/>
              </a:spcBef>
              <a:buNone/>
            </a:pPr>
            <a:r>
              <a:rPr lang="uk-UA" dirty="0" smtClean="0">
                <a:latin typeface="Times New Roman" pitchFamily="18" charset="0"/>
                <a:cs typeface="Times New Roman" pitchFamily="18" charset="0"/>
              </a:rPr>
              <a:t>     Іншими </a:t>
            </a:r>
            <a:r>
              <a:rPr lang="uk-UA" dirty="0">
                <a:latin typeface="Times New Roman" pitchFamily="18" charset="0"/>
                <a:cs typeface="Times New Roman" pitchFamily="18" charset="0"/>
              </a:rPr>
              <a:t>словами, головним об'єктом концепції маркетингу є </a:t>
            </a:r>
            <a:r>
              <a:rPr lang="uk-UA" i="1" dirty="0">
                <a:solidFill>
                  <a:schemeClr val="accent2">
                    <a:lumMod val="75000"/>
                  </a:schemeClr>
                </a:solidFill>
                <a:latin typeface="Times New Roman" pitchFamily="18" charset="0"/>
                <a:cs typeface="Times New Roman" pitchFamily="18" charset="0"/>
              </a:rPr>
              <a:t>всебічне вивчення клієнтів фірми з їх запитами, потребами і потребами</a:t>
            </a:r>
            <a:r>
              <a:rPr lang="uk-UA" dirty="0">
                <a:latin typeface="Times New Roman" pitchFamily="18" charset="0"/>
                <a:cs typeface="Times New Roman" pitchFamily="18" charset="0"/>
              </a:rPr>
              <a:t>. Фірма повинна будувати всю свою діяльність з розрахунком максимальної задоволеності покупців, натомість отримуючи відповідний </a:t>
            </a:r>
            <a:r>
              <a:rPr lang="uk-UA" dirty="0">
                <a:solidFill>
                  <a:schemeClr val="accent2">
                    <a:lumMod val="75000"/>
                  </a:schemeClr>
                </a:solidFill>
                <a:latin typeface="Times New Roman" pitchFamily="18" charset="0"/>
                <a:cs typeface="Times New Roman" pitchFamily="18" charset="0"/>
              </a:rPr>
              <a:t>прибуток</a:t>
            </a:r>
            <a:r>
              <a:rPr lang="uk-UA" dirty="0">
                <a:latin typeface="Times New Roman" pitchFamily="18" charset="0"/>
                <a:cs typeface="Times New Roman" pitchFamily="18" charset="0"/>
              </a:rPr>
              <a:t>.</a:t>
            </a:r>
          </a:p>
          <a:p>
            <a:pPr marL="0" indent="0" algn="just">
              <a:spcBef>
                <a:spcPts val="0"/>
              </a:spcBef>
              <a:buNone/>
            </a:pPr>
            <a:r>
              <a:rPr lang="uk-UA" dirty="0" smtClean="0">
                <a:latin typeface="Times New Roman" pitchFamily="18" charset="0"/>
                <a:cs typeface="Times New Roman" pitchFamily="18" charset="0"/>
              </a:rPr>
              <a:t>     За </a:t>
            </a:r>
            <a:r>
              <a:rPr lang="uk-UA" dirty="0">
                <a:latin typeface="Times New Roman" pitchFamily="18" charset="0"/>
                <a:cs typeface="Times New Roman" pitchFamily="18" charset="0"/>
              </a:rPr>
              <a:t>уявленнями Ф. </a:t>
            </a:r>
            <a:r>
              <a:rPr lang="uk-UA" dirty="0" err="1">
                <a:latin typeface="Times New Roman" pitchFamily="18" charset="0"/>
                <a:cs typeface="Times New Roman" pitchFamily="18" charset="0"/>
              </a:rPr>
              <a:t>Котлера</a:t>
            </a:r>
            <a:r>
              <a:rPr lang="uk-UA" dirty="0">
                <a:latin typeface="Times New Roman" pitchFamily="18" charset="0"/>
                <a:cs typeface="Times New Roman" pitchFamily="18" charset="0"/>
              </a:rPr>
              <a:t>, стрижнем концепції маркетингу є орієнтація на потреби, запити та потреби клієнтів, </a:t>
            </a:r>
            <a:r>
              <a:rPr lang="uk-UA" i="1" dirty="0">
                <a:solidFill>
                  <a:schemeClr val="accent2">
                    <a:lumMod val="75000"/>
                  </a:schemeClr>
                </a:solidFill>
                <a:latin typeface="Times New Roman" pitchFamily="18" charset="0"/>
                <a:cs typeface="Times New Roman" pitchFamily="18" charset="0"/>
              </a:rPr>
              <a:t>максимізація споживчої задоволеності для досягнення головної цілі фірми.</a:t>
            </a:r>
          </a:p>
          <a:p>
            <a:pPr marL="0" indent="0">
              <a:buNone/>
            </a:pPr>
            <a:endParaRPr lang="uk-UA" dirty="0"/>
          </a:p>
        </p:txBody>
      </p:sp>
    </p:spTree>
    <p:extLst>
      <p:ext uri="{BB962C8B-B14F-4D97-AF65-F5344CB8AC3E}">
        <p14:creationId xmlns:p14="http://schemas.microsoft.com/office/powerpoint/2010/main" val="1610554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712968" cy="6264696"/>
          </a:xfrm>
        </p:spPr>
        <p:txBody>
          <a:bodyPr>
            <a:normAutofit/>
          </a:bodyPr>
          <a:lstStyle/>
          <a:p>
            <a:pPr marL="0" indent="0" algn="r">
              <a:spcBef>
                <a:spcPts val="0"/>
              </a:spcBef>
              <a:buNone/>
            </a:pPr>
            <a:r>
              <a:rPr lang="uk-UA" sz="2400" dirty="0" smtClean="0">
                <a:latin typeface="Times New Roman" pitchFamily="18" charset="0"/>
                <a:cs typeface="Times New Roman" pitchFamily="18" charset="0"/>
              </a:rPr>
              <a:t>  </a:t>
            </a:r>
            <a:r>
              <a:rPr lang="uk-UA" sz="2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Концепція маркетингу послуг</a:t>
            </a:r>
            <a:endParaRPr lang="uk-UA" sz="2200" dirty="0" smtClean="0">
              <a:latin typeface="Times New Roman" pitchFamily="18" charset="0"/>
              <a:cs typeface="Times New Roman" pitchFamily="18" charset="0"/>
            </a:endParaRPr>
          </a:p>
          <a:p>
            <a:pPr marL="0" indent="0" algn="just">
              <a:spcBef>
                <a:spcPts val="0"/>
              </a:spcBef>
              <a:buNone/>
            </a:pPr>
            <a:r>
              <a:rPr lang="uk-UA" sz="2800" dirty="0" smtClean="0">
                <a:latin typeface="Times New Roman" pitchFamily="18" charset="0"/>
                <a:cs typeface="Times New Roman" pitchFamily="18" charset="0"/>
              </a:rPr>
              <a:t>      Згідно </a:t>
            </a:r>
            <a:r>
              <a:rPr lang="uk-UA" sz="2800" dirty="0">
                <a:latin typeface="Times New Roman" pitchFamily="18" charset="0"/>
                <a:cs typeface="Times New Roman" pitchFamily="18" charset="0"/>
              </a:rPr>
              <a:t>з концепцією </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норвезько</a:t>
            </a:r>
            <a:r>
              <a:rPr lang="uk-UA" sz="2800" dirty="0" smtClean="0">
                <a:latin typeface="Times New Roman" pitchFamily="18" charset="0"/>
                <a:cs typeface="Times New Roman" pitchFamily="18" charset="0"/>
              </a:rPr>
              <a:t>ї </a:t>
            </a:r>
            <a:r>
              <a:rPr lang="uk-UA" sz="2800" dirty="0">
                <a:latin typeface="Times New Roman" pitchFamily="18" charset="0"/>
                <a:cs typeface="Times New Roman" pitchFamily="18" charset="0"/>
              </a:rPr>
              <a:t>школи, маркетингові дії повинні вестися в</a:t>
            </a:r>
            <a:r>
              <a:rPr lang="uk-UA" sz="2800" b="1" dirty="0">
                <a:latin typeface="Times New Roman" pitchFamily="18" charset="0"/>
                <a:cs typeface="Times New Roman" pitchFamily="18" charset="0"/>
              </a:rPr>
              <a:t> </a:t>
            </a:r>
            <a:r>
              <a:rPr lang="uk-UA" sz="2800" b="1" i="1" dirty="0">
                <a:latin typeface="Times New Roman" pitchFamily="18" charset="0"/>
                <a:cs typeface="Times New Roman" pitchFamily="18" charset="0"/>
              </a:rPr>
              <a:t>аспектах</a:t>
            </a:r>
            <a:r>
              <a:rPr lang="uk-UA" sz="2800" b="1" dirty="0">
                <a:latin typeface="Times New Roman" pitchFamily="18" charset="0"/>
                <a:cs typeface="Times New Roman" pitchFamily="18" charset="0"/>
              </a:rPr>
              <a:t> </a:t>
            </a:r>
            <a:r>
              <a:rPr lang="uk-UA" sz="2800" dirty="0">
                <a:latin typeface="Times New Roman" pitchFamily="18" charset="0"/>
                <a:cs typeface="Times New Roman" pitchFamily="18" charset="0"/>
              </a:rPr>
              <a:t>маркетингу:</a:t>
            </a:r>
          </a:p>
          <a:p>
            <a:pPr marL="0" indent="0" algn="just">
              <a:spcBef>
                <a:spcPts val="0"/>
              </a:spcBef>
              <a:buNone/>
            </a:pP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зовнішнього;</a:t>
            </a:r>
          </a:p>
          <a:p>
            <a:pPr marL="0" indent="0" algn="just">
              <a:spcBef>
                <a:spcPts val="0"/>
              </a:spcBef>
              <a:buNone/>
            </a:pPr>
            <a:r>
              <a:rPr lang="uk-UA" sz="2800" dirty="0">
                <a:latin typeface="Times New Roman" pitchFamily="18" charset="0"/>
                <a:cs typeface="Times New Roman" pitchFamily="18" charset="0"/>
              </a:rPr>
              <a:t>-</a:t>
            </a: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внутрішнього;</a:t>
            </a:r>
          </a:p>
          <a:p>
            <a:pPr marL="0" indent="0" algn="just">
              <a:spcBef>
                <a:spcPts val="0"/>
              </a:spcBef>
              <a:buNone/>
            </a:pP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взаємодії.</a:t>
            </a:r>
          </a:p>
          <a:p>
            <a:pPr marL="0" indent="0" algn="just">
              <a:spcBef>
                <a:spcPts val="0"/>
              </a:spcBef>
              <a:buNone/>
            </a:pPr>
            <a:r>
              <a:rPr lang="uk-UA" sz="2800" dirty="0" smtClean="0">
                <a:latin typeface="Times New Roman" pitchFamily="18" charset="0"/>
                <a:cs typeface="Times New Roman" pitchFamily="18" charset="0"/>
              </a:rPr>
              <a:t>  </a:t>
            </a:r>
            <a:r>
              <a:rPr lang="uk-UA" sz="2800" b="1" i="1" dirty="0" smtClean="0">
                <a:latin typeface="Times New Roman" pitchFamily="18" charset="0"/>
                <a:cs typeface="Times New Roman" pitchFamily="18" charset="0"/>
              </a:rPr>
              <a:t>Зовнішній</a:t>
            </a: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маркетинг займається загальною діяльністю з надання послуг, він </a:t>
            </a:r>
            <a:r>
              <a:rPr lang="uk-UA" sz="2800" dirty="0">
                <a:solidFill>
                  <a:schemeClr val="accent2">
                    <a:lumMod val="75000"/>
                  </a:schemeClr>
                </a:solidFill>
                <a:latin typeface="Times New Roman" pitchFamily="18" charset="0"/>
                <a:cs typeface="Times New Roman" pitchFamily="18" charset="0"/>
              </a:rPr>
              <a:t>скерований на ринок і стосується дій, які пов'язані з аналізом ринку, а також формуванням </a:t>
            </a:r>
            <a:r>
              <a:rPr lang="uk-UA" sz="2800" dirty="0" smtClean="0">
                <a:solidFill>
                  <a:schemeClr val="accent2">
                    <a:lumMod val="75000"/>
                  </a:schemeClr>
                </a:solidFill>
                <a:latin typeface="Times New Roman" pitchFamily="18" charset="0"/>
                <a:cs typeface="Times New Roman" pitchFamily="18" charset="0"/>
              </a:rPr>
              <a:t>маркетингових </a:t>
            </a:r>
            <a:r>
              <a:rPr lang="uk-UA" sz="2800" dirty="0">
                <a:solidFill>
                  <a:schemeClr val="accent2">
                    <a:lumMod val="75000"/>
                  </a:schemeClr>
                </a:solidFill>
                <a:latin typeface="Times New Roman" pitchFamily="18" charset="0"/>
                <a:cs typeface="Times New Roman" pitchFamily="18" charset="0"/>
              </a:rPr>
              <a:t>інструментів</a:t>
            </a:r>
            <a:r>
              <a:rPr lang="uk-UA" sz="2400" dirty="0" smtClean="0">
                <a:solidFill>
                  <a:schemeClr val="accent2">
                    <a:lumMod val="75000"/>
                  </a:schemeClr>
                </a:solidFill>
                <a:latin typeface="Times New Roman" pitchFamily="18" charset="0"/>
                <a:cs typeface="Times New Roman" pitchFamily="18" charset="0"/>
              </a:rPr>
              <a:t>.</a:t>
            </a:r>
          </a:p>
          <a:p>
            <a:pPr marL="0" indent="0" algn="just">
              <a:spcBef>
                <a:spcPts val="0"/>
              </a:spcBef>
              <a:buNone/>
            </a:pPr>
            <a:r>
              <a:rPr lang="uk-UA" sz="2800" dirty="0" smtClean="0">
                <a:latin typeface="Times New Roman" pitchFamily="18" charset="0"/>
                <a:cs typeface="Times New Roman" pitchFamily="18" charset="0"/>
              </a:rPr>
              <a:t>    </a:t>
            </a:r>
            <a:r>
              <a:rPr lang="uk-UA" sz="2800" b="1" dirty="0" smtClean="0">
                <a:latin typeface="Times New Roman" pitchFamily="18" charset="0"/>
                <a:cs typeface="Times New Roman" pitchFamily="18" charset="0"/>
              </a:rPr>
              <a:t>Внутрішній</a:t>
            </a: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маркетинг охоплює дії підприємства, які мають на меті </a:t>
            </a:r>
            <a:r>
              <a:rPr lang="uk-UA" sz="2800" dirty="0">
                <a:solidFill>
                  <a:schemeClr val="accent2">
                    <a:lumMod val="75000"/>
                  </a:schemeClr>
                </a:solidFill>
                <a:latin typeface="Times New Roman" pitchFamily="18" charset="0"/>
                <a:cs typeface="Times New Roman" pitchFamily="18" charset="0"/>
              </a:rPr>
              <a:t>вдосконалювати та мотивувати працівників до кращого обслуговування </a:t>
            </a:r>
            <a:r>
              <a:rPr lang="uk-UA" sz="2800" dirty="0" smtClean="0">
                <a:solidFill>
                  <a:schemeClr val="accent2">
                    <a:lumMod val="75000"/>
                  </a:schemeClr>
                </a:solidFill>
                <a:latin typeface="Times New Roman" pitchFamily="18" charset="0"/>
                <a:cs typeface="Times New Roman" pitchFamily="18" charset="0"/>
              </a:rPr>
              <a:t>клієнтів.</a:t>
            </a:r>
            <a:endParaRPr lang="uk-UA" sz="28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210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pPr algn="r"/>
            <a:r>
              <a:rPr lang="uk-UA" sz="2000" dirty="0">
                <a:latin typeface="Times New Roman" pitchFamily="18" charset="0"/>
                <a:cs typeface="Times New Roman" pitchFamily="18" charset="0"/>
              </a:rPr>
              <a:t> </a:t>
            </a:r>
            <a:r>
              <a:rPr lang="uk-UA" sz="2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Концепція маркетингу послуг</a:t>
            </a:r>
            <a:endParaRPr lang="uk-UA" sz="2000" dirty="0"/>
          </a:p>
        </p:txBody>
      </p:sp>
      <p:sp>
        <p:nvSpPr>
          <p:cNvPr id="3" name="Объект 2"/>
          <p:cNvSpPr>
            <a:spLocks noGrp="1"/>
          </p:cNvSpPr>
          <p:nvPr>
            <p:ph idx="1"/>
          </p:nvPr>
        </p:nvSpPr>
        <p:spPr>
          <a:xfrm>
            <a:off x="457200" y="836712"/>
            <a:ext cx="8229600" cy="5289451"/>
          </a:xfrm>
        </p:spPr>
        <p:txBody>
          <a:bodyPr>
            <a:normAutofit fontScale="92500" lnSpcReduction="20000"/>
          </a:bodyPr>
          <a:lstStyle/>
          <a:p>
            <a:pPr marL="0" indent="0" algn="just">
              <a:spcBef>
                <a:spcPts val="0"/>
              </a:spcBef>
              <a:buNone/>
            </a:pP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sz="3000" dirty="0">
                <a:latin typeface="Times New Roman" pitchFamily="18" charset="0"/>
                <a:cs typeface="Times New Roman" pitchFamily="18" charset="0"/>
              </a:rPr>
              <a:t>Дії у сфері внутрішнього маркетингу на підприємстві повинні базуватися на відповідному рівні обслуговування та комплексі інформаційних заходів</a:t>
            </a:r>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Природа внутрішнього маркетингу пов'язала зі створенням сприятливого клімату на фірмі, зміною поведінки працівників, покращенням якості обслуговування, впливом на ступінь задоволення покупців та спрямована па доходи фірми.</a:t>
            </a:r>
          </a:p>
          <a:p>
            <a:pPr marL="0" indent="0" algn="just">
              <a:spcBef>
                <a:spcPts val="0"/>
              </a:spcBef>
              <a:buNone/>
            </a:pPr>
            <a:r>
              <a:rPr lang="ru-RU"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Маркетинг </a:t>
            </a:r>
            <a:r>
              <a:rPr lang="ru-RU" sz="3000" b="1" dirty="0" err="1">
                <a:latin typeface="Times New Roman" pitchFamily="18" charset="0"/>
                <a:cs typeface="Times New Roman" pitchFamily="18" charset="0"/>
              </a:rPr>
              <a:t>взаємодії</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характеризується</a:t>
            </a:r>
            <a:r>
              <a:rPr lang="ru-RU" sz="3000" dirty="0">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впливом</a:t>
            </a:r>
            <a:r>
              <a:rPr lang="ru-RU" sz="3000" i="1" dirty="0">
                <a:solidFill>
                  <a:schemeClr val="accent2">
                    <a:lumMod val="75000"/>
                  </a:schemeClr>
                </a:solidFill>
                <a:latin typeface="Times New Roman" pitchFamily="18" charset="0"/>
                <a:cs typeface="Times New Roman" pitchFamily="18" charset="0"/>
              </a:rPr>
              <a:t> на </a:t>
            </a:r>
            <a:r>
              <a:rPr lang="ru-RU" sz="3000" i="1" dirty="0" err="1">
                <a:solidFill>
                  <a:schemeClr val="accent2">
                    <a:lumMod val="75000"/>
                  </a:schemeClr>
                </a:solidFill>
                <a:latin typeface="Times New Roman" pitchFamily="18" charset="0"/>
                <a:cs typeface="Times New Roman" pitchFamily="18" charset="0"/>
              </a:rPr>
              <a:t>всіх</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працівників</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фірми</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які</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формують</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відповідні</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якісні</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стандарти</a:t>
            </a:r>
            <a:r>
              <a:rPr lang="ru-RU" sz="3000" i="1" dirty="0">
                <a:solidFill>
                  <a:schemeClr val="accent2">
                    <a:lumMod val="75000"/>
                  </a:schemeClr>
                </a:solidFill>
                <a:latin typeface="Times New Roman" pitchFamily="18" charset="0"/>
                <a:cs typeface="Times New Roman" pitchFamily="18" charset="0"/>
              </a:rPr>
              <a:t> у </a:t>
            </a:r>
            <a:r>
              <a:rPr lang="ru-RU" sz="3000" i="1" dirty="0" err="1">
                <a:solidFill>
                  <a:schemeClr val="accent2">
                    <a:lumMod val="75000"/>
                  </a:schemeClr>
                </a:solidFill>
                <a:latin typeface="Times New Roman" pitchFamily="18" charset="0"/>
                <a:cs typeface="Times New Roman" pitchFamily="18" charset="0"/>
              </a:rPr>
              <a:t>відносинах</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між</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споживачем</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послуг</a:t>
            </a:r>
            <a:r>
              <a:rPr lang="ru-RU" sz="3000" i="1" dirty="0">
                <a:solidFill>
                  <a:schemeClr val="accent2">
                    <a:lumMod val="75000"/>
                  </a:schemeClr>
                </a:solidFill>
                <a:latin typeface="Times New Roman" pitchFamily="18" charset="0"/>
                <a:cs typeface="Times New Roman" pitchFamily="18" charset="0"/>
              </a:rPr>
              <a:t> і </a:t>
            </a:r>
            <a:r>
              <a:rPr lang="ru-RU" sz="3000" i="1" dirty="0" err="1">
                <a:solidFill>
                  <a:schemeClr val="accent2">
                    <a:lumMod val="75000"/>
                  </a:schemeClr>
                </a:solidFill>
                <a:latin typeface="Times New Roman" pitchFamily="18" charset="0"/>
                <a:cs typeface="Times New Roman" pitchFamily="18" charset="0"/>
              </a:rPr>
              <a:t>тим</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хто</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їх</a:t>
            </a:r>
            <a:r>
              <a:rPr lang="ru-RU" sz="3000" i="1" dirty="0">
                <a:solidFill>
                  <a:schemeClr val="accent2">
                    <a:lumMod val="75000"/>
                  </a:schemeClr>
                </a:solidFill>
                <a:latin typeface="Times New Roman" pitchFamily="18" charset="0"/>
                <a:cs typeface="Times New Roman" pitchFamily="18" charset="0"/>
              </a:rPr>
              <a:t> </a:t>
            </a:r>
            <a:r>
              <a:rPr lang="ru-RU" sz="3000" i="1" dirty="0" err="1">
                <a:solidFill>
                  <a:schemeClr val="accent2">
                    <a:lumMod val="75000"/>
                  </a:schemeClr>
                </a:solidFill>
                <a:latin typeface="Times New Roman" pitchFamily="18" charset="0"/>
                <a:cs typeface="Times New Roman" pitchFamily="18" charset="0"/>
              </a:rPr>
              <a:t>надає</a:t>
            </a:r>
            <a:r>
              <a:rPr lang="ru-RU" sz="3000" i="1" dirty="0">
                <a:solidFill>
                  <a:schemeClr val="accent2">
                    <a:lumMod val="75000"/>
                  </a:schemeClr>
                </a:solidFill>
                <a:latin typeface="Times New Roman" pitchFamily="18" charset="0"/>
                <a:cs typeface="Times New Roman" pitchFamily="18" charset="0"/>
              </a:rPr>
              <a:t>. </a:t>
            </a:r>
            <a:endParaRPr lang="uk-UA" sz="3000" b="1" i="1" dirty="0">
              <a:solidFill>
                <a:schemeClr val="accent2">
                  <a:lumMod val="75000"/>
                </a:schemeClr>
              </a:solidFill>
              <a:latin typeface="Times New Roman" pitchFamily="18" charset="0"/>
              <a:cs typeface="Times New Roman" pitchFamily="18" charset="0"/>
            </a:endParaRPr>
          </a:p>
          <a:p>
            <a:pPr marL="0" indent="0">
              <a:buNone/>
            </a:pPr>
            <a:endParaRPr lang="uk-UA" dirty="0"/>
          </a:p>
        </p:txBody>
      </p:sp>
    </p:spTree>
    <p:extLst>
      <p:ext uri="{BB962C8B-B14F-4D97-AF65-F5344CB8AC3E}">
        <p14:creationId xmlns:p14="http://schemas.microsoft.com/office/powerpoint/2010/main" val="2724994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онцепції маркетингу послу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400380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Концепція маркетингу зв'язк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868627"/>
            <a:ext cx="426402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921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uk-UA" sz="3100" dirty="0"/>
              <a:t>Контрольні запитання: </a:t>
            </a:r>
            <a:r>
              <a:rPr lang="uk-UA" dirty="0"/>
              <a:t/>
            </a:r>
            <a:br>
              <a:rPr lang="uk-UA" dirty="0"/>
            </a:br>
            <a:endParaRPr lang="uk-UA" dirty="0"/>
          </a:p>
        </p:txBody>
      </p:sp>
      <p:sp>
        <p:nvSpPr>
          <p:cNvPr id="3" name="Объект 2"/>
          <p:cNvSpPr>
            <a:spLocks noGrp="1"/>
          </p:cNvSpPr>
          <p:nvPr>
            <p:ph idx="1"/>
          </p:nvPr>
        </p:nvSpPr>
        <p:spPr>
          <a:xfrm>
            <a:off x="457200" y="548680"/>
            <a:ext cx="8229600" cy="5577483"/>
          </a:xfrm>
        </p:spPr>
        <p:txBody>
          <a:bodyPr>
            <a:normAutofit fontScale="47500" lnSpcReduction="20000"/>
          </a:bodyPr>
          <a:lstStyle/>
          <a:p>
            <a:pPr marL="0" indent="0">
              <a:buNone/>
            </a:pPr>
            <a:r>
              <a:rPr lang="uk-UA" dirty="0" smtClean="0"/>
              <a:t> </a:t>
            </a:r>
            <a:endParaRPr lang="uk-UA" dirty="0"/>
          </a:p>
          <a:p>
            <a:pPr marL="0" indent="0">
              <a:buNone/>
            </a:pPr>
            <a:r>
              <a:rPr lang="uk-UA" sz="4500" dirty="0"/>
              <a:t>1. Що являє собою «маркетинг в туризмі»? </a:t>
            </a:r>
          </a:p>
          <a:p>
            <a:pPr marL="0" indent="0">
              <a:buNone/>
            </a:pPr>
            <a:r>
              <a:rPr lang="uk-UA" sz="4500" dirty="0"/>
              <a:t>2. Які його основні завдання? </a:t>
            </a:r>
          </a:p>
          <a:p>
            <a:pPr marL="0" indent="0">
              <a:buNone/>
            </a:pPr>
            <a:r>
              <a:rPr lang="uk-UA" sz="4500" dirty="0"/>
              <a:t>3. Охарактеризуйте сучасний маркетинг в туризмі, розкрийте його значення як філософії туристичного бізнесу.</a:t>
            </a:r>
          </a:p>
          <a:p>
            <a:pPr marL="0" indent="0">
              <a:buNone/>
            </a:pPr>
            <a:r>
              <a:rPr lang="uk-UA" sz="4500" dirty="0"/>
              <a:t> 4. Назвіть основні етапи розвитку маркетингу в туризмі як галузі економічної науки. </a:t>
            </a:r>
          </a:p>
          <a:p>
            <a:pPr marL="0" indent="0">
              <a:buNone/>
            </a:pPr>
            <a:r>
              <a:rPr lang="uk-UA" sz="4500" dirty="0"/>
              <a:t>5. Сформулюйте цілі туристичного маркетингу. </a:t>
            </a:r>
          </a:p>
          <a:p>
            <a:pPr marL="0" indent="0">
              <a:buNone/>
            </a:pPr>
            <a:r>
              <a:rPr lang="uk-UA" sz="4500" dirty="0"/>
              <a:t>6. Охарактеризуйте основні функції маркетингу в туризмі на кожному рівні його застосування. </a:t>
            </a:r>
          </a:p>
          <a:p>
            <a:pPr marL="0" indent="0">
              <a:buNone/>
            </a:pPr>
            <a:r>
              <a:rPr lang="uk-UA" sz="4500" dirty="0"/>
              <a:t>7. Визначте основні принципи туристичного маркетингу. </a:t>
            </a:r>
          </a:p>
          <a:p>
            <a:pPr marL="0" indent="0">
              <a:buNone/>
            </a:pPr>
            <a:r>
              <a:rPr lang="uk-UA" sz="4500" dirty="0"/>
              <a:t>8. Які існують сучасні тенденції маркетингу туристичних підприємств? </a:t>
            </a:r>
          </a:p>
          <a:p>
            <a:pPr marL="0" indent="0">
              <a:buNone/>
            </a:pPr>
            <a:r>
              <a:rPr lang="uk-UA" sz="4500" dirty="0"/>
              <a:t>9. Назвіть основні відмінності ведення маркетингу на зарубіжних підприємствах, в порівнянні з вітчизняними. </a:t>
            </a:r>
          </a:p>
          <a:p>
            <a:pPr marL="0" indent="0">
              <a:buNone/>
            </a:pPr>
            <a:r>
              <a:rPr lang="uk-UA" sz="4500" dirty="0"/>
              <a:t>10. Яким чином застосовують маркетингові інструменти на загальнодержавному рівні в країнах західної Європи, США, України?</a:t>
            </a:r>
          </a:p>
          <a:p>
            <a:pPr marL="0" indent="0">
              <a:buNone/>
            </a:pPr>
            <a:endParaRPr lang="uk-UA" sz="4500" dirty="0" smtClean="0"/>
          </a:p>
          <a:p>
            <a:pPr marL="0" indent="0">
              <a:buNone/>
            </a:pPr>
            <a:endParaRPr lang="uk-UA" sz="4500" dirty="0"/>
          </a:p>
        </p:txBody>
      </p:sp>
    </p:spTree>
    <p:extLst>
      <p:ext uri="{BB962C8B-B14F-4D97-AF65-F5344CB8AC3E}">
        <p14:creationId xmlns:p14="http://schemas.microsoft.com/office/powerpoint/2010/main" val="1782723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58018"/>
          </a:xfrm>
        </p:spPr>
        <p:txBody>
          <a:bodyPr>
            <a:normAutofit fontScale="90000"/>
          </a:bodyPr>
          <a:lstStyle/>
          <a:p>
            <a:endParaRPr lang="uk-UA" dirty="0"/>
          </a:p>
        </p:txBody>
      </p:sp>
      <p:sp>
        <p:nvSpPr>
          <p:cNvPr id="3" name="Объект 2"/>
          <p:cNvSpPr>
            <a:spLocks noGrp="1"/>
          </p:cNvSpPr>
          <p:nvPr>
            <p:ph idx="1"/>
          </p:nvPr>
        </p:nvSpPr>
        <p:spPr>
          <a:xfrm>
            <a:off x="457200" y="476672"/>
            <a:ext cx="8229600" cy="5649491"/>
          </a:xfrm>
        </p:spPr>
        <p:txBody>
          <a:bodyPr>
            <a:normAutofit lnSpcReduction="10000"/>
          </a:bodyPr>
          <a:lstStyle/>
          <a:p>
            <a:pPr marL="0" indent="0" algn="ctr">
              <a:buNone/>
            </a:pPr>
            <a:r>
              <a:rPr lang="uk-UA" sz="4000" b="1" dirty="0" smtClean="0"/>
              <a:t>Дякую за співпрацю!</a:t>
            </a:r>
          </a:p>
          <a:p>
            <a:pPr marL="0" indent="0" algn="ctr">
              <a:buNone/>
            </a:pPr>
            <a:endParaRPr lang="uk-UA" sz="4000" b="1" dirty="0"/>
          </a:p>
          <a:p>
            <a:pPr marL="0" indent="0" algn="ctr">
              <a:buNone/>
            </a:pPr>
            <a:endParaRPr lang="uk-UA" sz="4000" b="1" dirty="0" smtClean="0"/>
          </a:p>
          <a:p>
            <a:pPr marL="0" indent="0" algn="ctr">
              <a:buNone/>
            </a:pPr>
            <a:endParaRPr lang="uk-UA" sz="4000" b="1" dirty="0"/>
          </a:p>
          <a:p>
            <a:pPr marL="0" indent="0" algn="ctr">
              <a:buNone/>
            </a:pPr>
            <a:endParaRPr lang="uk-UA" sz="4000" b="1" dirty="0" smtClean="0"/>
          </a:p>
          <a:p>
            <a:pPr marL="0" indent="0" algn="ctr">
              <a:buNone/>
            </a:pPr>
            <a:endParaRPr lang="uk-UA" sz="4000" b="1" dirty="0"/>
          </a:p>
          <a:p>
            <a:pPr marL="0" indent="0" algn="ctr">
              <a:buNone/>
            </a:pPr>
            <a:r>
              <a:rPr lang="en-US" sz="2800" b="1" dirty="0" smtClean="0"/>
              <a:t>                                                         </a:t>
            </a:r>
          </a:p>
          <a:p>
            <a:pPr marL="0" indent="0" algn="ctr">
              <a:buNone/>
            </a:pPr>
            <a:r>
              <a:rPr lang="en-US" sz="2800" b="1" dirty="0">
                <a:solidFill>
                  <a:srgbClr val="00B0F0"/>
                </a:solidFill>
              </a:rPr>
              <a:t> </a:t>
            </a:r>
            <a:r>
              <a:rPr lang="en-US" sz="2800" b="1" dirty="0" smtClean="0">
                <a:solidFill>
                  <a:srgbClr val="00B0F0"/>
                </a:solidFill>
              </a:rPr>
              <a:t>                                                      4stefani2@gmail.com</a:t>
            </a:r>
            <a:endParaRPr lang="uk-UA" sz="2800" b="1" dirty="0" smtClean="0">
              <a:solidFill>
                <a:srgbClr val="00B0F0"/>
              </a:solidFill>
            </a:endParaRPr>
          </a:p>
          <a:p>
            <a:pPr marL="0" indent="0" algn="ctr">
              <a:buNone/>
            </a:pPr>
            <a:r>
              <a:rPr lang="en-US" sz="2800" b="1" dirty="0" smtClean="0">
                <a:solidFill>
                  <a:srgbClr val="00B0F0"/>
                </a:solidFill>
              </a:rPr>
              <a:t>                                                              067-283-87-78</a:t>
            </a:r>
            <a:endParaRPr lang="uk-UA" sz="2800" b="1" dirty="0">
              <a:solidFill>
                <a:srgbClr val="00B0F0"/>
              </a:solidFill>
            </a:endParaRPr>
          </a:p>
          <a:p>
            <a:pPr marL="0" indent="0" algn="ctr">
              <a:buNone/>
            </a:pPr>
            <a:endParaRPr lang="uk-UA" sz="4000" b="1" dirty="0"/>
          </a:p>
        </p:txBody>
      </p:sp>
      <p:pic>
        <p:nvPicPr>
          <p:cNvPr id="1026" name="Picture 2" descr="C:\Users\Стефанія\AppData\Local\Microsoft\Windows\Temporary Internet Files\Content.IE5\2ECXVBTR\Rysunek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1196752"/>
            <a:ext cx="5852160" cy="37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86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Елементи та основні інструменти маркетингу-мікс у системі туристичних послуг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851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маркетинг сільського туризм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350" y="0"/>
            <a:ext cx="88773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65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reflection blurRad="6350" stA="50000" endA="295" endPos="92000" dist="101600" dir="5400000" sy="-100000" algn="bl" rotWithShape="0"/>
          </a:effectLst>
        </p:spPr>
        <p:txBody>
          <a:bodyPr>
            <a:normAutofit fontScale="90000"/>
          </a:bodyPr>
          <a:lstStyle/>
          <a:p>
            <a:r>
              <a:rPr lang="uk-UA" sz="2800" dirty="0"/>
              <a:t>Згідно з вимогами освітньо-професійної програми та паспорту спеціальності здобувачі повинні:</a:t>
            </a:r>
            <a:br>
              <a:rPr lang="uk-UA" sz="2800" dirty="0"/>
            </a:br>
            <a:endParaRPr lang="uk-UA" sz="2800" dirty="0"/>
          </a:p>
        </p:txBody>
      </p:sp>
      <p:sp>
        <p:nvSpPr>
          <p:cNvPr id="3" name="Объект 2"/>
          <p:cNvSpPr>
            <a:spLocks noGrp="1"/>
          </p:cNvSpPr>
          <p:nvPr>
            <p:ph idx="1"/>
          </p:nvPr>
        </p:nvSpPr>
        <p:spPr>
          <a:xfrm>
            <a:off x="457200" y="1124744"/>
            <a:ext cx="8229600" cy="5001419"/>
          </a:xfrm>
          <a:scene3d>
            <a:camera prst="isometricOffAxis1Right"/>
            <a:lightRig rig="threePt" dir="t"/>
          </a:scene3d>
        </p:spPr>
        <p:txBody>
          <a:bodyPr>
            <a:normAutofit/>
          </a:bodyPr>
          <a:lstStyle/>
          <a:p>
            <a:pPr marL="0" indent="0">
              <a:buNone/>
            </a:pPr>
            <a:r>
              <a:rPr lang="uk-UA" sz="2800" b="1" i="1" dirty="0">
                <a:solidFill>
                  <a:schemeClr val="accent1"/>
                </a:solidFill>
              </a:rPr>
              <a:t>знати</a:t>
            </a:r>
            <a:r>
              <a:rPr lang="uk-UA" sz="2800" b="1" i="1" dirty="0"/>
              <a:t>:</a:t>
            </a:r>
            <a:endParaRPr lang="uk-UA" sz="2800" dirty="0"/>
          </a:p>
          <a:p>
            <a:pPr marL="0" indent="0">
              <a:buNone/>
            </a:pPr>
            <a:r>
              <a:rPr lang="uk-UA" sz="2800" dirty="0" smtClean="0"/>
              <a:t>1- </a:t>
            </a:r>
            <a:r>
              <a:rPr lang="uk-UA" sz="2800" dirty="0"/>
              <a:t>маркетингову </a:t>
            </a:r>
            <a:r>
              <a:rPr lang="uk-UA" sz="2800" dirty="0" smtClean="0"/>
              <a:t>асортиментну </a:t>
            </a:r>
            <a:r>
              <a:rPr lang="uk-UA" sz="2800" dirty="0"/>
              <a:t>та цінову політику;</a:t>
            </a:r>
          </a:p>
          <a:p>
            <a:pPr marL="0" indent="0">
              <a:buNone/>
            </a:pPr>
            <a:r>
              <a:rPr lang="uk-UA" sz="2800" dirty="0" smtClean="0"/>
              <a:t>2- </a:t>
            </a:r>
            <a:r>
              <a:rPr lang="uk-UA" sz="2800" dirty="0"/>
              <a:t>методи маркетингового ціноутворення в туризмі;</a:t>
            </a:r>
          </a:p>
          <a:p>
            <a:pPr marL="0" indent="0">
              <a:buNone/>
            </a:pPr>
            <a:r>
              <a:rPr lang="uk-UA" sz="2800" dirty="0" smtClean="0"/>
              <a:t>3- </a:t>
            </a:r>
            <a:r>
              <a:rPr lang="uk-UA" sz="2800" dirty="0"/>
              <a:t>методи і нормативну </a:t>
            </a:r>
            <a:r>
              <a:rPr lang="uk-UA" sz="2800" dirty="0" smtClean="0"/>
              <a:t>основи </a:t>
            </a:r>
            <a:r>
              <a:rPr lang="uk-UA" sz="2800" dirty="0"/>
              <a:t>реклами туристичного продукту;</a:t>
            </a:r>
          </a:p>
          <a:p>
            <a:pPr marL="0" indent="0">
              <a:buNone/>
            </a:pPr>
            <a:r>
              <a:rPr lang="uk-UA" sz="2800" dirty="0" smtClean="0"/>
              <a:t>4- </a:t>
            </a:r>
            <a:r>
              <a:rPr lang="uk-UA" sz="2800" dirty="0"/>
              <a:t>стимулювання продажу і пропаганди туристичного продукту;</a:t>
            </a:r>
          </a:p>
          <a:p>
            <a:pPr marL="0" indent="0">
              <a:buNone/>
            </a:pPr>
            <a:r>
              <a:rPr lang="uk-UA" sz="2800" dirty="0" smtClean="0"/>
              <a:t>5- </a:t>
            </a:r>
            <a:r>
              <a:rPr lang="uk-UA" sz="2800" dirty="0"/>
              <a:t>просування та рекламу в туризмі;</a:t>
            </a:r>
          </a:p>
          <a:p>
            <a:pPr marL="0" indent="0">
              <a:buNone/>
            </a:pPr>
            <a:r>
              <a:rPr lang="uk-UA" sz="2800" dirty="0" smtClean="0"/>
              <a:t>6- </a:t>
            </a:r>
            <a:r>
              <a:rPr lang="uk-UA" sz="2800" dirty="0"/>
              <a:t>виставки та ярмарки;</a:t>
            </a:r>
          </a:p>
          <a:p>
            <a:pPr marL="0" indent="0">
              <a:buNone/>
            </a:pPr>
            <a:r>
              <a:rPr lang="uk-UA" sz="2800" dirty="0" smtClean="0"/>
              <a:t>7- </a:t>
            </a:r>
            <a:r>
              <a:rPr lang="uk-UA" sz="2800" dirty="0"/>
              <a:t>організацію як функцію управління;</a:t>
            </a:r>
          </a:p>
          <a:p>
            <a:pPr marL="0" indent="0">
              <a:buNone/>
            </a:pPr>
            <a:endParaRPr lang="uk-UA" sz="2800" dirty="0"/>
          </a:p>
        </p:txBody>
      </p:sp>
    </p:spTree>
    <p:extLst>
      <p:ext uri="{BB962C8B-B14F-4D97-AF65-F5344CB8AC3E}">
        <p14:creationId xmlns:p14="http://schemas.microsoft.com/office/powerpoint/2010/main" val="3078156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marL="0" indent="0">
              <a:buNone/>
            </a:pPr>
            <a:r>
              <a:rPr lang="uk-UA" dirty="0"/>
              <a:t>Латеральний маркетинг (</a:t>
            </a:r>
            <a:r>
              <a:rPr lang="en-US" i="1" dirty="0"/>
              <a:t>lateral - </a:t>
            </a:r>
            <a:r>
              <a:rPr lang="uk-UA" i="1" dirty="0"/>
              <a:t>бічний</a:t>
            </a:r>
            <a:r>
              <a:rPr lang="uk-UA" dirty="0"/>
              <a:t>) - система нетрадиційних методів просування товарів і послуг, що дозволяє успішно боротися з конкуренцією. В основі латерального маркетингу – особливий вид мислення – «латеральне» як метод нестандартного, творчого підходу до вирішення задач. </a:t>
            </a:r>
            <a:r>
              <a:rPr lang="uk-UA"/>
              <a:t>Новий продукт руйнує звички і існуючу поведінку споживачів і вимагає створення нових технологій споживання, задає нові основи компетенцій.</a:t>
            </a:r>
            <a:endParaRPr lang="uk-UA"/>
          </a:p>
        </p:txBody>
      </p:sp>
    </p:spTree>
    <p:extLst>
      <p:ext uri="{BB962C8B-B14F-4D97-AF65-F5344CB8AC3E}">
        <p14:creationId xmlns:p14="http://schemas.microsoft.com/office/powerpoint/2010/main" val="51988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effectLst>
            <a:reflection blurRad="6350" stA="50000" endA="295" endPos="92000" dist="101600" dir="5400000" sy="-100000" algn="bl" rotWithShape="0"/>
          </a:effectLst>
        </p:spPr>
        <p:txBody>
          <a:bodyPr>
            <a:normAutofit fontScale="90000"/>
          </a:bodyPr>
          <a:lstStyle/>
          <a:p>
            <a:pPr algn="r"/>
            <a:r>
              <a:rPr lang="uk-UA" sz="2400" b="1" i="1" dirty="0">
                <a:solidFill>
                  <a:schemeClr val="accent1"/>
                </a:solidFill>
              </a:rPr>
              <a:t>з</a:t>
            </a:r>
            <a:r>
              <a:rPr lang="uk-UA" sz="2400" b="1" i="1" dirty="0" smtClean="0">
                <a:solidFill>
                  <a:schemeClr val="accent1"/>
                </a:solidFill>
              </a:rPr>
              <a:t>нати</a:t>
            </a:r>
            <a:r>
              <a:rPr lang="uk-UA" sz="2400" dirty="0" smtClean="0"/>
              <a:t>:</a:t>
            </a:r>
            <a:endParaRPr lang="uk-UA" sz="2400" dirty="0"/>
          </a:p>
        </p:txBody>
      </p:sp>
      <p:sp>
        <p:nvSpPr>
          <p:cNvPr id="3" name="Объект 2"/>
          <p:cNvSpPr>
            <a:spLocks noGrp="1"/>
          </p:cNvSpPr>
          <p:nvPr>
            <p:ph idx="1"/>
          </p:nvPr>
        </p:nvSpPr>
        <p:spPr>
          <a:xfrm>
            <a:off x="457200" y="836712"/>
            <a:ext cx="8229600" cy="5289451"/>
          </a:xfrm>
          <a:scene3d>
            <a:camera prst="isometricOffAxis1Right"/>
            <a:lightRig rig="threePt" dir="t"/>
          </a:scene3d>
        </p:spPr>
        <p:txBody>
          <a:bodyPr>
            <a:normAutofit fontScale="85000" lnSpcReduction="10000"/>
          </a:bodyPr>
          <a:lstStyle/>
          <a:p>
            <a:pPr marL="0" indent="0">
              <a:buNone/>
            </a:pPr>
            <a:r>
              <a:rPr lang="uk-UA" dirty="0" smtClean="0"/>
              <a:t>8- </a:t>
            </a:r>
            <a:r>
              <a:rPr lang="uk-UA" dirty="0"/>
              <a:t>стимулювання збуту;</a:t>
            </a:r>
          </a:p>
          <a:p>
            <a:pPr marL="0" indent="0">
              <a:buNone/>
            </a:pPr>
            <a:r>
              <a:rPr lang="uk-UA" dirty="0" smtClean="0"/>
              <a:t>9- </a:t>
            </a:r>
            <a:r>
              <a:rPr lang="uk-UA" dirty="0"/>
              <a:t>особистий продаж в комплексі маркетингових комунікацій;</a:t>
            </a:r>
          </a:p>
          <a:p>
            <a:pPr marL="0" indent="0">
              <a:buNone/>
            </a:pPr>
            <a:r>
              <a:rPr lang="uk-UA" dirty="0" smtClean="0"/>
              <a:t>10- </a:t>
            </a:r>
            <a:r>
              <a:rPr lang="uk-UA" dirty="0"/>
              <a:t>канали реалізації туристичного продукту на основі вивчення  можливостей потенційних ринків; </a:t>
            </a:r>
            <a:endParaRPr lang="uk-UA" dirty="0" smtClean="0"/>
          </a:p>
          <a:p>
            <a:pPr marL="0" indent="0">
              <a:buNone/>
            </a:pPr>
            <a:r>
              <a:rPr lang="uk-UA" dirty="0" smtClean="0"/>
              <a:t>11- </a:t>
            </a:r>
            <a:r>
              <a:rPr lang="uk-UA" dirty="0"/>
              <a:t>основні засоби популяризації туристичного підприємства та туристичного продукту;</a:t>
            </a:r>
          </a:p>
          <a:p>
            <a:pPr marL="0" indent="0">
              <a:buNone/>
            </a:pPr>
            <a:r>
              <a:rPr lang="uk-UA" dirty="0" smtClean="0"/>
              <a:t>12- </a:t>
            </a:r>
            <a:r>
              <a:rPr lang="uk-UA" dirty="0"/>
              <a:t>особливості формування туристичного бренду країни, регіону, підприємства;</a:t>
            </a:r>
          </a:p>
          <a:p>
            <a:pPr marL="0" indent="0">
              <a:buNone/>
            </a:pPr>
            <a:r>
              <a:rPr lang="uk-UA" dirty="0" smtClean="0"/>
              <a:t>13 </a:t>
            </a:r>
            <a:r>
              <a:rPr lang="uk-UA" dirty="0"/>
              <a:t>- </a:t>
            </a:r>
            <a:r>
              <a:rPr lang="ru-RU" dirty="0"/>
              <a:t>заходи для</a:t>
            </a:r>
            <a:r>
              <a:rPr lang="uk-UA" dirty="0"/>
              <a:t> формування лояльності споживачів до бренду підприємства;</a:t>
            </a:r>
          </a:p>
          <a:p>
            <a:pPr marL="0" indent="0">
              <a:buNone/>
            </a:pPr>
            <a:r>
              <a:rPr lang="uk-UA" dirty="0" smtClean="0"/>
              <a:t>14- </a:t>
            </a:r>
            <a:r>
              <a:rPr lang="uk-UA" dirty="0"/>
              <a:t>стратегічний розвиток туристичного підприємства.</a:t>
            </a:r>
          </a:p>
          <a:p>
            <a:pPr marL="0" indent="0">
              <a:buNone/>
            </a:pPr>
            <a:endParaRPr lang="uk-UA" dirty="0"/>
          </a:p>
        </p:txBody>
      </p:sp>
    </p:spTree>
    <p:extLst>
      <p:ext uri="{BB962C8B-B14F-4D97-AF65-F5344CB8AC3E}">
        <p14:creationId xmlns:p14="http://schemas.microsoft.com/office/powerpoint/2010/main" val="2626565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pPr algn="l"/>
            <a:r>
              <a:rPr lang="uk-UA" sz="3100" b="1" i="1" dirty="0">
                <a:solidFill>
                  <a:schemeClr val="accent1"/>
                </a:solidFill>
              </a:rPr>
              <a:t>вміти</a:t>
            </a:r>
            <a:r>
              <a:rPr lang="uk-UA" sz="3100" i="1" dirty="0">
                <a:solidFill>
                  <a:schemeClr val="accent1"/>
                </a:solidFill>
              </a:rPr>
              <a:t>:</a:t>
            </a:r>
            <a:r>
              <a:rPr lang="uk-UA" dirty="0"/>
              <a:t/>
            </a:r>
            <a:br>
              <a:rPr lang="uk-UA" dirty="0"/>
            </a:br>
            <a:endParaRPr lang="uk-UA" dirty="0"/>
          </a:p>
        </p:txBody>
      </p:sp>
      <p:sp>
        <p:nvSpPr>
          <p:cNvPr id="3" name="Объект 2"/>
          <p:cNvSpPr>
            <a:spLocks noGrp="1"/>
          </p:cNvSpPr>
          <p:nvPr>
            <p:ph idx="1"/>
          </p:nvPr>
        </p:nvSpPr>
        <p:spPr>
          <a:xfrm>
            <a:off x="457200" y="692696"/>
            <a:ext cx="8229600" cy="5433467"/>
          </a:xfrm>
          <a:scene3d>
            <a:camera prst="isometricOffAxis2Left"/>
            <a:lightRig rig="threePt" dir="t"/>
          </a:scene3d>
        </p:spPr>
        <p:txBody>
          <a:bodyPr>
            <a:normAutofit fontScale="92500" lnSpcReduction="10000"/>
          </a:bodyPr>
          <a:lstStyle/>
          <a:p>
            <a:pPr marL="0" lvl="0" indent="0">
              <a:buNone/>
            </a:pPr>
            <a:r>
              <a:rPr lang="uk-UA" dirty="0" smtClean="0">
                <a:solidFill>
                  <a:srgbClr val="FFC000"/>
                </a:solidFill>
              </a:rPr>
              <a:t>1-</a:t>
            </a:r>
            <a:r>
              <a:rPr lang="uk-UA" dirty="0" smtClean="0"/>
              <a:t>застосовувати </a:t>
            </a:r>
            <a:r>
              <a:rPr lang="uk-UA" dirty="0"/>
              <a:t>техніку складання і дизайну рекламних матеріалів, розповсюдження і просування тур продукту;</a:t>
            </a:r>
          </a:p>
          <a:p>
            <a:pPr marL="0" lvl="0" indent="0">
              <a:buNone/>
            </a:pPr>
            <a:r>
              <a:rPr lang="uk-UA" dirty="0" smtClean="0">
                <a:solidFill>
                  <a:srgbClr val="FFC000"/>
                </a:solidFill>
              </a:rPr>
              <a:t>2-</a:t>
            </a:r>
            <a:r>
              <a:rPr lang="uk-UA" dirty="0" smtClean="0"/>
              <a:t>аналізувати </a:t>
            </a:r>
            <a:r>
              <a:rPr lang="uk-UA" dirty="0"/>
              <a:t>рекламні кампанії, презентації, включаючи роботу на спеціалізованих виставках;</a:t>
            </a:r>
          </a:p>
          <a:p>
            <a:pPr marL="0" lvl="0" indent="0">
              <a:buNone/>
            </a:pPr>
            <a:r>
              <a:rPr lang="uk-UA" dirty="0" smtClean="0">
                <a:solidFill>
                  <a:srgbClr val="FFC000"/>
                </a:solidFill>
              </a:rPr>
              <a:t>3-</a:t>
            </a:r>
            <a:r>
              <a:rPr lang="uk-UA" dirty="0" smtClean="0"/>
              <a:t>користуватися  </a:t>
            </a:r>
            <a:r>
              <a:rPr lang="uk-UA" dirty="0"/>
              <a:t>технологією маркетингових досліджень у туризмі;</a:t>
            </a:r>
          </a:p>
          <a:p>
            <a:pPr marL="0" lvl="0" indent="0">
              <a:buNone/>
            </a:pPr>
            <a:r>
              <a:rPr lang="uk-UA" dirty="0" smtClean="0">
                <a:solidFill>
                  <a:srgbClr val="FFC000"/>
                </a:solidFill>
              </a:rPr>
              <a:t>4-</a:t>
            </a:r>
            <a:r>
              <a:rPr lang="uk-UA" dirty="0" smtClean="0"/>
              <a:t>використовувати </a:t>
            </a:r>
            <a:r>
              <a:rPr lang="uk-UA" dirty="0"/>
              <a:t>загальні маркетингові методики;</a:t>
            </a:r>
          </a:p>
          <a:p>
            <a:pPr marL="0" lvl="0" indent="0">
              <a:buNone/>
            </a:pPr>
            <a:r>
              <a:rPr lang="uk-UA" dirty="0" smtClean="0">
                <a:solidFill>
                  <a:srgbClr val="FFC000"/>
                </a:solidFill>
              </a:rPr>
              <a:t>5-</a:t>
            </a:r>
            <a:r>
              <a:rPr lang="uk-UA" dirty="0" smtClean="0"/>
              <a:t>проводити </a:t>
            </a:r>
            <a:r>
              <a:rPr lang="uk-UA" dirty="0"/>
              <a:t>дослідження попиту потенційних споживачів туристичних послуг і існуючих пропозиції.</a:t>
            </a:r>
          </a:p>
          <a:p>
            <a:pPr marL="0" indent="0">
              <a:buNone/>
            </a:pPr>
            <a:endParaRPr lang="uk-UA" dirty="0"/>
          </a:p>
        </p:txBody>
      </p:sp>
    </p:spTree>
    <p:extLst>
      <p:ext uri="{BB962C8B-B14F-4D97-AF65-F5344CB8AC3E}">
        <p14:creationId xmlns:p14="http://schemas.microsoft.com/office/powerpoint/2010/main" val="323730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a:scene3d>
            <a:camera prst="orthographicFront"/>
            <a:lightRig rig="threePt" dir="t"/>
          </a:scene3d>
          <a:sp3d>
            <a:bevelT prst="convex"/>
          </a:sp3d>
        </p:spPr>
        <p:txBody>
          <a:bodyPr>
            <a:normAutofit fontScale="90000"/>
          </a:bodyPr>
          <a:lstStyle/>
          <a:p>
            <a:pPr algn="l"/>
            <a:r>
              <a:rPr lang="uk-UA" sz="3100" b="1" i="1" dirty="0">
                <a:solidFill>
                  <a:srgbClr val="00B0F0"/>
                </a:solidFill>
              </a:rPr>
              <a:t>мати навички:</a:t>
            </a:r>
            <a:r>
              <a:rPr lang="uk-UA" dirty="0"/>
              <a:t/>
            </a:r>
            <a:br>
              <a:rPr lang="uk-UA" dirty="0"/>
            </a:br>
            <a:endParaRPr lang="uk-UA" dirty="0"/>
          </a:p>
        </p:txBody>
      </p:sp>
      <p:sp>
        <p:nvSpPr>
          <p:cNvPr id="3" name="Объект 2"/>
          <p:cNvSpPr>
            <a:spLocks noGrp="1"/>
          </p:cNvSpPr>
          <p:nvPr>
            <p:ph idx="1"/>
          </p:nvPr>
        </p:nvSpPr>
        <p:spPr>
          <a:xfrm>
            <a:off x="457200" y="620688"/>
            <a:ext cx="8229600" cy="5505475"/>
          </a:xfrm>
        </p:spPr>
        <p:txBody>
          <a:bodyPr>
            <a:normAutofit/>
          </a:bodyPr>
          <a:lstStyle/>
          <a:p>
            <a:pPr lvl="0"/>
            <a:r>
              <a:rPr lang="uk-UA" dirty="0"/>
              <a:t>Формувати попит і просувати туристичні послуги на ринку за результатами маркетингових досліджень і рекламної діяльності.</a:t>
            </a:r>
          </a:p>
          <a:p>
            <a:pPr lvl="0" algn="r"/>
            <a:r>
              <a:rPr lang="uk-UA" dirty="0">
                <a:solidFill>
                  <a:srgbClr val="00B050"/>
                </a:solidFill>
              </a:rPr>
              <a:t>Користування сучасними комп'ютерними технологіями</a:t>
            </a:r>
            <a:r>
              <a:rPr lang="uk-UA" dirty="0"/>
              <a:t>.</a:t>
            </a:r>
          </a:p>
          <a:p>
            <a:pPr lvl="0"/>
            <a:r>
              <a:rPr lang="uk-UA" dirty="0"/>
              <a:t>Організовувати підготовку, презентацію і поширення спеціалізованої туристичної інформації, використовуючи традиційні та сучасні технології.</a:t>
            </a:r>
          </a:p>
          <a:p>
            <a:pPr marL="0" indent="0">
              <a:buNone/>
            </a:pPr>
            <a:endParaRPr lang="uk-UA" dirty="0"/>
          </a:p>
        </p:txBody>
      </p:sp>
    </p:spTree>
    <p:extLst>
      <p:ext uri="{BB962C8B-B14F-4D97-AF65-F5344CB8AC3E}">
        <p14:creationId xmlns:p14="http://schemas.microsoft.com/office/powerpoint/2010/main" val="200197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24128" y="548680"/>
            <a:ext cx="3168352" cy="1470025"/>
          </a:xfrm>
        </p:spPr>
        <p:txBody>
          <a:bodyPr>
            <a:normAutofit/>
          </a:bodyPr>
          <a:lstStyle/>
          <a:p>
            <a:r>
              <a:rPr lang="uk-UA" sz="3200" dirty="0" smtClean="0">
                <a:effectLst>
                  <a:outerShdw blurRad="38100" dist="38100" dir="2700000" algn="tl">
                    <a:srgbClr val="000000">
                      <a:alpha val="43137"/>
                    </a:srgbClr>
                  </a:outerShdw>
                </a:effectLst>
                <a:latin typeface="Times New Roman" pitchFamily="18" charset="0"/>
                <a:cs typeface="Times New Roman" pitchFamily="18" charset="0"/>
              </a:rPr>
              <a:t>Тема 1</a:t>
            </a:r>
            <a:endParaRPr lang="uk-UA"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31640" y="1988840"/>
            <a:ext cx="6400800" cy="1752600"/>
          </a:xfrm>
        </p:spPr>
        <p:txBody>
          <a:bodyPr>
            <a:normAutofit fontScale="55000" lnSpcReduction="20000"/>
          </a:bodyPr>
          <a:lstStyle/>
          <a:p>
            <a:endParaRPr lang="en-US" sz="4400" dirty="0"/>
          </a:p>
          <a:p>
            <a:r>
              <a:rPr lang="uk-UA" sz="6300" b="1" dirty="0">
                <a:solidFill>
                  <a:schemeClr val="tx1"/>
                </a:solidFill>
                <a:latin typeface="Times New Roman" pitchFamily="18" charset="0"/>
                <a:cs typeface="Times New Roman" pitchFamily="18" charset="0"/>
              </a:rPr>
              <a:t>СУТНІСТЬ І РОЛЬ МАРКЕТИНГУ У ТУРИЗМІ</a:t>
            </a:r>
            <a:endParaRPr lang="uk-UA" sz="6300" dirty="0">
              <a:solidFill>
                <a:schemeClr val="tx1"/>
              </a:solidFill>
              <a:latin typeface="Times New Roman" pitchFamily="18" charset="0"/>
              <a:cs typeface="Times New Roman" pitchFamily="18" charset="0"/>
            </a:endParaRPr>
          </a:p>
        </p:txBody>
      </p:sp>
      <p:pic>
        <p:nvPicPr>
          <p:cNvPr id="1026" name="Picture 2" descr="&amp;Scy;&amp;iecy;&amp;gcy;&amp;mcy;&amp;iecy;&amp;ncy;&amp;tcy;&amp;ucy;&amp;vcy;&amp;acy;&amp;ncy;&amp;ncy;&amp;yacy; &amp;rcy;&amp;icy;&amp;ncy;&amp;kcy;&amp;u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4932040"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1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latin typeface="Times New Roman" pitchFamily="18" charset="0"/>
                <a:cs typeface="Times New Roman" pitchFamily="18" charset="0"/>
              </a:rPr>
              <a:t>Питання теми</a:t>
            </a:r>
            <a:r>
              <a:rPr lang="en-US" sz="3600" dirty="0" smtClean="0">
                <a:latin typeface="Times New Roman" pitchFamily="18" charset="0"/>
                <a:cs typeface="Times New Roman" pitchFamily="18" charset="0"/>
              </a:rPr>
              <a:t>:</a:t>
            </a:r>
            <a:endParaRPr lang="uk-UA" sz="3600"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514350" indent="-514350">
              <a:spcBef>
                <a:spcPts val="0"/>
              </a:spcBef>
              <a:buAutoNum type="arabicPeriod"/>
            </a:pPr>
            <a:r>
              <a:rPr lang="uk-UA" dirty="0" smtClean="0">
                <a:latin typeface="Times New Roman" pitchFamily="18" charset="0"/>
                <a:cs typeface="Times New Roman" pitchFamily="18" charset="0"/>
              </a:rPr>
              <a:t>Визначення </a:t>
            </a:r>
            <a:r>
              <a:rPr lang="uk-UA" dirty="0">
                <a:latin typeface="Times New Roman" pitchFamily="18" charset="0"/>
                <a:cs typeface="Times New Roman" pitchFamily="18" charset="0"/>
              </a:rPr>
              <a:t>та принципи </a:t>
            </a:r>
            <a:r>
              <a:rPr lang="uk-UA" dirty="0" smtClean="0">
                <a:latin typeface="Times New Roman" pitchFamily="18" charset="0"/>
                <a:cs typeface="Times New Roman" pitchFamily="18" charset="0"/>
              </a:rPr>
              <a:t>маркетингу</a:t>
            </a:r>
            <a:endParaRPr lang="uk-UA" dirty="0">
              <a:latin typeface="Times New Roman" pitchFamily="18" charset="0"/>
              <a:cs typeface="Times New Roman" pitchFamily="18" charset="0"/>
            </a:endParaRPr>
          </a:p>
          <a:p>
            <a:pPr marL="514350" indent="-514350">
              <a:spcBef>
                <a:spcPts val="0"/>
              </a:spcBef>
              <a:buAutoNum type="arabicPeriod"/>
            </a:pPr>
            <a:r>
              <a:rPr lang="uk-UA" dirty="0" smtClean="0">
                <a:latin typeface="Times New Roman" pitchFamily="18" charset="0"/>
                <a:cs typeface="Times New Roman" pitchFamily="18" charset="0"/>
              </a:rPr>
              <a:t>Становлення </a:t>
            </a:r>
            <a:r>
              <a:rPr lang="uk-UA" dirty="0">
                <a:latin typeface="Times New Roman" pitchFamily="18" charset="0"/>
                <a:cs typeface="Times New Roman" pitchFamily="18" charset="0"/>
              </a:rPr>
              <a:t>та розвиток маркетингу туристичних </a:t>
            </a:r>
            <a:r>
              <a:rPr lang="uk-UA" dirty="0" smtClean="0">
                <a:latin typeface="Times New Roman" pitchFamily="18" charset="0"/>
                <a:cs typeface="Times New Roman" pitchFamily="18" charset="0"/>
              </a:rPr>
              <a:t>послуг</a:t>
            </a:r>
          </a:p>
          <a:p>
            <a:pPr marL="514350" indent="-514350">
              <a:spcBef>
                <a:spcPts val="0"/>
              </a:spcBef>
              <a:buAutoNum type="arabicPeriod"/>
            </a:pPr>
            <a:r>
              <a:rPr lang="uk-UA" dirty="0" smtClean="0">
                <a:latin typeface="Times New Roman" pitchFamily="18" charset="0"/>
                <a:cs typeface="Times New Roman" pitchFamily="18" charset="0"/>
              </a:rPr>
              <a:t>Сфера </a:t>
            </a:r>
            <a:r>
              <a:rPr lang="uk-UA" dirty="0">
                <a:latin typeface="Times New Roman" pitchFamily="18" charset="0"/>
                <a:cs typeface="Times New Roman" pitchFamily="18" charset="0"/>
              </a:rPr>
              <a:t>дослідження маркетингу </a:t>
            </a:r>
            <a:r>
              <a:rPr lang="uk-UA" dirty="0" smtClean="0">
                <a:latin typeface="Times New Roman" pitchFamily="18" charset="0"/>
                <a:cs typeface="Times New Roman" pitchFamily="18" charset="0"/>
              </a:rPr>
              <a:t>послуг</a:t>
            </a:r>
          </a:p>
          <a:p>
            <a:pPr marL="514350" indent="-514350">
              <a:spcBef>
                <a:spcPts val="0"/>
              </a:spcBef>
              <a:buAutoNum type="arabicPeriod"/>
            </a:pPr>
            <a:r>
              <a:rPr lang="uk-UA" dirty="0" smtClean="0">
                <a:latin typeface="Times New Roman" pitchFamily="18" charset="0"/>
                <a:cs typeface="Times New Roman" pitchFamily="18" charset="0"/>
              </a:rPr>
              <a:t>Функції </a:t>
            </a:r>
            <a:r>
              <a:rPr lang="uk-UA" dirty="0">
                <a:latin typeface="Times New Roman" pitchFamily="18" charset="0"/>
                <a:cs typeface="Times New Roman" pitchFamily="18" charset="0"/>
              </a:rPr>
              <a:t>маркетингу туристичних </a:t>
            </a:r>
            <a:r>
              <a:rPr lang="uk-UA" dirty="0" smtClean="0">
                <a:latin typeface="Times New Roman" pitchFamily="18" charset="0"/>
                <a:cs typeface="Times New Roman" pitchFamily="18" charset="0"/>
              </a:rPr>
              <a:t>послуг</a:t>
            </a:r>
            <a:endParaRPr lang="uk-UA" dirty="0">
              <a:latin typeface="Times New Roman" pitchFamily="18" charset="0"/>
              <a:cs typeface="Times New Roman" pitchFamily="18" charset="0"/>
            </a:endParaRPr>
          </a:p>
          <a:p>
            <a:pPr marL="514350" indent="-514350">
              <a:spcBef>
                <a:spcPts val="0"/>
              </a:spcBef>
              <a:buAutoNum type="arabicPeriod"/>
            </a:pPr>
            <a:r>
              <a:rPr lang="uk-UA" dirty="0" smtClean="0">
                <a:latin typeface="Times New Roman" pitchFamily="18" charset="0"/>
                <a:cs typeface="Times New Roman" pitchFamily="18" charset="0"/>
              </a:rPr>
              <a:t>Концепція </a:t>
            </a:r>
            <a:r>
              <a:rPr lang="uk-UA" dirty="0">
                <a:latin typeface="Times New Roman" pitchFamily="18" charset="0"/>
                <a:cs typeface="Times New Roman" pitchFamily="18" charset="0"/>
              </a:rPr>
              <a:t>маркетингу послуг</a:t>
            </a:r>
          </a:p>
        </p:txBody>
      </p:sp>
    </p:spTree>
    <p:extLst>
      <p:ext uri="{BB962C8B-B14F-4D97-AF65-F5344CB8AC3E}">
        <p14:creationId xmlns:p14="http://schemas.microsoft.com/office/powerpoint/2010/main" val="825323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marL="514350" indent="-514350">
              <a:spcBef>
                <a:spcPts val="0"/>
              </a:spcBef>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1. </a:t>
            </a:r>
            <a:r>
              <a:rPr lang="uk-UA" sz="2800" dirty="0">
                <a:latin typeface="Times New Roman" pitchFamily="18" charset="0"/>
                <a:cs typeface="Times New Roman" pitchFamily="18" charset="0"/>
              </a:rPr>
              <a:t>Визначення та принципи маркетингу</a:t>
            </a:r>
          </a:p>
        </p:txBody>
      </p:sp>
      <p:sp>
        <p:nvSpPr>
          <p:cNvPr id="3" name="Объект 2"/>
          <p:cNvSpPr>
            <a:spLocks noGrp="1"/>
          </p:cNvSpPr>
          <p:nvPr>
            <p:ph idx="1"/>
          </p:nvPr>
        </p:nvSpPr>
        <p:spPr>
          <a:xfrm>
            <a:off x="323528" y="1146412"/>
            <a:ext cx="8568952" cy="5450940"/>
          </a:xfrm>
        </p:spPr>
        <p:txBody>
          <a:bodyPr>
            <a:normAutofit fontScale="92500" lnSpcReduction="10000"/>
          </a:bodyPr>
          <a:lstStyle/>
          <a:p>
            <a:pPr marL="0">
              <a:spcBef>
                <a:spcPts val="0"/>
              </a:spcBef>
            </a:pPr>
            <a:r>
              <a:rPr lang="uk-UA" sz="2400" dirty="0">
                <a:latin typeface="Times New Roman" pitchFamily="18" charset="0"/>
                <a:cs typeface="Times New Roman" pitchFamily="18" charset="0"/>
              </a:rPr>
              <a:t>Початки розвитку маркетингу потрібно шукати у виробничій практиці Сполучених Штатів Америки на початку XX ст., однак деякі теоретики маркетингу вважають, що він сягає початків тогочасної економічної теорії кіпця XVIII ст. Елементи маркетингового управлінця були введені до виробничої практики підприємств тільки у 30-х роках XX ст., а </a:t>
            </a:r>
            <a:r>
              <a:rPr lang="uk-UA" sz="2400" i="1" dirty="0">
                <a:latin typeface="Times New Roman" pitchFamily="18" charset="0"/>
                <a:cs typeface="Times New Roman" pitchFamily="18" charset="0"/>
              </a:rPr>
              <a:t>теперішній маркетинг почав формуватися у 50-х роках XX ст. у виробництві матеріальних благ</a:t>
            </a:r>
            <a:r>
              <a:rPr lang="uk-UA" sz="2400" dirty="0">
                <a:latin typeface="Times New Roman" pitchFamily="18" charset="0"/>
                <a:cs typeface="Times New Roman" pitchFamily="18" charset="0"/>
              </a:rPr>
              <a:t>. На думку професора Північно-Західного університету США Ф. </a:t>
            </a:r>
            <a:r>
              <a:rPr lang="uk-UA" sz="2400" dirty="0" err="1">
                <a:latin typeface="Times New Roman" pitchFamily="18" charset="0"/>
                <a:cs typeface="Times New Roman" pitchFamily="18" charset="0"/>
              </a:rPr>
              <a:t>Котлера</a:t>
            </a:r>
            <a:r>
              <a:rPr lang="uk-UA" sz="2400" dirty="0">
                <a:latin typeface="Times New Roman" pitchFamily="18" charset="0"/>
                <a:cs typeface="Times New Roman" pitchFamily="18" charset="0"/>
              </a:rPr>
              <a:t>, з'ясування ролі маркетингу як унікальної функції ринку належить </a:t>
            </a:r>
            <a:r>
              <a:rPr lang="uk-UA" sz="2400" dirty="0" err="1">
                <a:latin typeface="Times New Roman" pitchFamily="18" charset="0"/>
                <a:cs typeface="Times New Roman" pitchFamily="18" charset="0"/>
              </a:rPr>
              <a:t>Мак-Корнікові</a:t>
            </a:r>
            <a:r>
              <a:rPr lang="uk-UA" sz="2400" dirty="0">
                <a:latin typeface="Times New Roman" pitchFamily="18" charset="0"/>
                <a:cs typeface="Times New Roman" pitchFamily="18" charset="0"/>
              </a:rPr>
              <a:t> — конструктору механічної жатки, який у 1850 р. виокремив інструменти, які й тепер визначають основні поняття маркетингу. До цих знарядь можна віднести [28]:</a:t>
            </a:r>
          </a:p>
          <a:p>
            <a:pPr marL="0">
              <a:spcBef>
                <a:spcPts val="0"/>
              </a:spcBef>
            </a:pPr>
            <a:r>
              <a:rPr lang="uk-UA" sz="2400" dirty="0">
                <a:latin typeface="Times New Roman" pitchFamily="18" charset="0"/>
                <a:cs typeface="Times New Roman" pitchFamily="18" charset="0"/>
              </a:rPr>
              <a:t>— дослідження й аналіз ринку;</a:t>
            </a:r>
          </a:p>
          <a:p>
            <a:pPr marL="0">
              <a:spcBef>
                <a:spcPts val="0"/>
              </a:spcBef>
            </a:pPr>
            <a:r>
              <a:rPr lang="uk-UA" sz="2400" dirty="0">
                <a:latin typeface="Times New Roman" pitchFamily="18" charset="0"/>
                <a:cs typeface="Times New Roman" pitchFamily="18" charset="0"/>
              </a:rPr>
              <a:t>— позицію підприємства на ринку;</a:t>
            </a:r>
          </a:p>
          <a:p>
            <a:pPr marL="0">
              <a:spcBef>
                <a:spcPts val="0"/>
              </a:spcBef>
            </a:pPr>
            <a:r>
              <a:rPr lang="uk-UA" sz="2400" dirty="0">
                <a:latin typeface="Times New Roman" pitchFamily="18" charset="0"/>
                <a:cs typeface="Times New Roman" pitchFamily="18" charset="0"/>
              </a:rPr>
              <a:t>— сучасну політику цін;</a:t>
            </a:r>
          </a:p>
          <a:p>
            <a:pPr marL="0">
              <a:spcBef>
                <a:spcPts val="0"/>
              </a:spcBef>
            </a:pPr>
            <a:r>
              <a:rPr lang="uk-UA" sz="2400" dirty="0">
                <a:latin typeface="Times New Roman" pitchFamily="18" charset="0"/>
                <a:cs typeface="Times New Roman" pitchFamily="18" charset="0"/>
              </a:rPr>
              <a:t>— роль продавця послуг;</a:t>
            </a:r>
          </a:p>
          <a:p>
            <a:pPr marL="0">
              <a:spcBef>
                <a:spcPts val="0"/>
              </a:spcBef>
            </a:pPr>
            <a:r>
              <a:rPr lang="uk-UA" sz="2400" dirty="0">
                <a:latin typeface="Times New Roman" pitchFamily="18" charset="0"/>
                <a:cs typeface="Times New Roman" pitchFamily="18" charset="0"/>
              </a:rPr>
              <a:t>— значення сервісного обслуговування.</a:t>
            </a:r>
          </a:p>
        </p:txBody>
      </p:sp>
    </p:spTree>
    <p:extLst>
      <p:ext uri="{BB962C8B-B14F-4D97-AF65-F5344CB8AC3E}">
        <p14:creationId xmlns:p14="http://schemas.microsoft.com/office/powerpoint/2010/main" val="636915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1957</Words>
  <Application>Microsoft Office PowerPoint</Application>
  <PresentationFormat>Экран (4:3)</PresentationFormat>
  <Paragraphs>138</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Times New Roman</vt:lpstr>
      <vt:lpstr>Wingdings</vt:lpstr>
      <vt:lpstr>Тема Office</vt:lpstr>
      <vt:lpstr>МАРКЕТИНГ В ТУРИЗМІ</vt:lpstr>
      <vt:lpstr>Основними завданнями вивчення дисципліни «Маркетинг у туризмі» є: </vt:lpstr>
      <vt:lpstr>Згідно з вимогами освітньо-професійної програми та паспорту спеціальності здобувачі повинні: </vt:lpstr>
      <vt:lpstr>знати:</vt:lpstr>
      <vt:lpstr>вміти: </vt:lpstr>
      <vt:lpstr>мати навички: </vt:lpstr>
      <vt:lpstr>Тема 1</vt:lpstr>
      <vt:lpstr>Питання теми:</vt:lpstr>
      <vt:lpstr>1. Визначення та принципи маркетингу</vt:lpstr>
      <vt:lpstr>Презентация PowerPoint</vt:lpstr>
      <vt:lpstr>Презентация PowerPoint</vt:lpstr>
      <vt:lpstr>Презентация PowerPoint</vt:lpstr>
      <vt:lpstr>2. Становлення та розвиток маркетингу туристичних послуг</vt:lpstr>
      <vt:lpstr>Становлення та розвиток маркетингу туристичних послуг</vt:lpstr>
      <vt:lpstr>Становлення та розвиток маркетингу туристичних послуг</vt:lpstr>
      <vt:lpstr>3. Сфера дослідження маркетингу послуг </vt:lpstr>
      <vt:lpstr>Сфера дослідження маркетингу послуг</vt:lpstr>
      <vt:lpstr>Презентация PowerPoint</vt:lpstr>
      <vt:lpstr>4. Функції маркетингу туристичних послуг</vt:lpstr>
      <vt:lpstr>Функції маркетингу туристичних послуг</vt:lpstr>
      <vt:lpstr>5. Концепція маркетингу послуг</vt:lpstr>
      <vt:lpstr>Концепція маркетингу послуг</vt:lpstr>
      <vt:lpstr>Презентация PowerPoint</vt:lpstr>
      <vt:lpstr> Концепція маркетингу послуг</vt:lpstr>
      <vt:lpstr>Презентация PowerPoint</vt:lpstr>
      <vt:lpstr>Контрольні запитання: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dc:title>
  <dc:creator>Алексей</dc:creator>
  <cp:lastModifiedBy>Стефанія</cp:lastModifiedBy>
  <cp:revision>147</cp:revision>
  <dcterms:created xsi:type="dcterms:W3CDTF">2016-08-05T18:47:20Z</dcterms:created>
  <dcterms:modified xsi:type="dcterms:W3CDTF">2021-10-17T09:20:10Z</dcterms:modified>
</cp:coreProperties>
</file>