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2" r:id="rId7"/>
    <p:sldId id="264" r:id="rId8"/>
    <p:sldId id="265" r:id="rId9"/>
    <p:sldId id="269" r:id="rId10"/>
    <p:sldId id="263" r:id="rId11"/>
    <p:sldId id="275" r:id="rId12"/>
    <p:sldId id="274" r:id="rId13"/>
    <p:sldId id="273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3493" y="672921"/>
            <a:ext cx="10654886" cy="2262781"/>
          </a:xfrm>
        </p:spPr>
        <p:txBody>
          <a:bodyPr>
            <a:normAutofit/>
          </a:bodyPr>
          <a:lstStyle/>
          <a:p>
            <a:pPr algn="just"/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середовище підприємств ГРБ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89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707" y="206061"/>
            <a:ext cx="10534917" cy="65038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 err="1" smtClean="0"/>
              <a:t>Профіль</a:t>
            </a:r>
            <a:r>
              <a:rPr lang="ru-RU" sz="2000" dirty="0" smtClean="0"/>
              <a:t> </a:t>
            </a:r>
            <a:r>
              <a:rPr lang="ru-RU" sz="2000" dirty="0" err="1">
                <a:solidFill>
                  <a:srgbClr val="0070C0"/>
                </a:solidFill>
              </a:rPr>
              <a:t>споживачів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складений</a:t>
            </a:r>
            <a:r>
              <a:rPr lang="ru-RU" sz="2000" dirty="0"/>
              <a:t> за </a:t>
            </a:r>
            <a:r>
              <a:rPr lang="ru-RU" sz="2000" dirty="0" err="1"/>
              <a:t>наступними</a:t>
            </a:r>
            <a:r>
              <a:rPr lang="ru-RU" sz="2000" dirty="0"/>
              <a:t> характеристиками: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географічне</a:t>
            </a:r>
            <a:r>
              <a:rPr lang="ru-RU" sz="2000" dirty="0" smtClean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розташування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демографічні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характеристики (</a:t>
            </a:r>
            <a:r>
              <a:rPr lang="ru-RU" sz="2000" dirty="0" err="1"/>
              <a:t>вік</a:t>
            </a:r>
            <a:r>
              <a:rPr lang="ru-RU" sz="2000" dirty="0"/>
              <a:t>, </a:t>
            </a:r>
            <a:r>
              <a:rPr lang="ru-RU" sz="2000" dirty="0" err="1"/>
              <a:t>освіта</a:t>
            </a:r>
            <a:r>
              <a:rPr lang="ru-RU" sz="2000" dirty="0"/>
              <a:t>, сфера </a:t>
            </a:r>
            <a:r>
              <a:rPr lang="ru-RU" sz="2000" dirty="0" err="1"/>
              <a:t>діяльності</a:t>
            </a:r>
            <a:r>
              <a:rPr lang="ru-RU" sz="2000" dirty="0"/>
              <a:t>);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соціально-психологічні</a:t>
            </a:r>
            <a:r>
              <a:rPr lang="ru-RU" sz="2000" dirty="0"/>
              <a:t> характеристики </a:t>
            </a:r>
            <a:r>
              <a:rPr lang="ru-RU" sz="2000" dirty="0" err="1"/>
              <a:t>споживача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відображують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положення</a:t>
            </a:r>
            <a:r>
              <a:rPr lang="ru-RU" sz="2000" dirty="0"/>
              <a:t> в </a:t>
            </a:r>
            <a:r>
              <a:rPr lang="ru-RU" sz="2000" dirty="0" err="1"/>
              <a:t>суспільстві</a:t>
            </a:r>
            <a:r>
              <a:rPr lang="ru-RU" sz="2000" dirty="0"/>
              <a:t>, стиль </a:t>
            </a:r>
            <a:r>
              <a:rPr lang="ru-RU" sz="2000" dirty="0" err="1"/>
              <a:t>поведінки</a:t>
            </a:r>
            <a:r>
              <a:rPr lang="ru-RU" sz="2000" dirty="0"/>
              <a:t>, </a:t>
            </a:r>
            <a:r>
              <a:rPr lang="ru-RU" sz="2000" dirty="0" err="1"/>
              <a:t>смаки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відношення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 до продукту (</a:t>
            </a:r>
            <a:r>
              <a:rPr lang="ru-RU" sz="2000" dirty="0" err="1"/>
              <a:t>чому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купує</a:t>
            </a:r>
            <a:r>
              <a:rPr lang="ru-RU" sz="2000" dirty="0"/>
              <a:t> </a:t>
            </a:r>
            <a:r>
              <a:rPr lang="ru-RU" sz="2000" dirty="0" err="1"/>
              <a:t>цю</a:t>
            </a:r>
            <a:r>
              <a:rPr lang="ru-RU" sz="2000" dirty="0"/>
              <a:t> </a:t>
            </a:r>
            <a:r>
              <a:rPr lang="ru-RU" sz="2000" dirty="0" err="1"/>
              <a:t>продукцію</a:t>
            </a:r>
            <a:r>
              <a:rPr lang="ru-RU" sz="2000" dirty="0"/>
              <a:t>, як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оцінює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 smtClean="0"/>
              <a:t>)</a:t>
            </a:r>
          </a:p>
          <a:p>
            <a:pPr marL="0" indent="0" algn="just">
              <a:buNone/>
            </a:pPr>
            <a:r>
              <a:rPr lang="ru-RU" sz="2000" dirty="0" err="1"/>
              <a:t>Існує</a:t>
            </a:r>
            <a:r>
              <a:rPr lang="ru-RU" sz="2000" dirty="0"/>
              <a:t> ряд </a:t>
            </a:r>
            <a:r>
              <a:rPr lang="ru-RU" sz="2000" dirty="0" err="1"/>
              <a:t>факторів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визначають</a:t>
            </a:r>
            <a:r>
              <a:rPr lang="ru-RU" sz="2000" dirty="0"/>
              <a:t> </a:t>
            </a:r>
            <a:r>
              <a:rPr lang="ru-RU" sz="2000" dirty="0" err="1"/>
              <a:t>торгову</a:t>
            </a:r>
            <a:r>
              <a:rPr lang="ru-RU" sz="2000" dirty="0"/>
              <a:t> силу </a:t>
            </a:r>
            <a:r>
              <a:rPr lang="ru-RU" sz="2000" dirty="0" err="1"/>
              <a:t>покупця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враховуватись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покупця</a:t>
            </a:r>
            <a:r>
              <a:rPr lang="ru-RU" sz="2000" dirty="0"/>
              <a:t>: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а</a:t>
            </a:r>
            <a:r>
              <a:rPr lang="ru-RU" sz="2000" dirty="0"/>
              <a:t>) </a:t>
            </a:r>
            <a:r>
              <a:rPr lang="ru-RU" sz="2000" dirty="0" err="1"/>
              <a:t>співвідношення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продавця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ступенем</a:t>
            </a:r>
            <a:r>
              <a:rPr lang="ru-RU" sz="2000" dirty="0"/>
              <a:t>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продавця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споживача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б</a:t>
            </a:r>
            <a:r>
              <a:rPr lang="ru-RU" sz="2000" dirty="0"/>
              <a:t>) обсяг </a:t>
            </a:r>
            <a:r>
              <a:rPr lang="ru-RU" sz="2000" dirty="0" err="1"/>
              <a:t>закупівель</a:t>
            </a:r>
            <a:r>
              <a:rPr lang="ru-RU" sz="2000" dirty="0"/>
              <a:t>, </a:t>
            </a:r>
            <a:r>
              <a:rPr lang="ru-RU" sz="2000" dirty="0" err="1"/>
              <a:t>здійснюваних</a:t>
            </a:r>
            <a:r>
              <a:rPr lang="ru-RU" sz="2000" dirty="0"/>
              <a:t> </a:t>
            </a:r>
            <a:r>
              <a:rPr lang="ru-RU" sz="2000" dirty="0" err="1"/>
              <a:t>споживачем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в</a:t>
            </a:r>
            <a:r>
              <a:rPr lang="ru-RU" sz="2000" dirty="0"/>
              <a:t>)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інформованості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г</a:t>
            </a:r>
            <a:r>
              <a:rPr lang="ru-RU" sz="2000" dirty="0"/>
              <a:t>)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продуктів-замінників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д</a:t>
            </a:r>
            <a:r>
              <a:rPr lang="ru-RU" sz="2000" dirty="0"/>
              <a:t>) </a:t>
            </a:r>
            <a:r>
              <a:rPr lang="ru-RU" sz="2000" dirty="0" err="1"/>
              <a:t>вартість</a:t>
            </a:r>
            <a:r>
              <a:rPr lang="ru-RU" sz="2000" dirty="0"/>
              <a:t> для </a:t>
            </a:r>
            <a:r>
              <a:rPr lang="ru-RU" sz="2000" dirty="0" err="1"/>
              <a:t>покупця</a:t>
            </a:r>
            <a:r>
              <a:rPr lang="ru-RU" sz="2000" dirty="0"/>
              <a:t> переходу до </a:t>
            </a:r>
            <a:r>
              <a:rPr lang="ru-RU" sz="2000" dirty="0" err="1"/>
              <a:t>іншого</a:t>
            </a:r>
            <a:r>
              <a:rPr lang="ru-RU" sz="2000" dirty="0"/>
              <a:t> </a:t>
            </a:r>
            <a:r>
              <a:rPr lang="ru-RU" sz="2000" dirty="0" err="1"/>
              <a:t>продавця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є</a:t>
            </a:r>
            <a:r>
              <a:rPr lang="ru-RU" sz="2000" dirty="0"/>
              <a:t>) </a:t>
            </a:r>
            <a:r>
              <a:rPr lang="ru-RU" sz="2000" dirty="0" err="1"/>
              <a:t>чутливість</a:t>
            </a:r>
            <a:r>
              <a:rPr lang="ru-RU" sz="2000" dirty="0"/>
              <a:t> </a:t>
            </a:r>
            <a:r>
              <a:rPr lang="ru-RU" sz="2000" dirty="0" err="1"/>
              <a:t>покупця</a:t>
            </a:r>
            <a:r>
              <a:rPr lang="ru-RU" sz="2000" dirty="0"/>
              <a:t> до </a:t>
            </a:r>
            <a:r>
              <a:rPr lang="ru-RU" sz="2000" dirty="0" err="1"/>
              <a:t>ціни</a:t>
            </a:r>
            <a:r>
              <a:rPr lang="ru-RU" sz="2000" dirty="0"/>
              <a:t>, яка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вартості</a:t>
            </a:r>
            <a:r>
              <a:rPr lang="ru-RU" sz="2000" dirty="0"/>
              <a:t> </a:t>
            </a:r>
            <a:r>
              <a:rPr lang="ru-RU" sz="2000" dirty="0" err="1"/>
              <a:t>здійснюваних</a:t>
            </a:r>
            <a:r>
              <a:rPr lang="ru-RU" sz="2000" dirty="0"/>
              <a:t> ним </a:t>
            </a:r>
            <a:r>
              <a:rPr lang="ru-RU" sz="2000" dirty="0" err="1"/>
              <a:t>закупівель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орієнтації</a:t>
            </a:r>
            <a:r>
              <a:rPr lang="ru-RU" sz="2000" dirty="0"/>
              <a:t> на </a:t>
            </a:r>
            <a:r>
              <a:rPr lang="ru-RU" sz="2000" dirty="0" err="1"/>
              <a:t>певну</a:t>
            </a:r>
            <a:r>
              <a:rPr lang="ru-RU" sz="2000" dirty="0"/>
              <a:t> </a:t>
            </a:r>
            <a:r>
              <a:rPr lang="ru-RU" sz="2000" dirty="0" err="1"/>
              <a:t>торгову</a:t>
            </a:r>
            <a:r>
              <a:rPr lang="ru-RU" sz="2000" dirty="0"/>
              <a:t> марку, </a:t>
            </a:r>
            <a:r>
              <a:rPr lang="ru-RU" sz="2000" dirty="0" err="1"/>
              <a:t>наявності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 до </a:t>
            </a:r>
            <a:r>
              <a:rPr lang="ru-RU" sz="2000" dirty="0" err="1"/>
              <a:t>якості</a:t>
            </a:r>
            <a:r>
              <a:rPr lang="ru-RU" sz="2000" dirty="0"/>
              <a:t> товару,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прибутку</a:t>
            </a:r>
            <a:r>
              <a:rPr lang="ru-RU" sz="2000" dirty="0"/>
              <a:t>,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стимулювання</a:t>
            </a:r>
            <a:r>
              <a:rPr lang="ru-RU" sz="2000" dirty="0"/>
              <a:t> і </a:t>
            </a:r>
            <a:r>
              <a:rPr lang="ru-RU" sz="2000" dirty="0" err="1"/>
              <a:t>відповідальності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приймають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про </a:t>
            </a:r>
            <a:r>
              <a:rPr lang="ru-RU" sz="2000" dirty="0" err="1" smtClean="0"/>
              <a:t>купівлю</a:t>
            </a:r>
            <a:endParaRPr lang="ru-RU" sz="2000" dirty="0" smtClean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04799" y="6091381"/>
            <a:ext cx="637309" cy="4525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838874" y="6349999"/>
            <a:ext cx="439052" cy="3879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1368401" y="6405418"/>
            <a:ext cx="546508" cy="4525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77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127" y="110836"/>
            <a:ext cx="11416145" cy="67471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70C0"/>
                </a:solidFill>
              </a:rPr>
              <a:t>Контактні </a:t>
            </a:r>
            <a:r>
              <a:rPr lang="ru-RU" sz="2000" dirty="0" err="1">
                <a:solidFill>
                  <a:srgbClr val="0070C0"/>
                </a:solidFill>
              </a:rPr>
              <a:t>аудиторії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будь-яка </a:t>
            </a:r>
            <a:r>
              <a:rPr lang="ru-RU" sz="2000" dirty="0" err="1"/>
              <a:t>група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проявляє</a:t>
            </a:r>
            <a:r>
              <a:rPr lang="ru-RU" sz="2000" dirty="0"/>
              <a:t> </a:t>
            </a:r>
            <a:r>
              <a:rPr lang="ru-RU" sz="2000" dirty="0" err="1"/>
              <a:t>реальний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потенційний</a:t>
            </a:r>
            <a:r>
              <a:rPr lang="ru-RU" sz="2000" dirty="0"/>
              <a:t> </a:t>
            </a:r>
            <a:r>
              <a:rPr lang="ru-RU" sz="2000" dirty="0" err="1"/>
              <a:t>інтерес</a:t>
            </a:r>
            <a:r>
              <a:rPr lang="ru-RU" sz="2000" dirty="0"/>
              <a:t> до </a:t>
            </a:r>
            <a:r>
              <a:rPr lang="ru-RU" sz="2000" dirty="0" err="1"/>
              <a:t>підприємства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впливає</a:t>
            </a:r>
            <a:r>
              <a:rPr lang="ru-RU" sz="2000" dirty="0"/>
              <a:t> на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спроможність</a:t>
            </a:r>
            <a:r>
              <a:rPr lang="ru-RU" sz="2000" dirty="0"/>
              <a:t> </a:t>
            </a:r>
            <a:r>
              <a:rPr lang="ru-RU" sz="2000" dirty="0" err="1"/>
              <a:t>досягти</a:t>
            </a:r>
            <a:r>
              <a:rPr lang="ru-RU" sz="2000" dirty="0"/>
              <a:t> </a:t>
            </a:r>
            <a:r>
              <a:rPr lang="ru-RU" sz="2000" dirty="0" err="1"/>
              <a:t>поставлених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. 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rgbClr val="0070C0"/>
                </a:solidFill>
              </a:rPr>
              <a:t>Виділяють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сім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контактних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груп</a:t>
            </a:r>
            <a:r>
              <a:rPr lang="ru-RU" sz="2000" dirty="0"/>
              <a:t>: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внутрішні</a:t>
            </a:r>
            <a:r>
              <a:rPr lang="ru-RU" sz="2000" dirty="0" smtClean="0"/>
              <a:t> </a:t>
            </a:r>
            <a:r>
              <a:rPr lang="ru-RU" sz="2000" dirty="0" err="1"/>
              <a:t>контактні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 (</a:t>
            </a:r>
            <a:r>
              <a:rPr lang="ru-RU" sz="2000" dirty="0" err="1"/>
              <a:t>трудовий</a:t>
            </a:r>
            <a:r>
              <a:rPr lang="ru-RU" sz="2000" dirty="0"/>
              <a:t> </a:t>
            </a:r>
            <a:r>
              <a:rPr lang="ru-RU" sz="2000" dirty="0" err="1"/>
              <a:t>колектив</a:t>
            </a:r>
            <a:r>
              <a:rPr lang="ru-RU" sz="2000" dirty="0"/>
              <a:t>, </a:t>
            </a:r>
            <a:r>
              <a:rPr lang="ru-RU" sz="2000" dirty="0" err="1"/>
              <a:t>акціонери</a:t>
            </a:r>
            <a:r>
              <a:rPr lang="ru-RU" sz="2000" dirty="0"/>
              <a:t>, рада </a:t>
            </a:r>
            <a:r>
              <a:rPr lang="ru-RU" sz="2000" dirty="0" err="1"/>
              <a:t>директорів</a:t>
            </a:r>
            <a:r>
              <a:rPr lang="ru-RU" sz="2000" dirty="0"/>
              <a:t>, </a:t>
            </a:r>
            <a:r>
              <a:rPr lang="ru-RU" sz="2000" dirty="0" err="1"/>
              <a:t>профспілки</a:t>
            </a:r>
            <a:r>
              <a:rPr lang="ru-RU" sz="2000" dirty="0"/>
              <a:t>);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місцеві</a:t>
            </a:r>
            <a:r>
              <a:rPr lang="ru-RU" sz="2000" dirty="0"/>
              <a:t> </a:t>
            </a:r>
            <a:r>
              <a:rPr lang="ru-RU" sz="2000" dirty="0" err="1"/>
              <a:t>контактні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 (</a:t>
            </a:r>
            <a:r>
              <a:rPr lang="ru-RU" sz="2000" dirty="0" err="1"/>
              <a:t>місцеві</a:t>
            </a:r>
            <a:r>
              <a:rPr lang="ru-RU" sz="2000" dirty="0"/>
              <a:t> </a:t>
            </a:r>
            <a:r>
              <a:rPr lang="ru-RU" sz="2000" dirty="0" err="1"/>
              <a:t>жителі</a:t>
            </a:r>
            <a:r>
              <a:rPr lang="ru-RU" sz="2000" dirty="0"/>
              <a:t>, ради </a:t>
            </a:r>
            <a:r>
              <a:rPr lang="ru-RU" sz="2000" dirty="0" err="1"/>
              <a:t>ветеранів</a:t>
            </a:r>
            <a:r>
              <a:rPr lang="ru-RU" sz="2000" dirty="0"/>
              <a:t>);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контактні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 (</a:t>
            </a:r>
            <a:r>
              <a:rPr lang="ru-RU" sz="2000" dirty="0" err="1"/>
              <a:t>банківські</a:t>
            </a:r>
            <a:r>
              <a:rPr lang="ru-RU" sz="2000" dirty="0"/>
              <a:t> </a:t>
            </a:r>
            <a:r>
              <a:rPr lang="ru-RU" sz="2000" dirty="0" err="1"/>
              <a:t>службовці</a:t>
            </a:r>
            <a:r>
              <a:rPr lang="ru-RU" sz="2000" dirty="0"/>
              <a:t>, </a:t>
            </a:r>
            <a:r>
              <a:rPr lang="ru-RU" sz="2000" dirty="0" err="1"/>
              <a:t>кредитори</a:t>
            </a:r>
            <a:r>
              <a:rPr lang="ru-RU" sz="2000" dirty="0"/>
              <a:t>,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консультанти</a:t>
            </a:r>
            <a:r>
              <a:rPr lang="ru-RU" sz="2000" dirty="0"/>
              <a:t>, </a:t>
            </a:r>
            <a:r>
              <a:rPr lang="ru-RU" sz="2000" dirty="0" err="1"/>
              <a:t>брокери</a:t>
            </a:r>
            <a:r>
              <a:rPr lang="ru-RU" sz="2000" dirty="0"/>
              <a:t>);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контактні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 </a:t>
            </a:r>
            <a:r>
              <a:rPr lang="ru-RU" sz="2000" dirty="0" err="1"/>
              <a:t>державних</a:t>
            </a:r>
            <a:r>
              <a:rPr lang="ru-RU" sz="2000" dirty="0"/>
              <a:t> </a:t>
            </a:r>
            <a:r>
              <a:rPr lang="ru-RU" sz="2000" dirty="0" err="1"/>
              <a:t>установ</a:t>
            </a:r>
            <a:r>
              <a:rPr lang="ru-RU" sz="2000" dirty="0"/>
              <a:t> (</a:t>
            </a:r>
            <a:r>
              <a:rPr lang="ru-RU" sz="2000" dirty="0" err="1"/>
              <a:t>працівники</a:t>
            </a:r>
            <a:r>
              <a:rPr lang="ru-RU" sz="2000" dirty="0"/>
              <a:t> </a:t>
            </a:r>
            <a:r>
              <a:rPr lang="ru-RU" sz="2000" dirty="0" err="1"/>
              <a:t>податкової</a:t>
            </a:r>
            <a:r>
              <a:rPr lang="ru-RU" sz="2000" dirty="0"/>
              <a:t> </a:t>
            </a:r>
            <a:r>
              <a:rPr lang="ru-RU" sz="2000" dirty="0" err="1"/>
              <a:t>служби</a:t>
            </a:r>
            <a:r>
              <a:rPr lang="ru-RU" sz="2000" dirty="0"/>
              <a:t>, </a:t>
            </a:r>
            <a:r>
              <a:rPr lang="ru-RU" sz="2000" dirty="0" err="1"/>
              <a:t>статистичних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, </a:t>
            </a:r>
            <a:r>
              <a:rPr lang="ru-RU" sz="2000" dirty="0" err="1"/>
              <a:t>пожежної</a:t>
            </a:r>
            <a:r>
              <a:rPr lang="ru-RU" sz="2000" dirty="0"/>
              <a:t> </a:t>
            </a:r>
            <a:r>
              <a:rPr lang="ru-RU" sz="2000" dirty="0" err="1"/>
              <a:t>інспекції</a:t>
            </a:r>
            <a:r>
              <a:rPr lang="ru-RU" sz="2000" dirty="0"/>
              <a:t> та </a:t>
            </a:r>
            <a:r>
              <a:rPr lang="ru-RU" sz="2000" dirty="0" err="1"/>
              <a:t>санітарноепідеміологічного</a:t>
            </a:r>
            <a:r>
              <a:rPr lang="ru-RU" sz="2000" dirty="0"/>
              <a:t> контролю);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/>
              <a:t>контактні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масової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(</a:t>
            </a:r>
            <a:r>
              <a:rPr lang="ru-RU" sz="2000" dirty="0" err="1"/>
              <a:t>журналісти</a:t>
            </a:r>
            <a:r>
              <a:rPr lang="ru-RU" sz="2000" dirty="0"/>
              <a:t>, </a:t>
            </a:r>
            <a:r>
              <a:rPr lang="ru-RU" sz="2000" dirty="0" err="1"/>
              <a:t>економічні</a:t>
            </a:r>
            <a:r>
              <a:rPr lang="ru-RU" sz="2000" dirty="0"/>
              <a:t> </a:t>
            </a:r>
            <a:r>
              <a:rPr lang="ru-RU" sz="2000" dirty="0" err="1"/>
              <a:t>оглядачі</a:t>
            </a:r>
            <a:r>
              <a:rPr lang="ru-RU" sz="2000" dirty="0"/>
              <a:t>, </a:t>
            </a:r>
            <a:r>
              <a:rPr lang="ru-RU" sz="2000" dirty="0" err="1"/>
              <a:t>співробітники</a:t>
            </a:r>
            <a:r>
              <a:rPr lang="ru-RU" sz="2000" dirty="0"/>
              <a:t> </a:t>
            </a:r>
            <a:r>
              <a:rPr lang="ru-RU" sz="2000" dirty="0" err="1"/>
              <a:t>відділів</a:t>
            </a:r>
            <a:r>
              <a:rPr lang="ru-RU" sz="2000" dirty="0"/>
              <a:t> </a:t>
            </a:r>
            <a:r>
              <a:rPr lang="ru-RU" sz="2000" dirty="0" err="1"/>
              <a:t>реклами</a:t>
            </a:r>
            <a:r>
              <a:rPr lang="ru-RU" sz="2000" dirty="0"/>
              <a:t> та </a:t>
            </a:r>
            <a:r>
              <a:rPr lang="ru-RU" sz="2000" dirty="0" err="1"/>
              <a:t>інформації</a:t>
            </a:r>
            <a:r>
              <a:rPr lang="ru-RU" sz="2000" dirty="0"/>
              <a:t>)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конкурентів</a:t>
            </a:r>
            <a:r>
              <a:rPr lang="ru-RU" sz="2000" dirty="0"/>
              <a:t> </a:t>
            </a:r>
            <a:r>
              <a:rPr lang="ru-RU" sz="2000" dirty="0" err="1"/>
              <a:t>охоплює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тих</a:t>
            </a:r>
            <a:r>
              <a:rPr lang="ru-RU" sz="2000" dirty="0"/>
              <a:t>, з ким </a:t>
            </a:r>
            <a:r>
              <a:rPr lang="ru-RU" sz="2000" dirty="0" err="1"/>
              <a:t>підприємству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доводиться </a:t>
            </a:r>
            <a:r>
              <a:rPr lang="ru-RU" sz="2000" dirty="0" err="1">
                <a:solidFill>
                  <a:srgbClr val="0070C0"/>
                </a:solidFill>
              </a:rPr>
              <a:t>боротися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за </a:t>
            </a:r>
            <a:r>
              <a:rPr lang="ru-RU" sz="2000" dirty="0" err="1"/>
              <a:t>сировину</a:t>
            </a:r>
            <a:r>
              <a:rPr lang="ru-RU" sz="2000" dirty="0"/>
              <a:t> та ринки </a:t>
            </a:r>
            <a:r>
              <a:rPr lang="ru-RU" sz="2000" dirty="0" err="1"/>
              <a:t>збуту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забезпечити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існування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0070C0"/>
                </a:solidFill>
              </a:rPr>
              <a:t>спрямоване</a:t>
            </a:r>
            <a:r>
              <a:rPr lang="ru-RU" sz="2000" dirty="0"/>
              <a:t> на те,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0070C0"/>
                </a:solidFill>
              </a:rPr>
              <a:t>виявити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слабкі</a:t>
            </a:r>
            <a:r>
              <a:rPr lang="ru-RU" sz="2000" dirty="0">
                <a:solidFill>
                  <a:srgbClr val="0070C0"/>
                </a:solidFill>
              </a:rPr>
              <a:t> та </a:t>
            </a:r>
            <a:r>
              <a:rPr lang="ru-RU" sz="2000" dirty="0" err="1">
                <a:solidFill>
                  <a:srgbClr val="0070C0"/>
                </a:solidFill>
              </a:rPr>
              <a:t>сильні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сторони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конкурентів</a:t>
            </a:r>
            <a:r>
              <a:rPr lang="ru-RU" sz="2000" dirty="0">
                <a:solidFill>
                  <a:srgbClr val="0070C0"/>
                </a:solidFill>
              </a:rPr>
              <a:t> і на </a:t>
            </a:r>
            <a:r>
              <a:rPr lang="ru-RU" sz="2000" dirty="0" err="1">
                <a:solidFill>
                  <a:srgbClr val="0070C0"/>
                </a:solidFill>
              </a:rPr>
              <a:t>основі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цього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будувати</a:t>
            </a:r>
            <a:r>
              <a:rPr lang="ru-RU" sz="2000" dirty="0">
                <a:solidFill>
                  <a:srgbClr val="0070C0"/>
                </a:solidFill>
              </a:rPr>
              <a:t> свою </a:t>
            </a:r>
            <a:r>
              <a:rPr lang="ru-RU" sz="2000" dirty="0" err="1">
                <a:solidFill>
                  <a:srgbClr val="0070C0"/>
                </a:solidFill>
              </a:rPr>
              <a:t>стратегію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конкурентної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боротьби</a:t>
            </a: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114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7" y="203199"/>
            <a:ext cx="11351490" cy="6474691"/>
          </a:xfrm>
        </p:spPr>
        <p:txBody>
          <a:bodyPr/>
          <a:lstStyle/>
          <a:p>
            <a:pPr marL="0" indent="0" algn="r">
              <a:buNone/>
            </a:pPr>
            <a:r>
              <a:rPr lang="ru-RU" b="1" dirty="0">
                <a:solidFill>
                  <a:srgbClr val="0070C0"/>
                </a:solidFill>
              </a:rPr>
              <a:t>2.Етика та </a:t>
            </a:r>
            <a:r>
              <a:rPr lang="ru-RU" b="1" dirty="0" err="1">
                <a:solidFill>
                  <a:srgbClr val="0070C0"/>
                </a:solidFill>
              </a:rPr>
              <a:t>соціальна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відповідальність</a:t>
            </a:r>
            <a:r>
              <a:rPr lang="ru-RU" b="1" dirty="0">
                <a:solidFill>
                  <a:srgbClr val="0070C0"/>
                </a:solidFill>
              </a:rPr>
              <a:t> у маркетингу</a:t>
            </a:r>
          </a:p>
          <a:p>
            <a:pPr marL="0" indent="0" algn="just">
              <a:buNone/>
            </a:pPr>
            <a:r>
              <a:rPr lang="ru-RU" dirty="0"/>
              <a:t>   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b="1" dirty="0" err="1">
                <a:solidFill>
                  <a:srgbClr val="0070C0"/>
                </a:solidFill>
              </a:rPr>
              <a:t>етикою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моральні</a:t>
            </a:r>
            <a:r>
              <a:rPr lang="ru-RU" dirty="0"/>
              <a:t> засади та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керують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і </a:t>
            </a:r>
            <a:r>
              <a:rPr lang="ru-RU" dirty="0" err="1"/>
              <a:t>рішеннями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етики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розумінню</a:t>
            </a:r>
            <a:r>
              <a:rPr lang="ru-RU" dirty="0"/>
              <a:t> того, як правильно і справедливо </a:t>
            </a:r>
            <a:r>
              <a:rPr lang="ru-RU" dirty="0" err="1"/>
              <a:t>діяти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дилеми</a:t>
            </a:r>
            <a:r>
              <a:rPr lang="ru-RU" dirty="0"/>
              <a:t>. </a:t>
            </a:r>
            <a:r>
              <a:rPr lang="ru-RU" dirty="0" err="1">
                <a:solidFill>
                  <a:srgbClr val="0070C0"/>
                </a:solidFill>
              </a:rPr>
              <a:t>Дотримання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етичних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принципів</a:t>
            </a:r>
            <a:r>
              <a:rPr lang="ru-RU" dirty="0">
                <a:solidFill>
                  <a:srgbClr val="0070C0"/>
                </a:solidFill>
              </a:rPr>
              <a:t> у маркетингу </a:t>
            </a:r>
            <a:r>
              <a:rPr lang="ru-RU" dirty="0" err="1">
                <a:solidFill>
                  <a:srgbClr val="0070C0"/>
                </a:solidFill>
              </a:rPr>
              <a:t>означає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свідоме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застосування</a:t>
            </a:r>
            <a:r>
              <a:rPr lang="ru-RU" dirty="0">
                <a:solidFill>
                  <a:srgbClr val="0070C0"/>
                </a:solidFill>
              </a:rPr>
              <a:t> засад </a:t>
            </a:r>
            <a:r>
              <a:rPr lang="ru-RU" dirty="0" err="1">
                <a:solidFill>
                  <a:srgbClr val="0070C0"/>
                </a:solidFill>
              </a:rPr>
              <a:t>справедливості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моральності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</a:t>
            </a:r>
            <a:r>
              <a:rPr lang="ru-RU" dirty="0">
                <a:solidFill>
                  <a:srgbClr val="0070C0"/>
                </a:solidFill>
              </a:rPr>
              <a:t> час </a:t>
            </a:r>
            <a:r>
              <a:rPr lang="ru-RU" dirty="0" err="1">
                <a:solidFill>
                  <a:srgbClr val="0070C0"/>
                </a:solidFill>
              </a:rPr>
              <a:t>ухвалення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маркетингових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рішень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окремими</a:t>
            </a:r>
            <a:r>
              <a:rPr lang="ru-RU" dirty="0">
                <a:solidFill>
                  <a:srgbClr val="0070C0"/>
                </a:solidFill>
              </a:rPr>
              <a:t> особами та </a:t>
            </a:r>
            <a:r>
              <a:rPr lang="ru-RU" dirty="0" err="1">
                <a:solidFill>
                  <a:srgbClr val="0070C0"/>
                </a:solidFill>
              </a:rPr>
              <a:t>компаніями</a:t>
            </a:r>
            <a:r>
              <a:rPr lang="ru-RU" dirty="0"/>
              <a:t>. Таким чином, </a:t>
            </a:r>
            <a:r>
              <a:rPr lang="ru-RU" dirty="0" err="1"/>
              <a:t>етика</a:t>
            </a:r>
            <a:r>
              <a:rPr lang="ru-RU" dirty="0"/>
              <a:t> маркетингу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у тому, </a:t>
            </a:r>
            <a:r>
              <a:rPr lang="ru-RU" dirty="0" err="1"/>
              <a:t>щоб</a:t>
            </a:r>
            <a:r>
              <a:rPr lang="ru-RU" dirty="0"/>
              <a:t> «</a:t>
            </a:r>
            <a:r>
              <a:rPr lang="ru-RU" dirty="0" err="1"/>
              <a:t>чинити</a:t>
            </a:r>
            <a:r>
              <a:rPr lang="ru-RU" dirty="0"/>
              <a:t> правильно».</a:t>
            </a:r>
          </a:p>
          <a:p>
            <a:pPr marL="0" indent="0" algn="just">
              <a:buNone/>
            </a:pP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засади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етичної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: </a:t>
            </a:r>
            <a:r>
              <a:rPr lang="ru-RU" dirty="0" err="1">
                <a:solidFill>
                  <a:srgbClr val="0070C0"/>
                </a:solidFill>
              </a:rPr>
              <a:t>Особиста</a:t>
            </a:r>
            <a:r>
              <a:rPr lang="ru-RU" dirty="0">
                <a:solidFill>
                  <a:srgbClr val="0070C0"/>
                </a:solidFill>
              </a:rPr>
              <a:t> моральна </a:t>
            </a:r>
            <a:r>
              <a:rPr lang="ru-RU" dirty="0" err="1">
                <a:solidFill>
                  <a:srgbClr val="0070C0"/>
                </a:solidFill>
              </a:rPr>
              <a:t>філософія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норми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етичної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поведінки</a:t>
            </a:r>
            <a:r>
              <a:rPr lang="ru-RU" dirty="0">
                <a:solidFill>
                  <a:srgbClr val="0070C0"/>
                </a:solidFill>
              </a:rPr>
              <a:t>  :::</a:t>
            </a:r>
          </a:p>
          <a:p>
            <a:pPr algn="just">
              <a:buFontTx/>
              <a:buChar char="-"/>
            </a:pPr>
            <a:r>
              <a:rPr lang="ru-RU" dirty="0"/>
              <a:t>Культура та 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 err="1"/>
              <a:t>Ділова</a:t>
            </a:r>
            <a:r>
              <a:rPr lang="ru-RU" dirty="0"/>
              <a:t> культура та практика </a:t>
            </a:r>
            <a:r>
              <a:rPr lang="ru-RU" dirty="0" err="1"/>
              <a:t>виробництва</a:t>
            </a:r>
            <a:endParaRPr lang="ru-RU" dirty="0"/>
          </a:p>
          <a:p>
            <a:pPr algn="just">
              <a:buFontTx/>
              <a:buChar char="-"/>
            </a:pPr>
            <a:r>
              <a:rPr lang="ru-RU" dirty="0"/>
              <a:t>Корпоративна культура та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557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01600"/>
            <a:ext cx="11480800" cy="654858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Основні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етичні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маркетингової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/>
              <a:t>: </a:t>
            </a:r>
            <a:endParaRPr lang="ru-RU" dirty="0" smtClean="0"/>
          </a:p>
          <a:p>
            <a:pPr>
              <a:buAutoNum type="arabicPeriod"/>
            </a:pPr>
            <a:r>
              <a:rPr lang="ru-RU" dirty="0" err="1" smtClean="0"/>
              <a:t>Етика</a:t>
            </a:r>
            <a:r>
              <a:rPr lang="ru-RU" dirty="0" smtClean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Етика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Право на </a:t>
            </a:r>
            <a:r>
              <a:rPr lang="ru-RU" dirty="0" err="1"/>
              <a:t>належну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Право на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Право на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продукцію</a:t>
            </a:r>
            <a:r>
              <a:rPr lang="ru-RU" dirty="0"/>
              <a:t> 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Етика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: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неетичної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–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шпигунство</a:t>
            </a:r>
            <a:r>
              <a:rPr lang="ru-RU" dirty="0"/>
              <a:t> і </a:t>
            </a:r>
            <a:r>
              <a:rPr lang="ru-RU" dirty="0" err="1"/>
              <a:t>хабарництво</a:t>
            </a:r>
            <a:r>
              <a:rPr lang="ru-RU" dirty="0"/>
              <a:t>. </a:t>
            </a:r>
            <a:r>
              <a:rPr lang="ru-RU" dirty="0" err="1"/>
              <a:t>Економічне</a:t>
            </a:r>
            <a:r>
              <a:rPr lang="ru-RU" dirty="0"/>
              <a:t> </a:t>
            </a:r>
            <a:r>
              <a:rPr lang="ru-RU" dirty="0" err="1"/>
              <a:t>шпигунство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таємне</a:t>
            </a:r>
            <a:r>
              <a:rPr lang="ru-RU" dirty="0"/>
              <a:t> </a:t>
            </a:r>
            <a:r>
              <a:rPr lang="ru-RU" dirty="0" err="1"/>
              <a:t>збирання</a:t>
            </a:r>
            <a:r>
              <a:rPr lang="ru-RU" dirty="0"/>
              <a:t> </a:t>
            </a:r>
            <a:r>
              <a:rPr lang="ru-RU" dirty="0" err="1"/>
              <a:t>компанією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і </a:t>
            </a:r>
            <a:r>
              <a:rPr lang="ru-RU" dirty="0" err="1"/>
              <a:t>торговельних</a:t>
            </a:r>
            <a:r>
              <a:rPr lang="ru-RU" dirty="0"/>
              <a:t> </a:t>
            </a:r>
            <a:r>
              <a:rPr lang="ru-RU" dirty="0" err="1"/>
              <a:t>секретів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прихованої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(</a:t>
            </a:r>
            <a:r>
              <a:rPr lang="ru-RU" dirty="0" err="1"/>
              <a:t>поширене</a:t>
            </a:r>
            <a:r>
              <a:rPr lang="ru-RU" dirty="0"/>
              <a:t> у </a:t>
            </a:r>
            <a:r>
              <a:rPr lang="ru-RU" dirty="0" err="1"/>
              <a:t>високотехнологічних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 – </a:t>
            </a:r>
            <a:r>
              <a:rPr lang="ru-RU" dirty="0" err="1"/>
              <a:t>електроніка</a:t>
            </a:r>
            <a:r>
              <a:rPr lang="ru-RU" dirty="0"/>
              <a:t>, </a:t>
            </a:r>
            <a:r>
              <a:rPr lang="ru-RU" dirty="0" err="1"/>
              <a:t>органічний</a:t>
            </a:r>
            <a:r>
              <a:rPr lang="ru-RU" dirty="0"/>
              <a:t> синтез, </a:t>
            </a:r>
            <a:r>
              <a:rPr lang="ru-RU" dirty="0" err="1"/>
              <a:t>промислове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авіакосмічна</a:t>
            </a:r>
            <a:r>
              <a:rPr lang="ru-RU" dirty="0"/>
              <a:t> і </a:t>
            </a:r>
            <a:r>
              <a:rPr lang="ru-RU" dirty="0" err="1"/>
              <a:t>фармацевтична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 smtClean="0"/>
              <a:t>)</a:t>
            </a:r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Етика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правдивість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обіцянок</a:t>
            </a:r>
            <a:r>
              <a:rPr lang="ru-RU" dirty="0" smtClean="0"/>
              <a:t>)</a:t>
            </a:r>
          </a:p>
          <a:p>
            <a:pPr>
              <a:buAutoNum type="arabicPeriod"/>
            </a:pPr>
            <a:r>
              <a:rPr lang="ru-RU" dirty="0" err="1"/>
              <a:t>Етика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 та </a:t>
            </a:r>
            <a:r>
              <a:rPr lang="ru-RU" dirty="0" err="1"/>
              <a:t>цінової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(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</a:t>
            </a:r>
            <a:r>
              <a:rPr lang="ru-RU" dirty="0" err="1"/>
              <a:t>цінова</a:t>
            </a:r>
            <a:r>
              <a:rPr lang="ru-RU" dirty="0"/>
              <a:t> </a:t>
            </a:r>
            <a:r>
              <a:rPr lang="ru-RU" dirty="0" err="1"/>
              <a:t>дискримінація</a:t>
            </a:r>
            <a:r>
              <a:rPr lang="ru-RU" dirty="0"/>
              <a:t>, </a:t>
            </a:r>
            <a:r>
              <a:rPr lang="ru-RU" dirty="0" err="1"/>
              <a:t>руйнівне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 –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 штучно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для </a:t>
            </a:r>
            <a:r>
              <a:rPr lang="ru-RU" dirty="0" err="1"/>
              <a:t>витіснення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з ринку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непереборного</a:t>
            </a:r>
            <a:r>
              <a:rPr lang="ru-RU" dirty="0"/>
              <a:t> </a:t>
            </a:r>
            <a:r>
              <a:rPr lang="ru-RU" dirty="0" err="1"/>
              <a:t>бар’єру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входження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14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7" y="138544"/>
            <a:ext cx="11637818" cy="65024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FFC000"/>
                </a:solidFill>
              </a:rPr>
              <a:t>11</a:t>
            </a:r>
            <a:r>
              <a:rPr lang="ru-RU" sz="2000" dirty="0"/>
              <a:t>.Етика </a:t>
            </a:r>
            <a:r>
              <a:rPr lang="ru-RU" sz="2000" dirty="0" err="1"/>
              <a:t>налагодження</a:t>
            </a:r>
            <a:r>
              <a:rPr lang="ru-RU" sz="2000" dirty="0"/>
              <a:t> </a:t>
            </a:r>
            <a:r>
              <a:rPr lang="ru-RU" sz="2000" dirty="0" err="1"/>
              <a:t>збуту</a:t>
            </a:r>
            <a:r>
              <a:rPr lang="ru-RU" sz="2000" dirty="0"/>
              <a:t>: </a:t>
            </a:r>
            <a:r>
              <a:rPr lang="ru-RU" sz="2000" dirty="0" err="1"/>
              <a:t>ексклюзивні</a:t>
            </a:r>
            <a:r>
              <a:rPr lang="ru-RU" sz="2000" dirty="0"/>
              <a:t> </a:t>
            </a:r>
            <a:r>
              <a:rPr lang="ru-RU" sz="2000" dirty="0" err="1"/>
              <a:t>дилери</a:t>
            </a:r>
            <a:r>
              <a:rPr lang="ru-RU" sz="2000" dirty="0"/>
              <a:t>, </a:t>
            </a:r>
            <a:r>
              <a:rPr lang="ru-RU" sz="2000" dirty="0" err="1"/>
              <a:t>зв’язуюча</a:t>
            </a:r>
            <a:r>
              <a:rPr lang="ru-RU" sz="2000" dirty="0"/>
              <a:t> </a:t>
            </a:r>
            <a:r>
              <a:rPr lang="ru-RU" sz="2000" dirty="0" err="1"/>
              <a:t>домовленість</a:t>
            </a:r>
            <a:r>
              <a:rPr lang="ru-RU" sz="2000" dirty="0"/>
              <a:t>, </a:t>
            </a:r>
            <a:r>
              <a:rPr lang="ru-RU" sz="2000" dirty="0" err="1"/>
              <a:t>обмеження</a:t>
            </a:r>
            <a:r>
              <a:rPr lang="ru-RU" sz="2000" dirty="0"/>
              <a:t> </a:t>
            </a:r>
            <a:r>
              <a:rPr lang="ru-RU" sz="2000" dirty="0" err="1"/>
              <a:t>постачання</a:t>
            </a:r>
            <a:r>
              <a:rPr lang="ru-RU" sz="2000" dirty="0"/>
              <a:t>, </a:t>
            </a:r>
            <a:r>
              <a:rPr lang="ru-RU" sz="2000" dirty="0" err="1"/>
              <a:t>тіньові</a:t>
            </a:r>
            <a:r>
              <a:rPr lang="ru-RU" sz="2000" dirty="0"/>
              <a:t> угоди про </a:t>
            </a:r>
            <a:r>
              <a:rPr lang="ru-RU" sz="2000" dirty="0" err="1"/>
              <a:t>збут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rgbClr val="00B0F0"/>
                </a:solidFill>
              </a:rPr>
              <a:t>Соціальна</a:t>
            </a:r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відповідальність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полягає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/>
              <a:t>не </a:t>
            </a:r>
            <a:r>
              <a:rPr lang="ru-RU" sz="2000" dirty="0" err="1"/>
              <a:t>лише</a:t>
            </a:r>
            <a:r>
              <a:rPr lang="ru-RU" sz="2000" dirty="0"/>
              <a:t> у </a:t>
            </a:r>
            <a:r>
              <a:rPr lang="ru-RU" sz="2000" dirty="0" err="1">
                <a:solidFill>
                  <a:srgbClr val="00B0F0"/>
                </a:solidFill>
              </a:rPr>
              <a:t>задоволенні</a:t>
            </a:r>
            <a:r>
              <a:rPr lang="ru-RU" sz="2000" dirty="0"/>
              <a:t> потреб </a:t>
            </a:r>
            <a:r>
              <a:rPr lang="ru-RU" sz="2000" dirty="0" err="1"/>
              <a:t>споживачів</a:t>
            </a:r>
            <a:r>
              <a:rPr lang="ru-RU" sz="2000" dirty="0"/>
              <a:t>, а й у </a:t>
            </a:r>
            <a:r>
              <a:rPr lang="ru-RU" sz="2000" dirty="0" err="1">
                <a:solidFill>
                  <a:srgbClr val="00B0F0"/>
                </a:solidFill>
              </a:rPr>
              <a:t>забезпеченні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добробуту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>
                <a:solidFill>
                  <a:srgbClr val="00B0F0"/>
                </a:solidFill>
              </a:rPr>
              <a:t>суспільства</a:t>
            </a:r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 err="1"/>
              <a:t>загалом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0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1" y="83127"/>
            <a:ext cx="11480799" cy="6594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6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57017"/>
            <a:ext cx="11665527" cy="65762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891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39" y="128789"/>
            <a:ext cx="10702344" cy="656822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uk-UA" sz="2000" b="1" dirty="0" smtClean="0">
                <a:solidFill>
                  <a:srgbClr val="0070C0"/>
                </a:solidFill>
              </a:rPr>
              <a:t>Види маркетингу</a:t>
            </a:r>
          </a:p>
          <a:p>
            <a:pPr marL="457200" indent="-457200" algn="just">
              <a:buAutoNum type="arabicPeriod"/>
            </a:pPr>
            <a:r>
              <a:rPr lang="ru-RU" sz="2000" b="1" dirty="0" err="1" smtClean="0">
                <a:solidFill>
                  <a:srgbClr val="0070C0"/>
                </a:solidFill>
              </a:rPr>
              <a:t>Залежно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від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цілей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обміну</a:t>
            </a:r>
            <a:r>
              <a:rPr lang="ru-RU" sz="2000" dirty="0"/>
              <a:t>: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>
                <a:solidFill>
                  <a:srgbClr val="0070C0"/>
                </a:solidFill>
              </a:rPr>
              <a:t>комерційний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маркетинг </a:t>
            </a:r>
            <a:r>
              <a:rPr lang="ru-RU" sz="2000" dirty="0"/>
              <a:t>(маркетинг </a:t>
            </a:r>
            <a:r>
              <a:rPr lang="ru-RU" sz="2000" dirty="0" err="1"/>
              <a:t>прибуткових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) – </a:t>
            </a:r>
            <a:r>
              <a:rPr lang="ru-RU" sz="2000" dirty="0" err="1"/>
              <a:t>маркетингова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, </a:t>
            </a:r>
            <a:r>
              <a:rPr lang="ru-RU" sz="2000" dirty="0" err="1"/>
              <a:t>цілями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є </a:t>
            </a:r>
            <a:r>
              <a:rPr lang="ru-RU" sz="2000" dirty="0" err="1"/>
              <a:t>отримання</a:t>
            </a:r>
            <a:r>
              <a:rPr lang="ru-RU" sz="2000" dirty="0"/>
              <a:t> </a:t>
            </a:r>
            <a:r>
              <a:rPr lang="ru-RU" sz="2000" dirty="0" err="1"/>
              <a:t>прибутку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>
                <a:solidFill>
                  <a:srgbClr val="0070C0"/>
                </a:solidFill>
              </a:rPr>
              <a:t>некомерційний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маркетинг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маркетинг </a:t>
            </a:r>
            <a:r>
              <a:rPr lang="ru-RU" sz="2000" dirty="0" err="1"/>
              <a:t>неприбуткових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 (приклад, </a:t>
            </a:r>
            <a:r>
              <a:rPr lang="ru-RU" sz="2000" dirty="0" err="1"/>
              <a:t>соціальний</a:t>
            </a:r>
            <a:r>
              <a:rPr lang="ru-RU" sz="2000" dirty="0"/>
              <a:t> маркетинг</a:t>
            </a:r>
            <a:r>
              <a:rPr lang="ru-RU" sz="2000" dirty="0" smtClean="0"/>
              <a:t>)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</a:rPr>
              <a:t>2. </a:t>
            </a:r>
            <a:r>
              <a:rPr lang="ru-RU" sz="2000" b="1" dirty="0" err="1">
                <a:solidFill>
                  <a:srgbClr val="0070C0"/>
                </a:solidFill>
              </a:rPr>
              <a:t>Залежно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від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сфери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застосування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>
                <a:solidFill>
                  <a:srgbClr val="0070C0"/>
                </a:solidFill>
              </a:rPr>
              <a:t>споживчий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маркетинг </a:t>
            </a:r>
            <a:r>
              <a:rPr lang="ru-RU" sz="2000" dirty="0"/>
              <a:t>(маркетинг </a:t>
            </a:r>
            <a:r>
              <a:rPr lang="ru-RU" sz="2000" dirty="0" err="1"/>
              <a:t>товарів</a:t>
            </a:r>
            <a:r>
              <a:rPr lang="ru-RU" sz="2000" dirty="0"/>
              <a:t> </a:t>
            </a:r>
            <a:r>
              <a:rPr lang="ru-RU" sz="2000" dirty="0" err="1"/>
              <a:t>споживчого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) </a:t>
            </a:r>
            <a:r>
              <a:rPr lang="ru-RU" sz="2000" dirty="0" err="1"/>
              <a:t>орієнтований</a:t>
            </a:r>
            <a:r>
              <a:rPr lang="ru-RU" sz="2000" dirty="0"/>
              <a:t> на </a:t>
            </a:r>
            <a:r>
              <a:rPr lang="ru-RU" sz="2000" dirty="0" err="1"/>
              <a:t>покупців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є </a:t>
            </a:r>
            <a:r>
              <a:rPr lang="ru-RU" sz="2000" dirty="0" err="1"/>
              <a:t>кінцевими</a:t>
            </a:r>
            <a:r>
              <a:rPr lang="ru-RU" sz="2000" dirty="0"/>
              <a:t> </a:t>
            </a:r>
            <a:r>
              <a:rPr lang="ru-RU" sz="2000" dirty="0" err="1"/>
              <a:t>безпосередніми</a:t>
            </a:r>
            <a:r>
              <a:rPr lang="ru-RU" sz="2000" dirty="0"/>
              <a:t> </a:t>
            </a:r>
            <a:r>
              <a:rPr lang="ru-RU" sz="2000" dirty="0" err="1"/>
              <a:t>споживачами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, </a:t>
            </a:r>
            <a:r>
              <a:rPr lang="ru-RU" sz="2000" dirty="0" err="1"/>
              <a:t>купуючи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для </a:t>
            </a:r>
            <a:r>
              <a:rPr lang="ru-RU" sz="2000" dirty="0" err="1"/>
              <a:t>особистого</a:t>
            </a:r>
            <a:r>
              <a:rPr lang="ru-RU" sz="2000" dirty="0"/>
              <a:t>, </a:t>
            </a:r>
            <a:r>
              <a:rPr lang="ru-RU" sz="2000" dirty="0" err="1"/>
              <a:t>домашнього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сімейного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промисловий</a:t>
            </a:r>
            <a:r>
              <a:rPr lang="ru-RU" sz="2000" dirty="0">
                <a:solidFill>
                  <a:srgbClr val="0070C0"/>
                </a:solidFill>
              </a:rPr>
              <a:t> маркетинг </a:t>
            </a:r>
            <a:r>
              <a:rPr lang="ru-RU" sz="2000" dirty="0"/>
              <a:t>– </a:t>
            </a:r>
            <a:r>
              <a:rPr lang="ru-RU" sz="2000" dirty="0" err="1"/>
              <a:t>орієнтований</a:t>
            </a:r>
            <a:r>
              <a:rPr lang="ru-RU" sz="2000" dirty="0"/>
              <a:t> на </a:t>
            </a:r>
            <a:r>
              <a:rPr lang="ru-RU" sz="2000" dirty="0" err="1"/>
              <a:t>фірми</a:t>
            </a:r>
            <a:r>
              <a:rPr lang="ru-RU" sz="2000" dirty="0"/>
              <a:t>, </a:t>
            </a:r>
            <a:r>
              <a:rPr lang="ru-RU" sz="2000" dirty="0" err="1"/>
              <a:t>підприємства</a:t>
            </a:r>
            <a:r>
              <a:rPr lang="ru-RU" sz="2000" dirty="0"/>
              <a:t>, </a:t>
            </a:r>
            <a:r>
              <a:rPr lang="ru-RU" sz="2000" dirty="0" err="1"/>
              <a:t>організації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купують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 не для </a:t>
            </a:r>
            <a:r>
              <a:rPr lang="ru-RU" sz="2000" dirty="0" err="1"/>
              <a:t>власного</a:t>
            </a:r>
            <a:r>
              <a:rPr lang="ru-RU" sz="2000" dirty="0"/>
              <a:t> </a:t>
            </a:r>
            <a:r>
              <a:rPr lang="ru-RU" sz="2000" dirty="0" err="1"/>
              <a:t>споживання</a:t>
            </a:r>
            <a:r>
              <a:rPr lang="ru-RU" sz="2000" dirty="0"/>
              <a:t>, а для </a:t>
            </a:r>
            <a:r>
              <a:rPr lang="ru-RU" sz="2000" dirty="0" err="1"/>
              <a:t>використання</a:t>
            </a:r>
            <a:r>
              <a:rPr lang="ru-RU" sz="2000" dirty="0"/>
              <a:t> у </a:t>
            </a:r>
            <a:r>
              <a:rPr lang="ru-RU" sz="2000" dirty="0" err="1"/>
              <a:t>виробництві</a:t>
            </a:r>
            <a:r>
              <a:rPr lang="ru-RU" sz="2000" dirty="0"/>
              <a:t>, перепродажу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здавання</a:t>
            </a:r>
            <a:r>
              <a:rPr lang="ru-RU" sz="2000" dirty="0"/>
              <a:t> в </a:t>
            </a:r>
            <a:r>
              <a:rPr lang="ru-RU" sz="2000" dirty="0" err="1"/>
              <a:t>оренду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маркетинг </a:t>
            </a:r>
            <a:r>
              <a:rPr lang="ru-RU" sz="2000" dirty="0" err="1">
                <a:solidFill>
                  <a:srgbClr val="0070C0"/>
                </a:solidFill>
              </a:rPr>
              <a:t>послуг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– вид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, </a:t>
            </a:r>
            <a:r>
              <a:rPr lang="ru-RU" sz="2000" dirty="0" err="1"/>
              <a:t>спрямований</a:t>
            </a:r>
            <a:r>
              <a:rPr lang="ru-RU" sz="2000" dirty="0"/>
              <a:t> на </a:t>
            </a:r>
            <a:r>
              <a:rPr lang="ru-RU" sz="2000" dirty="0" err="1"/>
              <a:t>задоволення</a:t>
            </a:r>
            <a:r>
              <a:rPr lang="ru-RU" sz="2000" dirty="0"/>
              <a:t> потреб </a:t>
            </a:r>
            <a:r>
              <a:rPr lang="ru-RU" sz="2000" dirty="0" err="1"/>
              <a:t>споживачів</a:t>
            </a:r>
            <a:r>
              <a:rPr lang="ru-RU" sz="2000" dirty="0"/>
              <a:t> у </a:t>
            </a:r>
            <a:r>
              <a:rPr lang="ru-RU" sz="2000" dirty="0" err="1"/>
              <a:t>нематеріальних</a:t>
            </a:r>
            <a:r>
              <a:rPr lang="ru-RU" sz="2000" dirty="0"/>
              <a:t> видах </a:t>
            </a:r>
            <a:r>
              <a:rPr lang="ru-RU" sz="2000" dirty="0" err="1"/>
              <a:t>товарів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у </a:t>
            </a:r>
            <a:r>
              <a:rPr lang="ru-RU" sz="2000" dirty="0" err="1"/>
              <a:t>корисному</a:t>
            </a:r>
            <a:r>
              <a:rPr lang="ru-RU" sz="2000" dirty="0"/>
              <a:t> </a:t>
            </a:r>
            <a:r>
              <a:rPr lang="ru-RU" sz="2000" dirty="0" err="1"/>
              <a:t>ефекті</a:t>
            </a:r>
            <a:r>
              <a:rPr lang="ru-RU" sz="2000" dirty="0"/>
              <a:t> з метою </a:t>
            </a:r>
            <a:r>
              <a:rPr lang="ru-RU" sz="2000" dirty="0" err="1"/>
              <a:t>отримання</a:t>
            </a:r>
            <a:r>
              <a:rPr lang="ru-RU" sz="2000" dirty="0"/>
              <a:t> </a:t>
            </a:r>
            <a:r>
              <a:rPr lang="ru-RU" sz="2000" dirty="0" err="1"/>
              <a:t>фірмою</a:t>
            </a:r>
            <a:r>
              <a:rPr lang="ru-RU" sz="2000" dirty="0"/>
              <a:t> </a:t>
            </a:r>
            <a:r>
              <a:rPr lang="ru-RU" sz="2000" dirty="0" err="1"/>
              <a:t>прибутку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i="1" dirty="0" smtClean="0"/>
              <a:t>Головна </a:t>
            </a:r>
            <a:r>
              <a:rPr lang="ru-RU" sz="2000" i="1" dirty="0" err="1"/>
              <a:t>особливість</a:t>
            </a:r>
            <a:r>
              <a:rPr lang="ru-RU" sz="2000" i="1" dirty="0"/>
              <a:t> – </a:t>
            </a:r>
            <a:r>
              <a:rPr lang="ru-RU" sz="2000" i="1" dirty="0" err="1"/>
              <a:t>послуги</a:t>
            </a:r>
            <a:r>
              <a:rPr lang="ru-RU" sz="2000" i="1" dirty="0"/>
              <a:t> не </a:t>
            </a:r>
            <a:r>
              <a:rPr lang="ru-RU" sz="2000" i="1" dirty="0" err="1"/>
              <a:t>можна</a:t>
            </a:r>
            <a:r>
              <a:rPr lang="ru-RU" sz="2000" i="1" dirty="0"/>
              <a:t> </a:t>
            </a:r>
            <a:r>
              <a:rPr lang="ru-RU" sz="2000" i="1" dirty="0" err="1"/>
              <a:t>побачити</a:t>
            </a:r>
            <a:r>
              <a:rPr lang="ru-RU" sz="2000" i="1" dirty="0"/>
              <a:t> </a:t>
            </a:r>
            <a:r>
              <a:rPr lang="ru-RU" sz="2000" i="1" dirty="0" err="1"/>
              <a:t>або</a:t>
            </a:r>
            <a:r>
              <a:rPr lang="ru-RU" sz="2000" i="1" dirty="0"/>
              <a:t> </a:t>
            </a:r>
            <a:r>
              <a:rPr lang="ru-RU" sz="2000" i="1" dirty="0" err="1"/>
              <a:t>відчути</a:t>
            </a:r>
            <a:r>
              <a:rPr lang="ru-RU" sz="2000" i="1" dirty="0"/>
              <a:t> до того, як вони </a:t>
            </a:r>
            <a:r>
              <a:rPr lang="ru-RU" sz="2000" i="1" dirty="0" err="1"/>
              <a:t>будуть</a:t>
            </a:r>
            <a:r>
              <a:rPr lang="ru-RU" sz="2000" i="1" dirty="0"/>
              <a:t> </a:t>
            </a:r>
            <a:r>
              <a:rPr lang="ru-RU" sz="2000" i="1" dirty="0" err="1"/>
              <a:t>придбані</a:t>
            </a:r>
            <a:r>
              <a:rPr lang="ru-RU" sz="2000" i="1" dirty="0"/>
              <a:t>.</a:t>
            </a:r>
            <a:endParaRPr lang="uk-UA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3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131" y="154545"/>
            <a:ext cx="10818252" cy="658110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i="1" dirty="0" err="1">
                <a:solidFill>
                  <a:srgbClr val="0070C0"/>
                </a:solidFill>
              </a:rPr>
              <a:t>Особливості</a:t>
            </a:r>
            <a:r>
              <a:rPr lang="ru-RU" sz="2000" i="1" dirty="0">
                <a:solidFill>
                  <a:srgbClr val="0070C0"/>
                </a:solidFill>
              </a:rPr>
              <a:t>: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err="1" smtClean="0"/>
              <a:t>нематеріальність</a:t>
            </a:r>
            <a:r>
              <a:rPr lang="ru-RU" sz="2000" dirty="0" smtClean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- </a:t>
            </a:r>
            <a:r>
              <a:rPr lang="ru-RU" sz="2000" dirty="0" err="1"/>
              <a:t>неможливість</a:t>
            </a:r>
            <a:r>
              <a:rPr lang="ru-RU" sz="2000" dirty="0"/>
              <a:t> </a:t>
            </a:r>
            <a:r>
              <a:rPr lang="ru-RU" sz="2000" dirty="0" err="1"/>
              <a:t>зберігання</a:t>
            </a:r>
            <a:r>
              <a:rPr lang="ru-RU" sz="2000" dirty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 (</a:t>
            </a:r>
            <a:r>
              <a:rPr lang="ru-RU" sz="2000" dirty="0" err="1"/>
              <a:t>надання</a:t>
            </a:r>
            <a:r>
              <a:rPr lang="ru-RU" sz="2000" dirty="0"/>
              <a:t> і </a:t>
            </a:r>
            <a:r>
              <a:rPr lang="ru-RU" sz="2000" dirty="0" err="1"/>
              <a:t>споживання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одночасно</a:t>
            </a:r>
            <a:r>
              <a:rPr lang="ru-RU" sz="2000" dirty="0"/>
              <a:t>, тому не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утворити</a:t>
            </a:r>
            <a:r>
              <a:rPr lang="ru-RU" sz="2000" dirty="0"/>
              <a:t> запаси); </a:t>
            </a:r>
            <a:endParaRPr lang="ru-RU" sz="20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err="1" smtClean="0"/>
              <a:t>невіддільність</a:t>
            </a:r>
            <a:r>
              <a:rPr lang="ru-RU" sz="2000" dirty="0" smtClean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постачальника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навколишніх</a:t>
            </a:r>
            <a:r>
              <a:rPr lang="ru-RU" sz="2000" dirty="0"/>
              <a:t> умов –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прямий</a:t>
            </a:r>
            <a:r>
              <a:rPr lang="ru-RU" sz="2000" dirty="0"/>
              <a:t> контакт </a:t>
            </a:r>
            <a:r>
              <a:rPr lang="ru-RU" sz="2000" dirty="0" err="1"/>
              <a:t>із</a:t>
            </a:r>
            <a:r>
              <a:rPr lang="ru-RU" sz="2000" dirty="0"/>
              <a:t> особою, яка </a:t>
            </a:r>
            <a:r>
              <a:rPr lang="ru-RU" sz="2000" dirty="0" err="1"/>
              <a:t>надає</a:t>
            </a:r>
            <a:r>
              <a:rPr lang="ru-RU" sz="2000" dirty="0"/>
              <a:t> </a:t>
            </a:r>
            <a:r>
              <a:rPr lang="ru-RU" sz="2000" dirty="0" err="1"/>
              <a:t>послугу</a:t>
            </a:r>
            <a:r>
              <a:rPr lang="ru-RU" sz="20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err="1"/>
              <a:t>унікальність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 – на </a:t>
            </a:r>
            <a:r>
              <a:rPr lang="ru-RU" sz="2000" dirty="0" err="1"/>
              <a:t>відміну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того,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більшість</a:t>
            </a:r>
            <a:r>
              <a:rPr lang="ru-RU" sz="2000" dirty="0"/>
              <a:t> </a:t>
            </a:r>
            <a:r>
              <a:rPr lang="ru-RU" sz="2000" dirty="0" err="1"/>
              <a:t>виробів</a:t>
            </a:r>
            <a:r>
              <a:rPr lang="ru-RU" sz="2000" dirty="0"/>
              <a:t> </a:t>
            </a:r>
            <a:r>
              <a:rPr lang="ru-RU" sz="2000" dirty="0" err="1"/>
              <a:t>стандартизовані</a:t>
            </a:r>
            <a:r>
              <a:rPr lang="ru-RU" sz="2000" dirty="0"/>
              <a:t>, </a:t>
            </a:r>
            <a:r>
              <a:rPr lang="ru-RU" sz="2000" dirty="0" err="1"/>
              <a:t>кожна</a:t>
            </a:r>
            <a:r>
              <a:rPr lang="ru-RU" sz="2000" dirty="0"/>
              <a:t> </a:t>
            </a:r>
            <a:r>
              <a:rPr lang="ru-RU" sz="2000" dirty="0" err="1"/>
              <a:t>послуга</a:t>
            </a:r>
            <a:r>
              <a:rPr lang="ru-RU" sz="2000" dirty="0"/>
              <a:t> є </a:t>
            </a:r>
            <a:r>
              <a:rPr lang="ru-RU" sz="2000" dirty="0" err="1"/>
              <a:t>унікальною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3</a:t>
            </a:r>
            <a:r>
              <a:rPr lang="ru-RU" sz="2000" b="1" dirty="0">
                <a:solidFill>
                  <a:srgbClr val="0070C0"/>
                </a:solidFill>
              </a:rPr>
              <a:t>. За </a:t>
            </a:r>
            <a:r>
              <a:rPr lang="ru-RU" sz="2000" b="1" dirty="0" err="1">
                <a:solidFill>
                  <a:srgbClr val="0070C0"/>
                </a:solidFill>
              </a:rPr>
              <a:t>територіальною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ознакою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2000" dirty="0" err="1" smtClean="0"/>
              <a:t>внутрішній</a:t>
            </a:r>
            <a:r>
              <a:rPr lang="ru-RU" sz="2000" dirty="0" smtClean="0"/>
              <a:t> </a:t>
            </a:r>
            <a:r>
              <a:rPr lang="ru-RU" sz="2000" dirty="0"/>
              <a:t>маркетинг – </a:t>
            </a:r>
            <a:r>
              <a:rPr lang="ru-RU" sz="2000" dirty="0" err="1"/>
              <a:t>маркетингова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, </a:t>
            </a:r>
            <a:r>
              <a:rPr lang="ru-RU" sz="2000" dirty="0" err="1"/>
              <a:t>спрямована</a:t>
            </a:r>
            <a:r>
              <a:rPr lang="ru-RU" sz="2000" dirty="0"/>
              <a:t> на </a:t>
            </a:r>
            <a:r>
              <a:rPr lang="ru-RU" sz="2000" dirty="0" err="1"/>
              <a:t>внутрішній</a:t>
            </a:r>
            <a:r>
              <a:rPr lang="ru-RU" sz="2000" dirty="0"/>
              <a:t> </a:t>
            </a:r>
            <a:r>
              <a:rPr lang="ru-RU" sz="2000" dirty="0" err="1"/>
              <a:t>ринок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err="1" smtClean="0"/>
              <a:t>Форми</a:t>
            </a:r>
            <a:r>
              <a:rPr lang="ru-RU" sz="2000" i="1" dirty="0" smtClean="0"/>
              <a:t> </a:t>
            </a:r>
            <a:r>
              <a:rPr lang="ru-RU" sz="2000" i="1" dirty="0" err="1"/>
              <a:t>внутрішнього</a:t>
            </a:r>
            <a:r>
              <a:rPr lang="ru-RU" sz="2000" i="1" dirty="0"/>
              <a:t> маркетингу: </a:t>
            </a:r>
            <a:endParaRPr lang="ru-RU" sz="2000" i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err="1" smtClean="0"/>
              <a:t>локальний</a:t>
            </a:r>
            <a:r>
              <a:rPr lang="ru-RU" sz="2000" dirty="0" smtClean="0"/>
              <a:t> </a:t>
            </a:r>
            <a:r>
              <a:rPr lang="ru-RU" sz="2000" dirty="0"/>
              <a:t>маркетинг –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не </a:t>
            </a:r>
            <a:r>
              <a:rPr lang="ru-RU" sz="2000" dirty="0" err="1"/>
              <a:t>виходить</a:t>
            </a:r>
            <a:r>
              <a:rPr lang="ru-RU" sz="2000" dirty="0"/>
              <a:t> за </a:t>
            </a:r>
            <a:r>
              <a:rPr lang="ru-RU" sz="2000" dirty="0" err="1"/>
              <a:t>межі</a:t>
            </a:r>
            <a:r>
              <a:rPr lang="ru-RU" sz="2000" dirty="0"/>
              <a:t>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ru-RU" sz="2000" dirty="0" err="1"/>
              <a:t>населеного</a:t>
            </a:r>
            <a:r>
              <a:rPr lang="ru-RU" sz="2000" dirty="0"/>
              <a:t> пункту (</a:t>
            </a:r>
            <a:r>
              <a:rPr lang="ru-RU" sz="2000" dirty="0" err="1"/>
              <a:t>роздрібні</a:t>
            </a:r>
            <a:r>
              <a:rPr lang="ru-RU" sz="2000" dirty="0"/>
              <a:t> </a:t>
            </a:r>
            <a:r>
              <a:rPr lang="ru-RU" sz="2000" dirty="0" err="1"/>
              <a:t>магазини</a:t>
            </a:r>
            <a:r>
              <a:rPr lang="ru-RU" sz="2000" dirty="0"/>
              <a:t>, сфера </a:t>
            </a:r>
            <a:r>
              <a:rPr lang="ru-RU" sz="2000" dirty="0" err="1"/>
              <a:t>послуг</a:t>
            </a:r>
            <a:r>
              <a:rPr lang="ru-RU" sz="2000" dirty="0"/>
              <a:t>); </a:t>
            </a:r>
            <a:endParaRPr lang="ru-RU" sz="20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err="1" smtClean="0"/>
              <a:t>регіональний</a:t>
            </a:r>
            <a:r>
              <a:rPr lang="ru-RU" sz="2000" dirty="0" smtClean="0"/>
              <a:t> </a:t>
            </a:r>
            <a:r>
              <a:rPr lang="ru-RU" sz="2000" dirty="0"/>
              <a:t>маркетинг – </a:t>
            </a:r>
            <a:r>
              <a:rPr lang="ru-RU" sz="2000" dirty="0" err="1"/>
              <a:t>маркетингова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у межах </a:t>
            </a:r>
            <a:r>
              <a:rPr lang="ru-RU" sz="2000" dirty="0" err="1"/>
              <a:t>регіонів</a:t>
            </a:r>
            <a:r>
              <a:rPr lang="ru-RU" sz="2000" dirty="0"/>
              <a:t>, </a:t>
            </a:r>
            <a:r>
              <a:rPr lang="ru-RU" sz="2000" dirty="0" err="1"/>
              <a:t>області</a:t>
            </a:r>
            <a:r>
              <a:rPr lang="ru-RU" sz="20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err="1"/>
              <a:t>національний</a:t>
            </a:r>
            <a:r>
              <a:rPr lang="ru-RU" sz="2000" dirty="0"/>
              <a:t> маркетинг – </a:t>
            </a:r>
            <a:r>
              <a:rPr lang="ru-RU" sz="2000" dirty="0" err="1"/>
              <a:t>фірма</a:t>
            </a:r>
            <a:r>
              <a:rPr lang="ru-RU" sz="2000" dirty="0"/>
              <a:t> у </a:t>
            </a:r>
            <a:r>
              <a:rPr lang="ru-RU" sz="2000" dirty="0" err="1"/>
              <a:t>своїй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охоплює</a:t>
            </a:r>
            <a:r>
              <a:rPr lang="ru-RU" sz="2000" dirty="0"/>
              <a:t> </a:t>
            </a:r>
            <a:r>
              <a:rPr lang="ru-RU" sz="2000" dirty="0" err="1"/>
              <a:t>сукупний</a:t>
            </a:r>
            <a:r>
              <a:rPr lang="ru-RU" sz="2000" dirty="0"/>
              <a:t> </a:t>
            </a:r>
            <a:r>
              <a:rPr lang="ru-RU" sz="2000" dirty="0" err="1"/>
              <a:t>національний</a:t>
            </a:r>
            <a:r>
              <a:rPr lang="ru-RU" sz="2000" dirty="0"/>
              <a:t> </a:t>
            </a:r>
            <a:r>
              <a:rPr lang="ru-RU" sz="2000" dirty="0" err="1"/>
              <a:t>ринок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9475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369" y="309093"/>
            <a:ext cx="11217499" cy="63879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70C0"/>
                </a:solidFill>
              </a:rPr>
              <a:t>2) </a:t>
            </a:r>
            <a:r>
              <a:rPr lang="ru-RU" sz="2000" dirty="0" err="1">
                <a:solidFill>
                  <a:srgbClr val="0070C0"/>
                </a:solidFill>
              </a:rPr>
              <a:t>міжнародний</a:t>
            </a:r>
            <a:r>
              <a:rPr lang="ru-RU" sz="2000" dirty="0">
                <a:solidFill>
                  <a:srgbClr val="0070C0"/>
                </a:solidFill>
              </a:rPr>
              <a:t> маркетинг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маркетингова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на </a:t>
            </a:r>
            <a:r>
              <a:rPr lang="ru-RU" sz="2000" dirty="0" err="1"/>
              <a:t>закордонних</a:t>
            </a:r>
            <a:r>
              <a:rPr lang="ru-RU" sz="2000" dirty="0"/>
              <a:t> ринках: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імпортний</a:t>
            </a:r>
            <a:r>
              <a:rPr lang="ru-RU" sz="2000" dirty="0"/>
              <a:t>, </a:t>
            </a:r>
            <a:r>
              <a:rPr lang="ru-RU" sz="2000" dirty="0" err="1"/>
              <a:t>експортний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зовнішньоекономічний</a:t>
            </a:r>
            <a:r>
              <a:rPr lang="ru-RU" sz="2000" dirty="0" smtClean="0"/>
              <a:t> </a:t>
            </a:r>
            <a:r>
              <a:rPr lang="ru-RU" sz="2000" dirty="0"/>
              <a:t>маркетинг – на ринках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, яка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закордонних</a:t>
            </a:r>
            <a:r>
              <a:rPr lang="ru-RU" sz="2000" dirty="0"/>
              <a:t> </a:t>
            </a:r>
            <a:r>
              <a:rPr lang="ru-RU" sz="2000" dirty="0" err="1"/>
              <a:t>філій</a:t>
            </a:r>
            <a:r>
              <a:rPr lang="ru-RU" sz="2000" dirty="0"/>
              <a:t>, </a:t>
            </a:r>
            <a:r>
              <a:rPr lang="ru-RU" sz="2000" dirty="0" err="1"/>
              <a:t>представництв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багатонаціональний</a:t>
            </a:r>
            <a:r>
              <a:rPr lang="ru-RU" sz="2000" dirty="0" smtClean="0"/>
              <a:t> </a:t>
            </a:r>
            <a:r>
              <a:rPr lang="ru-RU" sz="2000" dirty="0"/>
              <a:t>маркетинг – </a:t>
            </a:r>
            <a:r>
              <a:rPr lang="ru-RU" sz="2000" dirty="0" err="1"/>
              <a:t>маркетингова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, яка є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країнах</a:t>
            </a:r>
            <a:r>
              <a:rPr lang="ru-RU" sz="2000" dirty="0"/>
              <a:t> і </a:t>
            </a:r>
            <a:r>
              <a:rPr lang="ru-RU" sz="2000" dirty="0" err="1"/>
              <a:t>виходить</a:t>
            </a:r>
            <a:r>
              <a:rPr lang="ru-RU" sz="2000" dirty="0"/>
              <a:t> з того,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кожний</a:t>
            </a:r>
            <a:r>
              <a:rPr lang="ru-RU" sz="2000" dirty="0"/>
              <a:t> </a:t>
            </a:r>
            <a:r>
              <a:rPr lang="ru-RU" sz="2000" dirty="0" err="1"/>
              <a:t>ринок</a:t>
            </a:r>
            <a:r>
              <a:rPr lang="ru-RU" sz="2000" dirty="0"/>
              <a:t> є </a:t>
            </a:r>
            <a:r>
              <a:rPr lang="ru-RU" sz="2000" dirty="0" err="1"/>
              <a:t>унікальним</a:t>
            </a:r>
            <a:r>
              <a:rPr lang="ru-RU" sz="2000" dirty="0"/>
              <a:t> і </a:t>
            </a:r>
            <a:r>
              <a:rPr lang="ru-RU" sz="2000" dirty="0" err="1"/>
              <a:t>фірма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адаптуватись</a:t>
            </a:r>
            <a:r>
              <a:rPr lang="ru-RU" sz="2000" dirty="0"/>
              <a:t> до </a:t>
            </a:r>
            <a:r>
              <a:rPr lang="ru-RU" sz="2000" dirty="0" err="1"/>
              <a:t>національних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закордонних</a:t>
            </a:r>
            <a:r>
              <a:rPr lang="ru-RU" sz="2000" dirty="0"/>
              <a:t> </a:t>
            </a:r>
            <a:r>
              <a:rPr lang="ru-RU" sz="2000" dirty="0" err="1"/>
              <a:t>ринків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глобальний</a:t>
            </a:r>
            <a:r>
              <a:rPr lang="ru-RU" sz="2000" dirty="0" smtClean="0"/>
              <a:t> </a:t>
            </a:r>
            <a:r>
              <a:rPr lang="ru-RU" sz="2000" dirty="0"/>
              <a:t>маркетинг – </a:t>
            </a:r>
            <a:r>
              <a:rPr lang="ru-RU" sz="2000" dirty="0" err="1"/>
              <a:t>маркетингова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фірми</a:t>
            </a:r>
            <a:r>
              <a:rPr lang="ru-RU" sz="2000" dirty="0"/>
              <a:t> з </a:t>
            </a:r>
            <a:r>
              <a:rPr lang="ru-RU" sz="2000" dirty="0" err="1"/>
              <a:t>орієнтацією</a:t>
            </a:r>
            <a:r>
              <a:rPr lang="ru-RU" sz="2000" dirty="0"/>
              <a:t> на </a:t>
            </a:r>
            <a:r>
              <a:rPr lang="ru-RU" sz="2000" dirty="0" err="1"/>
              <a:t>глобальний</a:t>
            </a:r>
            <a:r>
              <a:rPr lang="ru-RU" sz="2000" dirty="0"/>
              <a:t>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</a:rPr>
              <a:t>4. </a:t>
            </a:r>
            <a:r>
              <a:rPr lang="ru-RU" sz="2000" b="1" dirty="0" err="1">
                <a:solidFill>
                  <a:srgbClr val="0070C0"/>
                </a:solidFill>
              </a:rPr>
              <a:t>Залежно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від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ступеня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ринкової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орієнтованості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фірми</a:t>
            </a:r>
            <a:r>
              <a:rPr lang="ru-RU" sz="2000" b="1" dirty="0">
                <a:solidFill>
                  <a:srgbClr val="0070C0"/>
                </a:solidFill>
              </a:rPr>
              <a:t> та </a:t>
            </a:r>
            <a:r>
              <a:rPr lang="ru-RU" sz="2000" b="1" dirty="0" err="1">
                <a:solidFill>
                  <a:srgbClr val="0070C0"/>
                </a:solidFill>
              </a:rPr>
              <a:t>періоду</a:t>
            </a:r>
            <a:r>
              <a:rPr lang="ru-RU" sz="2000" b="1" dirty="0">
                <a:solidFill>
                  <a:srgbClr val="0070C0"/>
                </a:solidFill>
              </a:rPr>
              <a:t>, на </a:t>
            </a:r>
            <a:r>
              <a:rPr lang="ru-RU" sz="2000" b="1" dirty="0" err="1">
                <a:solidFill>
                  <a:srgbClr val="0070C0"/>
                </a:solidFill>
              </a:rPr>
              <a:t>який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розробляється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маркетингова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політика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фірми</a:t>
            </a:r>
            <a:r>
              <a:rPr lang="ru-RU" sz="2000" dirty="0"/>
              <a:t>: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>
                <a:solidFill>
                  <a:srgbClr val="0070C0"/>
                </a:solidFill>
              </a:rPr>
              <a:t>стратегічний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маркетинг </a:t>
            </a:r>
            <a:r>
              <a:rPr lang="ru-RU" sz="2000" dirty="0"/>
              <a:t>–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постійний</a:t>
            </a:r>
            <a:r>
              <a:rPr lang="ru-RU" sz="2000" dirty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потреб </a:t>
            </a:r>
            <a:r>
              <a:rPr lang="ru-RU" sz="2000" dirty="0" err="1"/>
              <a:t>споживачів</a:t>
            </a:r>
            <a:r>
              <a:rPr lang="ru-RU" sz="2000" dirty="0"/>
              <a:t>, </a:t>
            </a:r>
            <a:r>
              <a:rPr lang="ru-RU" sz="2000" dirty="0" err="1"/>
              <a:t>сегментацію</a:t>
            </a:r>
            <a:r>
              <a:rPr lang="ru-RU" sz="2000" dirty="0"/>
              <a:t> ринку та </a:t>
            </a:r>
            <a:r>
              <a:rPr lang="ru-RU" sz="2000" dirty="0" err="1"/>
              <a:t>вибір</a:t>
            </a:r>
            <a:r>
              <a:rPr lang="ru-RU" sz="2000" dirty="0"/>
              <a:t> базового ринку, </a:t>
            </a:r>
            <a:r>
              <a:rPr lang="ru-RU" sz="2000" dirty="0" err="1"/>
              <a:t>розробку</a:t>
            </a:r>
            <a:r>
              <a:rPr lang="ru-RU" sz="2000" dirty="0"/>
              <a:t> </a:t>
            </a:r>
            <a:r>
              <a:rPr lang="ru-RU" sz="2000" dirty="0" err="1"/>
              <a:t>маркетингової</a:t>
            </a:r>
            <a:r>
              <a:rPr lang="ru-RU" sz="2000" dirty="0"/>
              <a:t> </a:t>
            </a:r>
            <a:r>
              <a:rPr lang="ru-RU" sz="2000" dirty="0" err="1"/>
              <a:t>стратегії</a:t>
            </a:r>
            <a:r>
              <a:rPr lang="ru-RU" sz="2000" dirty="0"/>
              <a:t>; 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>
                <a:solidFill>
                  <a:srgbClr val="0070C0"/>
                </a:solidFill>
              </a:rPr>
              <a:t>тактичний</a:t>
            </a:r>
            <a:r>
              <a:rPr lang="ru-RU" sz="2000" dirty="0">
                <a:solidFill>
                  <a:srgbClr val="0070C0"/>
                </a:solidFill>
              </a:rPr>
              <a:t> маркетинг </a:t>
            </a:r>
            <a:r>
              <a:rPr lang="ru-RU" sz="2000" dirty="0"/>
              <a:t>–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розробки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і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на </a:t>
            </a:r>
            <a:r>
              <a:rPr lang="ru-RU" sz="2000" dirty="0" err="1"/>
              <a:t>обраному</a:t>
            </a:r>
            <a:r>
              <a:rPr lang="ru-RU" sz="2000" dirty="0"/>
              <a:t> базовому ринку з конкретною номенклатурою (</a:t>
            </a:r>
            <a:r>
              <a:rPr lang="ru-RU" sz="2000" dirty="0" err="1"/>
              <a:t>асортиментом</a:t>
            </a:r>
            <a:r>
              <a:rPr lang="ru-RU" sz="2000" dirty="0"/>
              <a:t>) </a:t>
            </a:r>
            <a:r>
              <a:rPr lang="ru-RU" sz="2000" dirty="0" err="1"/>
              <a:t>товарів</a:t>
            </a:r>
            <a:r>
              <a:rPr lang="ru-RU" sz="2000" dirty="0"/>
              <a:t> на </a:t>
            </a:r>
            <a:r>
              <a:rPr lang="ru-RU" sz="2000" dirty="0" err="1"/>
              <a:t>певний</a:t>
            </a:r>
            <a:r>
              <a:rPr lang="ru-RU" sz="2000" dirty="0"/>
              <a:t> </a:t>
            </a:r>
            <a:r>
              <a:rPr lang="ru-RU" sz="2000" dirty="0" err="1"/>
              <a:t>термін</a:t>
            </a:r>
            <a:endParaRPr lang="uk-UA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5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9" y="180304"/>
            <a:ext cx="11114466" cy="6490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</a:rPr>
              <a:t>5. </a:t>
            </a:r>
            <a:r>
              <a:rPr lang="ru-RU" sz="2000" b="1" dirty="0" err="1">
                <a:solidFill>
                  <a:srgbClr val="0070C0"/>
                </a:solidFill>
              </a:rPr>
              <a:t>Види</a:t>
            </a:r>
            <a:r>
              <a:rPr lang="ru-RU" sz="2000" b="1" dirty="0">
                <a:solidFill>
                  <a:srgbClr val="0070C0"/>
                </a:solidFill>
              </a:rPr>
              <a:t> маркетингу </a:t>
            </a:r>
            <a:r>
              <a:rPr lang="ru-RU" sz="2000" b="1" dirty="0" err="1">
                <a:solidFill>
                  <a:srgbClr val="0070C0"/>
                </a:solidFill>
              </a:rPr>
              <a:t>залежно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від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попиту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dirty="0" smtClean="0"/>
              <a:t>: </a:t>
            </a:r>
          </a:p>
          <a:p>
            <a:pPr marL="457200" indent="-457200" algn="just">
              <a:buAutoNum type="arabicPeriod"/>
            </a:pPr>
            <a:r>
              <a:rPr lang="ru-RU" sz="2000" dirty="0" err="1" smtClean="0">
                <a:solidFill>
                  <a:srgbClr val="0070C0"/>
                </a:solidFill>
              </a:rPr>
              <a:t>Конверсійний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/>
              <a:t>– попит </a:t>
            </a:r>
            <a:r>
              <a:rPr lang="ru-RU" sz="2000" dirty="0" err="1"/>
              <a:t>негативний</a:t>
            </a:r>
            <a:r>
              <a:rPr lang="ru-RU" sz="2000" dirty="0"/>
              <a:t>, мета – </a:t>
            </a:r>
            <a:r>
              <a:rPr lang="ru-RU" sz="2000" dirty="0" err="1"/>
              <a:t>створити</a:t>
            </a:r>
            <a:r>
              <a:rPr lang="ru-RU" sz="2000" dirty="0"/>
              <a:t> попит.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>
                <a:solidFill>
                  <a:srgbClr val="0070C0"/>
                </a:solidFill>
              </a:rPr>
              <a:t>Стимулюючий</a:t>
            </a:r>
            <a:r>
              <a:rPr lang="ru-RU" sz="2000" dirty="0"/>
              <a:t> – попит </a:t>
            </a:r>
            <a:r>
              <a:rPr lang="ru-RU" sz="2000" dirty="0" err="1"/>
              <a:t>відсутній</a:t>
            </a:r>
            <a:r>
              <a:rPr lang="ru-RU" sz="2000" dirty="0"/>
              <a:t>, мета – </a:t>
            </a:r>
            <a:r>
              <a:rPr lang="ru-RU" sz="2000" dirty="0" err="1"/>
              <a:t>стимулювати</a:t>
            </a:r>
            <a:r>
              <a:rPr lang="ru-RU" sz="2000" dirty="0"/>
              <a:t> попит.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3</a:t>
            </a:r>
            <a:r>
              <a:rPr lang="ru-RU" sz="2000" dirty="0"/>
              <a:t>. </a:t>
            </a:r>
            <a:r>
              <a:rPr lang="ru-RU" sz="2000" dirty="0" err="1">
                <a:solidFill>
                  <a:srgbClr val="0070C0"/>
                </a:solidFill>
              </a:rPr>
              <a:t>Креативний</a:t>
            </a:r>
            <a:r>
              <a:rPr lang="ru-RU" sz="2000" dirty="0"/>
              <a:t> – </a:t>
            </a:r>
            <a:r>
              <a:rPr lang="ru-RU" sz="2000" dirty="0" err="1"/>
              <a:t>потенційний</a:t>
            </a:r>
            <a:r>
              <a:rPr lang="ru-RU" sz="2000" dirty="0"/>
              <a:t> попит є, а товару </a:t>
            </a:r>
            <a:r>
              <a:rPr lang="ru-RU" sz="2000" dirty="0" err="1"/>
              <a:t>поки-що</a:t>
            </a:r>
            <a:r>
              <a:rPr lang="ru-RU" sz="2000" dirty="0"/>
              <a:t> </a:t>
            </a:r>
            <a:r>
              <a:rPr lang="ru-RU" sz="2000" dirty="0" err="1"/>
              <a:t>немає</a:t>
            </a:r>
            <a:r>
              <a:rPr lang="ru-RU" sz="2000" dirty="0"/>
              <a:t>, мета – </a:t>
            </a:r>
            <a:r>
              <a:rPr lang="ru-RU" sz="2000" dirty="0" err="1"/>
              <a:t>перетворити</a:t>
            </a:r>
            <a:r>
              <a:rPr lang="ru-RU" sz="2000" dirty="0"/>
              <a:t> </a:t>
            </a:r>
            <a:r>
              <a:rPr lang="ru-RU" sz="2000" dirty="0" err="1"/>
              <a:t>потенційний</a:t>
            </a:r>
            <a:r>
              <a:rPr lang="ru-RU" sz="2000" dirty="0"/>
              <a:t> попит на </a:t>
            </a:r>
            <a:r>
              <a:rPr lang="ru-RU" sz="2000" dirty="0" err="1"/>
              <a:t>реальний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4</a:t>
            </a:r>
            <a:r>
              <a:rPr lang="ru-RU" sz="2000" dirty="0"/>
              <a:t>. </a:t>
            </a:r>
            <a:r>
              <a:rPr lang="ru-RU" sz="2000" dirty="0">
                <a:solidFill>
                  <a:srgbClr val="0070C0"/>
                </a:solidFill>
              </a:rPr>
              <a:t>Синхромаркетинг</a:t>
            </a:r>
            <a:r>
              <a:rPr lang="ru-RU" sz="2000" dirty="0"/>
              <a:t> – попит </a:t>
            </a:r>
            <a:r>
              <a:rPr lang="ru-RU" sz="2000" dirty="0" err="1"/>
              <a:t>коливається</a:t>
            </a:r>
            <a:r>
              <a:rPr lang="ru-RU" sz="2000" dirty="0"/>
              <a:t>, мета – </a:t>
            </a:r>
            <a:r>
              <a:rPr lang="ru-RU" sz="2000" dirty="0" err="1"/>
              <a:t>стабілізувати</a:t>
            </a:r>
            <a:r>
              <a:rPr lang="ru-RU" sz="2000" dirty="0"/>
              <a:t> попит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/>
              <a:t>5. </a:t>
            </a:r>
            <a:r>
              <a:rPr lang="ru-RU" sz="2000" dirty="0" err="1">
                <a:solidFill>
                  <a:srgbClr val="0070C0"/>
                </a:solidFill>
              </a:rPr>
              <a:t>Підтримуючий</a:t>
            </a:r>
            <a:r>
              <a:rPr lang="ru-RU" sz="2000" dirty="0"/>
              <a:t> – попит </a:t>
            </a:r>
            <a:r>
              <a:rPr lang="ru-RU" sz="2000" dirty="0" err="1"/>
              <a:t>задовільний</a:t>
            </a:r>
            <a:r>
              <a:rPr lang="ru-RU" sz="2000" dirty="0"/>
              <a:t>, мета – </a:t>
            </a:r>
            <a:r>
              <a:rPr lang="ru-RU" sz="2000" dirty="0" err="1"/>
              <a:t>підтримати</a:t>
            </a:r>
            <a:r>
              <a:rPr lang="ru-RU" sz="2000" dirty="0"/>
              <a:t> </a:t>
            </a:r>
            <a:r>
              <a:rPr lang="ru-RU" sz="2000" dirty="0" err="1"/>
              <a:t>досягнутий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6</a:t>
            </a:r>
            <a:r>
              <a:rPr lang="ru-RU" sz="2000" dirty="0"/>
              <a:t>. </a:t>
            </a:r>
            <a:r>
              <a:rPr lang="ru-RU" sz="2000" dirty="0">
                <a:solidFill>
                  <a:srgbClr val="0070C0"/>
                </a:solidFill>
              </a:rPr>
              <a:t>Демаркетинг</a:t>
            </a:r>
            <a:r>
              <a:rPr lang="ru-RU" sz="2000" dirty="0"/>
              <a:t> – попит </a:t>
            </a:r>
            <a:r>
              <a:rPr lang="ru-RU" sz="2000" dirty="0" err="1"/>
              <a:t>надмірний</a:t>
            </a:r>
            <a:r>
              <a:rPr lang="ru-RU" sz="2000" dirty="0"/>
              <a:t>, мета – </a:t>
            </a:r>
            <a:r>
              <a:rPr lang="ru-RU" sz="2000" dirty="0" err="1"/>
              <a:t>знизити</a:t>
            </a:r>
            <a:r>
              <a:rPr lang="ru-RU" sz="2000" dirty="0"/>
              <a:t> попит.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7</a:t>
            </a:r>
            <a:r>
              <a:rPr lang="ru-RU" sz="2000" dirty="0"/>
              <a:t>. </a:t>
            </a:r>
            <a:r>
              <a:rPr lang="ru-RU" sz="2000" dirty="0">
                <a:solidFill>
                  <a:srgbClr val="0070C0"/>
                </a:solidFill>
              </a:rPr>
              <a:t>Ремаркетинг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8</a:t>
            </a:r>
            <a:r>
              <a:rPr lang="ru-RU" sz="2000" dirty="0"/>
              <a:t>. </a:t>
            </a:r>
            <a:r>
              <a:rPr lang="ru-RU" sz="2000" dirty="0" err="1">
                <a:solidFill>
                  <a:srgbClr val="0070C0"/>
                </a:solidFill>
              </a:rPr>
              <a:t>Протидіючий</a:t>
            </a:r>
            <a:r>
              <a:rPr lang="ru-RU" sz="2000" dirty="0">
                <a:solidFill>
                  <a:srgbClr val="0070C0"/>
                </a:solidFill>
              </a:rPr>
              <a:t> маркетинг </a:t>
            </a:r>
            <a:r>
              <a:rPr lang="ru-RU" sz="2000" dirty="0"/>
              <a:t>– попит </a:t>
            </a:r>
            <a:r>
              <a:rPr lang="ru-RU" sz="2000" dirty="0" err="1"/>
              <a:t>нераціональний</a:t>
            </a:r>
            <a:r>
              <a:rPr lang="ru-RU" sz="2000" dirty="0"/>
              <a:t> (</a:t>
            </a:r>
            <a:r>
              <a:rPr lang="ru-RU" sz="2000" dirty="0" err="1"/>
              <a:t>іраціональний</a:t>
            </a:r>
            <a:r>
              <a:rPr lang="ru-RU" sz="2000" dirty="0"/>
              <a:t>), </a:t>
            </a:r>
            <a:r>
              <a:rPr lang="ru-RU" sz="2000" dirty="0" err="1"/>
              <a:t>тобто</a:t>
            </a:r>
            <a:r>
              <a:rPr lang="ru-RU" sz="2000" dirty="0"/>
              <a:t> на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 та </a:t>
            </a:r>
            <a:r>
              <a:rPr lang="ru-RU" sz="2000" dirty="0" err="1"/>
              <a:t>послуги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суперечать</a:t>
            </a:r>
            <a:r>
              <a:rPr lang="ru-RU" sz="2000" dirty="0"/>
              <a:t> </a:t>
            </a:r>
            <a:r>
              <a:rPr lang="ru-RU" sz="2000" dirty="0" err="1"/>
              <a:t>добробуту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; мета – </a:t>
            </a:r>
            <a:r>
              <a:rPr lang="ru-RU" sz="2000" dirty="0" err="1"/>
              <a:t>звести</a:t>
            </a:r>
            <a:r>
              <a:rPr lang="ru-RU" sz="2000" dirty="0"/>
              <a:t> попит </a:t>
            </a:r>
            <a:r>
              <a:rPr lang="ru-RU" sz="2000" dirty="0" err="1"/>
              <a:t>нанівець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607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735" y="154546"/>
            <a:ext cx="10882647" cy="6465195"/>
          </a:xfrm>
        </p:spPr>
        <p:txBody>
          <a:bodyPr>
            <a:normAutofit/>
          </a:bodyPr>
          <a:lstStyle/>
          <a:p>
            <a:pPr marL="457200" indent="-457200" algn="r">
              <a:buAutoNum type="arabicPeriod"/>
            </a:pPr>
            <a:r>
              <a:rPr lang="uk-UA" sz="2000" b="1" dirty="0" smtClean="0">
                <a:solidFill>
                  <a:srgbClr val="0070C0"/>
                </a:solidFill>
              </a:rPr>
              <a:t>Чинники маркетингового середовища</a:t>
            </a:r>
          </a:p>
          <a:p>
            <a:pPr marL="0" indent="0" algn="just">
              <a:buNone/>
            </a:pPr>
            <a:r>
              <a:rPr lang="ru-RU" sz="2000" b="1" dirty="0" err="1">
                <a:solidFill>
                  <a:srgbClr val="0070C0"/>
                </a:solidFill>
              </a:rPr>
              <a:t>Маркетингове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середовище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err="1">
                <a:solidFill>
                  <a:srgbClr val="0070C0"/>
                </a:solidFill>
              </a:rPr>
              <a:t>підприємства</a:t>
            </a:r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>
                <a:solidFill>
                  <a:srgbClr val="0070C0"/>
                </a:solidFill>
              </a:rPr>
              <a:t>це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сукупність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активних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суб’єктів</a:t>
            </a:r>
            <a:r>
              <a:rPr lang="ru-RU" sz="2000" dirty="0">
                <a:solidFill>
                  <a:srgbClr val="0070C0"/>
                </a:solidFill>
              </a:rPr>
              <a:t> і сил, </a:t>
            </a:r>
            <a:r>
              <a:rPr lang="ru-RU" sz="2000" dirty="0" err="1">
                <a:solidFill>
                  <a:srgbClr val="0070C0"/>
                </a:solidFill>
              </a:rPr>
              <a:t>які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діють</a:t>
            </a:r>
            <a:r>
              <a:rPr lang="ru-RU" sz="2000" dirty="0">
                <a:solidFill>
                  <a:srgbClr val="0070C0"/>
                </a:solidFill>
              </a:rPr>
              <a:t> за межами </a:t>
            </a:r>
            <a:r>
              <a:rPr lang="ru-RU" sz="2000" dirty="0" err="1">
                <a:solidFill>
                  <a:srgbClr val="0070C0"/>
                </a:solidFill>
              </a:rPr>
              <a:t>фірми</a:t>
            </a:r>
            <a:r>
              <a:rPr lang="ru-RU" sz="2000" dirty="0">
                <a:solidFill>
                  <a:srgbClr val="0070C0"/>
                </a:solidFill>
              </a:rPr>
              <a:t> та </a:t>
            </a:r>
            <a:r>
              <a:rPr lang="ru-RU" sz="2000" dirty="0" err="1">
                <a:solidFill>
                  <a:srgbClr val="0070C0"/>
                </a:solidFill>
              </a:rPr>
              <a:t>впливають</a:t>
            </a:r>
            <a:r>
              <a:rPr lang="ru-RU" sz="2000" dirty="0">
                <a:solidFill>
                  <a:srgbClr val="0070C0"/>
                </a:solidFill>
              </a:rPr>
              <a:t> на </a:t>
            </a:r>
            <a:r>
              <a:rPr lang="ru-RU" sz="2000" dirty="0" err="1">
                <a:solidFill>
                  <a:srgbClr val="0070C0"/>
                </a:solidFill>
              </a:rPr>
              <a:t>можливість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встановлення</a:t>
            </a:r>
            <a:r>
              <a:rPr lang="ru-RU" sz="2000" dirty="0">
                <a:solidFill>
                  <a:srgbClr val="0070C0"/>
                </a:solidFill>
              </a:rPr>
              <a:t> і </a:t>
            </a:r>
            <a:r>
              <a:rPr lang="ru-RU" sz="2000" dirty="0" err="1">
                <a:solidFill>
                  <a:srgbClr val="0070C0"/>
                </a:solidFill>
              </a:rPr>
              <a:t>підтримування</a:t>
            </a:r>
            <a:r>
              <a:rPr lang="ru-RU" sz="2000" dirty="0">
                <a:solidFill>
                  <a:srgbClr val="0070C0"/>
                </a:solidFill>
              </a:rPr>
              <a:t> з </a:t>
            </a:r>
            <a:r>
              <a:rPr lang="ru-RU" sz="2000" dirty="0" err="1">
                <a:solidFill>
                  <a:srgbClr val="0070C0"/>
                </a:solidFill>
              </a:rPr>
              <a:t>цільовими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клієнтами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відносин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успішного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співробітництва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Чинники</a:t>
            </a:r>
            <a:r>
              <a:rPr lang="ru-RU" sz="2000" dirty="0" smtClean="0"/>
              <a:t> </a:t>
            </a:r>
            <a:r>
              <a:rPr lang="ru-RU" sz="2000" dirty="0"/>
              <a:t>маркетингового </a:t>
            </a:r>
            <a:r>
              <a:rPr lang="ru-RU" sz="2000" dirty="0" err="1"/>
              <a:t>середовища</a:t>
            </a:r>
            <a:r>
              <a:rPr lang="ru-RU" sz="2000" dirty="0"/>
              <a:t> </a:t>
            </a:r>
            <a:r>
              <a:rPr lang="ru-RU" sz="2000" dirty="0" err="1"/>
              <a:t>поділяються</a:t>
            </a:r>
            <a:r>
              <a:rPr lang="ru-RU" sz="2000" dirty="0"/>
              <a:t> на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мікросередовище</a:t>
            </a:r>
            <a:r>
              <a:rPr lang="ru-RU" sz="2000" dirty="0"/>
              <a:t>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макросередовище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ru-RU" sz="2000" dirty="0" err="1" smtClean="0"/>
              <a:t>Мікросередовище</a:t>
            </a:r>
            <a:r>
              <a:rPr lang="ru-RU" sz="2000" dirty="0" smtClean="0"/>
              <a:t> </a:t>
            </a:r>
            <a:r>
              <a:rPr lang="ru-RU" sz="2000" dirty="0" err="1"/>
              <a:t>являє</a:t>
            </a:r>
            <a:r>
              <a:rPr lang="ru-RU" sz="2000" dirty="0"/>
              <a:t> собою </a:t>
            </a:r>
            <a:r>
              <a:rPr lang="ru-RU" sz="2000" dirty="0" err="1"/>
              <a:t>сили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безпосередньо</a:t>
            </a:r>
            <a:r>
              <a:rPr lang="ru-RU" sz="2000" dirty="0"/>
              <a:t> </a:t>
            </a:r>
            <a:r>
              <a:rPr lang="ru-RU" sz="2000" dirty="0" err="1"/>
              <a:t>стосуються</a:t>
            </a:r>
            <a:r>
              <a:rPr lang="ru-RU" sz="2000" dirty="0"/>
              <a:t> самого </a:t>
            </a:r>
            <a:r>
              <a:rPr lang="ru-RU" sz="2000" dirty="0" err="1"/>
              <a:t>підприємства</a:t>
            </a:r>
            <a:r>
              <a:rPr lang="ru-RU" sz="2000" dirty="0"/>
              <a:t>.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7603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493" y="167425"/>
            <a:ext cx="10831132" cy="65295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 err="1" smtClean="0">
                <a:solidFill>
                  <a:srgbClr val="0070C0"/>
                </a:solidFill>
              </a:rPr>
              <a:t>Макросередовище</a:t>
            </a:r>
            <a:r>
              <a:rPr lang="ru-RU" sz="2000" dirty="0" smtClean="0"/>
              <a:t> </a:t>
            </a:r>
            <a:r>
              <a:rPr lang="ru-RU" sz="2000" dirty="0" err="1"/>
              <a:t>охоплює</a:t>
            </a:r>
            <a:r>
              <a:rPr lang="ru-RU" sz="2000" dirty="0"/>
              <a:t> </a:t>
            </a:r>
            <a:r>
              <a:rPr lang="ru-RU" sz="2000" dirty="0" err="1"/>
              <a:t>матеріально-технічні</a:t>
            </a:r>
            <a:r>
              <a:rPr lang="ru-RU" sz="2000" dirty="0"/>
              <a:t> та </a:t>
            </a:r>
            <a:r>
              <a:rPr lang="ru-RU" sz="2000" dirty="0" err="1"/>
              <a:t>економічні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, </a:t>
            </a:r>
            <a:r>
              <a:rPr lang="ru-RU" sz="2000" dirty="0" err="1"/>
              <a:t>суспільні</a:t>
            </a:r>
            <a:r>
              <a:rPr lang="ru-RU" sz="2000" dirty="0"/>
              <a:t> </a:t>
            </a:r>
            <a:r>
              <a:rPr lang="ru-RU" sz="2000" dirty="0" err="1"/>
              <a:t>відносини</a:t>
            </a:r>
            <a:r>
              <a:rPr lang="ru-RU" sz="2000" dirty="0"/>
              <a:t> та </a:t>
            </a:r>
            <a:r>
              <a:rPr lang="ru-RU" sz="2000" dirty="0" err="1"/>
              <a:t>інститути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підприємство</a:t>
            </a:r>
            <a:r>
              <a:rPr lang="ru-RU" sz="2000" dirty="0"/>
              <a:t> та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оточення</a:t>
            </a:r>
            <a:r>
              <a:rPr lang="ru-RU" sz="2000" dirty="0"/>
              <a:t> </a:t>
            </a:r>
            <a:r>
              <a:rPr lang="ru-RU" sz="2000" dirty="0" err="1"/>
              <a:t>опосередковано</a:t>
            </a:r>
            <a:r>
              <a:rPr lang="ru-RU" sz="2000" dirty="0"/>
              <a:t>. У складному </a:t>
            </a:r>
            <a:r>
              <a:rPr lang="ru-RU" sz="2000" dirty="0" err="1"/>
              <a:t>макросередовищі</a:t>
            </a:r>
            <a:r>
              <a:rPr lang="ru-RU" sz="2000" dirty="0"/>
              <a:t> </a:t>
            </a:r>
            <a:r>
              <a:rPr lang="ru-RU" sz="2000" dirty="0" err="1"/>
              <a:t>діє</a:t>
            </a:r>
            <a:r>
              <a:rPr lang="ru-RU" sz="2000" dirty="0"/>
              <a:t>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більша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чинників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у </a:t>
            </a:r>
            <a:r>
              <a:rPr lang="ru-RU" sz="2000" dirty="0" err="1"/>
              <a:t>мікросередовищі</a:t>
            </a:r>
            <a:r>
              <a:rPr lang="ru-RU" sz="2000" dirty="0"/>
              <a:t>. </a:t>
            </a:r>
            <a:r>
              <a:rPr lang="ru-RU" sz="2000" dirty="0" err="1"/>
              <a:t>Цим</a:t>
            </a:r>
            <a:r>
              <a:rPr lang="ru-RU" sz="2000" dirty="0"/>
              <a:t> </a:t>
            </a:r>
            <a:r>
              <a:rPr lang="ru-RU" sz="2000" dirty="0" err="1"/>
              <a:t>чинникам</a:t>
            </a:r>
            <a:r>
              <a:rPr lang="ru-RU" sz="2000" dirty="0"/>
              <a:t> </a:t>
            </a:r>
            <a:r>
              <a:rPr lang="ru-RU" sz="2000" dirty="0" err="1"/>
              <a:t>властивий</a:t>
            </a:r>
            <a:r>
              <a:rPr lang="ru-RU" sz="2000" dirty="0"/>
              <a:t> </a:t>
            </a:r>
            <a:r>
              <a:rPr lang="ru-RU" sz="2000" dirty="0" err="1"/>
              <a:t>високий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варіантності</a:t>
            </a:r>
            <a:r>
              <a:rPr lang="ru-RU" sz="2000" dirty="0"/>
              <a:t>, </a:t>
            </a:r>
            <a:r>
              <a:rPr lang="ru-RU" sz="2000" dirty="0" err="1"/>
              <a:t>невизначеності</a:t>
            </a:r>
            <a:r>
              <a:rPr lang="ru-RU" sz="2000" dirty="0"/>
              <a:t> та </a:t>
            </a:r>
            <a:r>
              <a:rPr lang="ru-RU" sz="2000" dirty="0" err="1"/>
              <a:t>непередбачуваності</a:t>
            </a:r>
            <a:r>
              <a:rPr lang="ru-RU" sz="2000" dirty="0"/>
              <a:t> </a:t>
            </a:r>
            <a:r>
              <a:rPr lang="ru-RU" sz="2000" dirty="0" err="1"/>
              <a:t>можливих</a:t>
            </a:r>
            <a:r>
              <a:rPr lang="ru-RU" sz="2000" dirty="0"/>
              <a:t> </a:t>
            </a:r>
            <a:r>
              <a:rPr lang="ru-RU" sz="2000" dirty="0" err="1" smtClean="0"/>
              <a:t>наслідків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rgbClr val="0070C0"/>
                </a:solidFill>
              </a:rPr>
              <a:t>Макросередовище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– </a:t>
            </a:r>
            <a:r>
              <a:rPr lang="ru-RU" sz="2000" dirty="0" err="1">
                <a:solidFill>
                  <a:srgbClr val="0070C0"/>
                </a:solidFill>
              </a:rPr>
              <a:t>чинники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які</a:t>
            </a:r>
            <a:r>
              <a:rPr lang="ru-RU" sz="2000" dirty="0">
                <a:solidFill>
                  <a:srgbClr val="0070C0"/>
                </a:solidFill>
              </a:rPr>
              <a:t> не </a:t>
            </a:r>
            <a:r>
              <a:rPr lang="ru-RU" sz="2000" dirty="0" err="1">
                <a:solidFill>
                  <a:srgbClr val="0070C0"/>
                </a:solidFill>
              </a:rPr>
              <a:t>піддаються</a:t>
            </a:r>
            <a:r>
              <a:rPr lang="ru-RU" sz="2000" dirty="0">
                <a:solidFill>
                  <a:srgbClr val="0070C0"/>
                </a:solidFill>
              </a:rPr>
              <a:t> контролю, за </a:t>
            </a:r>
            <a:r>
              <a:rPr lang="ru-RU" sz="2000" dirty="0" err="1">
                <a:solidFill>
                  <a:srgbClr val="0070C0"/>
                </a:solidFill>
              </a:rPr>
              <a:t>якими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підприємство</a:t>
            </a:r>
            <a:r>
              <a:rPr lang="ru-RU" sz="2000" dirty="0">
                <a:solidFill>
                  <a:srgbClr val="0070C0"/>
                </a:solidFill>
              </a:rPr>
              <a:t> повинно </a:t>
            </a:r>
            <a:r>
              <a:rPr lang="ru-RU" sz="2000" dirty="0" err="1">
                <a:solidFill>
                  <a:srgbClr val="0070C0"/>
                </a:solidFill>
              </a:rPr>
              <a:t>пильно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стежити</a:t>
            </a:r>
            <a:r>
              <a:rPr lang="ru-RU" sz="2000" dirty="0">
                <a:solidFill>
                  <a:srgbClr val="0070C0"/>
                </a:solidFill>
              </a:rPr>
              <a:t>, вони </a:t>
            </a:r>
            <a:r>
              <a:rPr lang="ru-RU" sz="2000" dirty="0" err="1">
                <a:solidFill>
                  <a:srgbClr val="0070C0"/>
                </a:solidFill>
              </a:rPr>
              <a:t>характеризують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середовище</a:t>
            </a:r>
            <a:r>
              <a:rPr lang="ru-RU" sz="2000" dirty="0">
                <a:solidFill>
                  <a:srgbClr val="0070C0"/>
                </a:solidFill>
              </a:rPr>
              <a:t> у глобальному </a:t>
            </a:r>
            <a:r>
              <a:rPr lang="ru-RU" sz="2000" dirty="0" err="1">
                <a:solidFill>
                  <a:srgbClr val="0070C0"/>
                </a:solidFill>
              </a:rPr>
              <a:t>рівні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(на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).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До </a:t>
            </a:r>
            <a:r>
              <a:rPr lang="ru-RU" sz="2000" dirty="0"/>
              <a:t>них </a:t>
            </a:r>
            <a:r>
              <a:rPr lang="ru-RU" sz="2000" dirty="0" err="1"/>
              <a:t>відносять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err="1" smtClean="0"/>
              <a:t>Економічні</a:t>
            </a:r>
            <a:r>
              <a:rPr lang="ru-RU" sz="2000" dirty="0" smtClean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 -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інфляції</a:t>
            </a:r>
            <a:r>
              <a:rPr lang="ru-RU" sz="2000" dirty="0"/>
              <a:t>, </a:t>
            </a:r>
            <a:r>
              <a:rPr lang="ru-RU" sz="2000" dirty="0" err="1"/>
              <a:t>внутрішнього</a:t>
            </a:r>
            <a:r>
              <a:rPr lang="ru-RU" sz="2000" dirty="0"/>
              <a:t> </a:t>
            </a:r>
            <a:r>
              <a:rPr lang="ru-RU" sz="2000" dirty="0" err="1"/>
              <a:t>національного</a:t>
            </a:r>
            <a:r>
              <a:rPr lang="ru-RU" sz="2000" dirty="0"/>
              <a:t> продукту,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податкових</a:t>
            </a:r>
            <a:r>
              <a:rPr lang="ru-RU" sz="2000" dirty="0"/>
              <a:t> ставок, </a:t>
            </a:r>
            <a:r>
              <a:rPr lang="ru-RU" sz="2000" dirty="0" err="1"/>
              <a:t>купівельна</a:t>
            </a:r>
            <a:r>
              <a:rPr lang="ru-RU" sz="2000" dirty="0"/>
              <a:t> </a:t>
            </a:r>
            <a:r>
              <a:rPr lang="ru-RU" sz="2000" dirty="0" err="1"/>
              <a:t>спроможність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і </a:t>
            </a:r>
            <a:r>
              <a:rPr lang="ru-RU" sz="2000" dirty="0" err="1"/>
              <a:t>витрат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/>
              <a:t>Демографічні</a:t>
            </a:r>
            <a:r>
              <a:rPr lang="ru-RU" sz="2000" dirty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– </a:t>
            </a:r>
            <a:r>
              <a:rPr lang="ru-RU" sz="2000" dirty="0" err="1"/>
              <a:t>чисельність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, </a:t>
            </a:r>
            <a:r>
              <a:rPr lang="ru-RU" sz="2000" dirty="0" err="1"/>
              <a:t>народжуваність</a:t>
            </a:r>
            <a:r>
              <a:rPr lang="ru-RU" sz="2000" dirty="0"/>
              <a:t>, </a:t>
            </a:r>
            <a:r>
              <a:rPr lang="ru-RU" sz="2000" dirty="0" err="1"/>
              <a:t>смертність</a:t>
            </a:r>
            <a:r>
              <a:rPr lang="ru-RU" sz="2000" dirty="0"/>
              <a:t>, </a:t>
            </a:r>
            <a:r>
              <a:rPr lang="ru-RU" sz="2000" dirty="0" err="1"/>
              <a:t>розподіл</a:t>
            </a:r>
            <a:r>
              <a:rPr lang="ru-RU" sz="2000" dirty="0"/>
              <a:t> за </a:t>
            </a:r>
            <a:r>
              <a:rPr lang="ru-RU" sz="2000" dirty="0" err="1"/>
              <a:t>статтю</a:t>
            </a:r>
            <a:r>
              <a:rPr lang="ru-RU" sz="2000" dirty="0"/>
              <a:t> та </a:t>
            </a:r>
            <a:r>
              <a:rPr lang="ru-RU" sz="2000" dirty="0" err="1"/>
              <a:t>віком</a:t>
            </a:r>
            <a:r>
              <a:rPr lang="ru-RU" sz="2000" dirty="0"/>
              <a:t>, </a:t>
            </a:r>
            <a:r>
              <a:rPr lang="ru-RU" sz="2000" dirty="0" err="1"/>
              <a:t>регіональні</a:t>
            </a:r>
            <a:r>
              <a:rPr lang="ru-RU" sz="2000" dirty="0"/>
              <a:t> </a:t>
            </a:r>
            <a:r>
              <a:rPr lang="ru-RU" sz="2000" dirty="0" err="1"/>
              <a:t>міграції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/>
              <a:t>Природні</a:t>
            </a:r>
            <a:r>
              <a:rPr lang="ru-RU" sz="2000" dirty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/>
              <a:t>Науково-технічні</a:t>
            </a:r>
            <a:r>
              <a:rPr lang="ru-RU" sz="2000" dirty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/>
              <a:t>Політико-правові</a:t>
            </a:r>
            <a:r>
              <a:rPr lang="ru-RU" sz="2000" dirty="0"/>
              <a:t>.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/>
              <a:t>Соціо-культурні</a:t>
            </a:r>
            <a:r>
              <a:rPr lang="ru-RU" sz="2000" dirty="0"/>
              <a:t>.</a:t>
            </a:r>
            <a:endParaRPr lang="uk-UA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9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7583" y="193183"/>
            <a:ext cx="10818253" cy="636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endParaRPr lang="uk-UA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765964" y="314037"/>
            <a:ext cx="3545073" cy="3060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Макросередовище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0182" y="424873"/>
            <a:ext cx="1607127" cy="1958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постачальники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5527" y="3195782"/>
            <a:ext cx="1948873" cy="2447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Маркетингові посередники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65964" y="4941455"/>
            <a:ext cx="2623127" cy="95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Споживачі (клієнти)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11491" y="761610"/>
            <a:ext cx="2613891" cy="1353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Контактні аудиторії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93473" y="3620655"/>
            <a:ext cx="2115127" cy="19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конкуренти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3103418" y="1209964"/>
            <a:ext cx="1662546" cy="323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54400" y="2724727"/>
            <a:ext cx="1630218" cy="1348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1"/>
          </p:cNvCxnSpPr>
          <p:nvPr/>
        </p:nvCxnSpPr>
        <p:spPr>
          <a:xfrm flipV="1">
            <a:off x="8146473" y="1438369"/>
            <a:ext cx="665018" cy="94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228755" y="2724727"/>
            <a:ext cx="1064718" cy="133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742545" y="3398981"/>
            <a:ext cx="67583" cy="154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3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619" y="270455"/>
            <a:ext cx="11326644" cy="62591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</a:rPr>
              <a:t>Постачальники</a:t>
            </a:r>
            <a:r>
              <a:rPr lang="ru-RU" sz="2000" dirty="0"/>
              <a:t> – </a:t>
            </a:r>
            <a:r>
              <a:rPr lang="ru-RU" sz="2000" dirty="0" err="1">
                <a:solidFill>
                  <a:srgbClr val="0070C0"/>
                </a:solidFill>
              </a:rPr>
              <a:t>це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ділові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фірми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чи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окремі</a:t>
            </a:r>
            <a:r>
              <a:rPr lang="ru-RU" sz="2000" dirty="0">
                <a:solidFill>
                  <a:srgbClr val="0070C0"/>
                </a:solidFill>
              </a:rPr>
              <a:t> особи, </a:t>
            </a:r>
            <a:r>
              <a:rPr lang="ru-RU" sz="2000" dirty="0" err="1">
                <a:solidFill>
                  <a:srgbClr val="0070C0"/>
                </a:solidFill>
              </a:rPr>
              <a:t>які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забезпечують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підприємство</a:t>
            </a:r>
            <a:r>
              <a:rPr lang="ru-RU" sz="2000" dirty="0">
                <a:solidFill>
                  <a:srgbClr val="0070C0"/>
                </a:solidFill>
              </a:rPr>
              <a:t> і </a:t>
            </a:r>
            <a:r>
              <a:rPr lang="ru-RU" sz="2000" dirty="0" err="1">
                <a:solidFill>
                  <a:srgbClr val="0070C0"/>
                </a:solidFill>
              </a:rPr>
              <a:t>його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конкурентів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матеріальними</a:t>
            </a:r>
            <a:r>
              <a:rPr lang="ru-RU" sz="2000" dirty="0">
                <a:solidFill>
                  <a:srgbClr val="0070C0"/>
                </a:solidFill>
              </a:rPr>
              <a:t> ресурсами, </a:t>
            </a:r>
            <a:r>
              <a:rPr lang="ru-RU" sz="2000" dirty="0" err="1">
                <a:solidFill>
                  <a:srgbClr val="0070C0"/>
                </a:solidFill>
              </a:rPr>
              <a:t>потрібними</a:t>
            </a:r>
            <a:r>
              <a:rPr lang="ru-RU" sz="2000" dirty="0">
                <a:solidFill>
                  <a:srgbClr val="0070C0"/>
                </a:solidFill>
              </a:rPr>
              <a:t> для </a:t>
            </a:r>
            <a:r>
              <a:rPr lang="ru-RU" sz="2000" dirty="0" err="1">
                <a:solidFill>
                  <a:srgbClr val="0070C0"/>
                </a:solidFill>
              </a:rPr>
              <a:t>виробництва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конкретних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товарів</a:t>
            </a:r>
            <a:r>
              <a:rPr lang="ru-RU" sz="2000" dirty="0">
                <a:solidFill>
                  <a:srgbClr val="0070C0"/>
                </a:solidFill>
              </a:rPr>
              <a:t> та </a:t>
            </a:r>
            <a:r>
              <a:rPr lang="ru-RU" sz="2000" dirty="0" err="1">
                <a:solidFill>
                  <a:srgbClr val="0070C0"/>
                </a:solidFill>
              </a:rPr>
              <a:t>надання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послуг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/>
              <a:t>При </a:t>
            </a:r>
            <a:r>
              <a:rPr lang="ru-RU" sz="2000" dirty="0" err="1"/>
              <a:t>вивченні</a:t>
            </a:r>
            <a:r>
              <a:rPr lang="ru-RU" sz="2000" dirty="0"/>
              <a:t> </a:t>
            </a:r>
            <a:r>
              <a:rPr lang="ru-RU" sz="2000" dirty="0" err="1"/>
              <a:t>постачальників</a:t>
            </a:r>
            <a:r>
              <a:rPr lang="ru-RU" sz="2000" dirty="0"/>
              <a:t> </a:t>
            </a:r>
            <a:r>
              <a:rPr lang="ru-RU" sz="2000" dirty="0" err="1"/>
              <a:t>сировини</a:t>
            </a:r>
            <a:r>
              <a:rPr lang="ru-RU" sz="2000" dirty="0"/>
              <a:t> і </a:t>
            </a:r>
            <a:r>
              <a:rPr lang="ru-RU" sz="2000" dirty="0" err="1"/>
              <a:t>матеріалів</a:t>
            </a:r>
            <a:r>
              <a:rPr lang="ru-RU" sz="2000" dirty="0"/>
              <a:t> </a:t>
            </a:r>
            <a:r>
              <a:rPr lang="ru-RU" sz="2000" dirty="0" err="1"/>
              <a:t>звертають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на </a:t>
            </a:r>
            <a:r>
              <a:rPr lang="ru-RU" sz="2000" dirty="0" err="1"/>
              <a:t>наступні</a:t>
            </a:r>
            <a:r>
              <a:rPr lang="ru-RU" sz="2000" dirty="0"/>
              <a:t> характеристики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: </a:t>
            </a:r>
            <a:r>
              <a:rPr lang="ru-RU" sz="2000" dirty="0">
                <a:solidFill>
                  <a:srgbClr val="0070C0"/>
                </a:solidFill>
              </a:rPr>
              <a:t>- </a:t>
            </a:r>
            <a:r>
              <a:rPr lang="ru-RU" sz="2000" dirty="0" err="1">
                <a:solidFill>
                  <a:srgbClr val="0070C0"/>
                </a:solidFill>
              </a:rPr>
              <a:t>вартість</a:t>
            </a:r>
            <a:r>
              <a:rPr lang="ru-RU" sz="2000" dirty="0">
                <a:solidFill>
                  <a:srgbClr val="0070C0"/>
                </a:solidFill>
              </a:rPr>
              <a:t> товару, </a:t>
            </a:r>
            <a:r>
              <a:rPr lang="ru-RU" sz="2000" dirty="0" err="1">
                <a:solidFill>
                  <a:srgbClr val="0070C0"/>
                </a:solidFill>
              </a:rPr>
              <a:t>який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постачається</a:t>
            </a:r>
            <a:r>
              <a:rPr lang="ru-RU" sz="2000" dirty="0">
                <a:solidFill>
                  <a:srgbClr val="0070C0"/>
                </a:solidFill>
              </a:rPr>
              <a:t>; - </a:t>
            </a:r>
            <a:r>
              <a:rPr lang="ru-RU" sz="2000" dirty="0" err="1">
                <a:solidFill>
                  <a:srgbClr val="0070C0"/>
                </a:solidFill>
              </a:rPr>
              <a:t>гарантію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його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якості</a:t>
            </a:r>
            <a:r>
              <a:rPr lang="ru-RU" sz="2000" dirty="0">
                <a:solidFill>
                  <a:srgbClr val="0070C0"/>
                </a:solidFill>
              </a:rPr>
              <a:t>; - </a:t>
            </a:r>
            <a:r>
              <a:rPr lang="ru-RU" sz="2000" dirty="0" err="1">
                <a:solidFill>
                  <a:srgbClr val="0070C0"/>
                </a:solidFill>
              </a:rPr>
              <a:t>часовий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графік</a:t>
            </a:r>
            <a:r>
              <a:rPr lang="ru-RU" sz="2000" dirty="0">
                <a:solidFill>
                  <a:srgbClr val="0070C0"/>
                </a:solidFill>
              </a:rPr>
              <a:t> поставки </a:t>
            </a:r>
            <a:r>
              <a:rPr lang="ru-RU" sz="2000" dirty="0" err="1">
                <a:solidFill>
                  <a:srgbClr val="0070C0"/>
                </a:solidFill>
              </a:rPr>
              <a:t>товарів</a:t>
            </a:r>
            <a:r>
              <a:rPr lang="ru-RU" sz="2000" dirty="0">
                <a:solidFill>
                  <a:srgbClr val="0070C0"/>
                </a:solidFill>
              </a:rPr>
              <a:t>; - </a:t>
            </a:r>
            <a:r>
              <a:rPr lang="ru-RU" sz="2000" dirty="0" err="1">
                <a:solidFill>
                  <a:srgbClr val="0070C0"/>
                </a:solidFill>
              </a:rPr>
              <a:t>пунктуальність</a:t>
            </a:r>
            <a:r>
              <a:rPr lang="ru-RU" sz="2000" dirty="0">
                <a:solidFill>
                  <a:srgbClr val="0070C0"/>
                </a:solidFill>
              </a:rPr>
              <a:t> та </a:t>
            </a:r>
            <a:r>
              <a:rPr lang="ru-RU" sz="2000" dirty="0" err="1">
                <a:solidFill>
                  <a:srgbClr val="0070C0"/>
                </a:solidFill>
              </a:rPr>
              <a:t>обов’язковість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виконання</a:t>
            </a:r>
            <a:r>
              <a:rPr lang="ru-RU" sz="2000" dirty="0">
                <a:solidFill>
                  <a:srgbClr val="0070C0"/>
                </a:solidFill>
              </a:rPr>
              <a:t> умов </a:t>
            </a:r>
            <a:r>
              <a:rPr lang="ru-RU" sz="2000" dirty="0" err="1">
                <a:solidFill>
                  <a:srgbClr val="0070C0"/>
                </a:solidFill>
              </a:rPr>
              <a:t>постачання</a:t>
            </a:r>
            <a:r>
              <a:rPr lang="ru-RU" sz="2000" dirty="0">
                <a:solidFill>
                  <a:srgbClr val="0070C0"/>
                </a:solidFill>
              </a:rPr>
              <a:t> товару</a:t>
            </a:r>
            <a:endParaRPr lang="ru-RU" sz="20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rgbClr val="0070C0"/>
                </a:solidFill>
              </a:rPr>
              <a:t>Маркетингові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посередники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>
                <a:solidFill>
                  <a:srgbClr val="0070C0"/>
                </a:solidFill>
              </a:rPr>
              <a:t>це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фірми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що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допомагають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підприємству</a:t>
            </a:r>
            <a:r>
              <a:rPr lang="ru-RU" sz="2000" dirty="0">
                <a:solidFill>
                  <a:srgbClr val="0070C0"/>
                </a:solidFill>
              </a:rPr>
              <a:t> у </a:t>
            </a:r>
            <a:r>
              <a:rPr lang="ru-RU" sz="2000" dirty="0" err="1">
                <a:solidFill>
                  <a:srgbClr val="0070C0"/>
                </a:solidFill>
              </a:rPr>
              <a:t>просуванні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 err="1">
                <a:solidFill>
                  <a:srgbClr val="0070C0"/>
                </a:solidFill>
              </a:rPr>
              <a:t>збуті</a:t>
            </a:r>
            <a:r>
              <a:rPr lang="ru-RU" sz="2000" dirty="0">
                <a:solidFill>
                  <a:srgbClr val="0070C0"/>
                </a:solidFill>
              </a:rPr>
              <a:t> та </a:t>
            </a:r>
            <a:r>
              <a:rPr lang="ru-RU" sz="2000" dirty="0" err="1">
                <a:solidFill>
                  <a:srgbClr val="0070C0"/>
                </a:solidFill>
              </a:rPr>
              <a:t>поширенні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його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товарів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серед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клієнтів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ru-RU" sz="2000" dirty="0" err="1">
                <a:solidFill>
                  <a:srgbClr val="0070C0"/>
                </a:solidFill>
              </a:rPr>
              <a:t>покупців</a:t>
            </a:r>
            <a:r>
              <a:rPr lang="ru-RU" sz="2000" dirty="0">
                <a:solidFill>
                  <a:srgbClr val="0070C0"/>
                </a:solidFill>
              </a:rPr>
              <a:t>). </a:t>
            </a:r>
            <a:r>
              <a:rPr lang="ru-RU" sz="2000" dirty="0"/>
              <a:t>Вони </a:t>
            </a:r>
            <a:r>
              <a:rPr lang="ru-RU" sz="2000" dirty="0" err="1"/>
              <a:t>забезпечують</a:t>
            </a:r>
            <a:r>
              <a:rPr lang="ru-RU" sz="2000" dirty="0"/>
              <a:t> </a:t>
            </a:r>
            <a:r>
              <a:rPr lang="ru-RU" sz="2000" dirty="0" err="1"/>
              <a:t>зручність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, </a:t>
            </a:r>
            <a:r>
              <a:rPr lang="ru-RU" sz="2000" dirty="0" err="1"/>
              <a:t>процедури</a:t>
            </a:r>
            <a:r>
              <a:rPr lang="ru-RU" sz="2000" dirty="0"/>
              <a:t> </a:t>
            </a:r>
            <a:r>
              <a:rPr lang="ru-RU" sz="2000" dirty="0" err="1"/>
              <a:t>придбання</a:t>
            </a:r>
            <a:r>
              <a:rPr lang="ru-RU" sz="2000" dirty="0"/>
              <a:t> товару </a:t>
            </a:r>
            <a:r>
              <a:rPr lang="ru-RU" sz="2000" dirty="0" err="1"/>
              <a:t>замовником</a:t>
            </a:r>
            <a:r>
              <a:rPr lang="ru-RU" sz="2000" dirty="0"/>
              <a:t> з </a:t>
            </a:r>
            <a:r>
              <a:rPr lang="ru-RU" sz="2000" dirty="0" err="1"/>
              <a:t>меншими</a:t>
            </a:r>
            <a:r>
              <a:rPr lang="ru-RU" sz="2000" dirty="0"/>
              <a:t> </a:t>
            </a:r>
            <a:r>
              <a:rPr lang="ru-RU" sz="2000" dirty="0" err="1"/>
              <a:t>витратами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змогло</a:t>
            </a:r>
            <a:r>
              <a:rPr lang="ru-RU" sz="2000" dirty="0"/>
              <a:t> </a:t>
            </a:r>
            <a:r>
              <a:rPr lang="ru-RU" sz="2000" dirty="0" err="1"/>
              <a:t>зробити</a:t>
            </a:r>
            <a:r>
              <a:rPr lang="ru-RU" sz="2000" dirty="0"/>
              <a:t> само </a:t>
            </a:r>
            <a:r>
              <a:rPr lang="ru-RU" sz="2000" dirty="0" err="1"/>
              <a:t>підприємство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До </a:t>
            </a:r>
            <a:r>
              <a:rPr lang="ru-RU" sz="2000" dirty="0"/>
              <a:t>них </a:t>
            </a:r>
            <a:r>
              <a:rPr lang="ru-RU" sz="2000" dirty="0" err="1"/>
              <a:t>входять</a:t>
            </a:r>
            <a:r>
              <a:rPr lang="ru-RU" sz="2000" dirty="0"/>
              <a:t>: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err="1" smtClean="0"/>
              <a:t>торгові</a:t>
            </a:r>
            <a:r>
              <a:rPr lang="ru-RU" sz="2000" dirty="0" smtClean="0"/>
              <a:t> </a:t>
            </a:r>
            <a:r>
              <a:rPr lang="ru-RU" sz="2000" dirty="0" err="1"/>
              <a:t>посередники</a:t>
            </a:r>
            <a:r>
              <a:rPr lang="ru-RU" sz="2000" dirty="0"/>
              <a:t> – </a:t>
            </a:r>
            <a:r>
              <a:rPr lang="ru-RU" sz="2000" dirty="0" err="1"/>
              <a:t>допомагають</a:t>
            </a:r>
            <a:r>
              <a:rPr lang="ru-RU" sz="2000" dirty="0"/>
              <a:t> </a:t>
            </a:r>
            <a:r>
              <a:rPr lang="ru-RU" sz="2000" dirty="0" err="1"/>
              <a:t>підприємству</a:t>
            </a:r>
            <a:r>
              <a:rPr lang="ru-RU" sz="2000" dirty="0"/>
              <a:t> </a:t>
            </a:r>
            <a:r>
              <a:rPr lang="ru-RU" sz="2000" dirty="0" err="1"/>
              <a:t>шукати</a:t>
            </a:r>
            <a:r>
              <a:rPr lang="ru-RU" sz="2000" dirty="0"/>
              <a:t> </a:t>
            </a:r>
            <a:r>
              <a:rPr lang="ru-RU" sz="2000" dirty="0" err="1"/>
              <a:t>клієнтів</a:t>
            </a:r>
            <a:r>
              <a:rPr lang="ru-RU" sz="2000" dirty="0"/>
              <a:t> та </a:t>
            </a:r>
            <a:r>
              <a:rPr lang="ru-RU" sz="2000" dirty="0" err="1"/>
              <a:t>безпосередньо</a:t>
            </a:r>
            <a:r>
              <a:rPr lang="ru-RU" sz="2000" dirty="0"/>
              <a:t> </a:t>
            </a:r>
            <a:r>
              <a:rPr lang="ru-RU" sz="2000" dirty="0" err="1"/>
              <a:t>продають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по </a:t>
            </a:r>
            <a:r>
              <a:rPr lang="ru-RU" sz="2000" dirty="0" err="1"/>
              <a:t>товароруху</a:t>
            </a:r>
            <a:r>
              <a:rPr lang="ru-RU" sz="2000" dirty="0"/>
              <a:t> – </a:t>
            </a:r>
            <a:r>
              <a:rPr lang="ru-RU" sz="2000" dirty="0" err="1"/>
              <a:t>допомагають</a:t>
            </a:r>
            <a:r>
              <a:rPr lang="ru-RU" sz="2000" dirty="0"/>
              <a:t> </a:t>
            </a:r>
            <a:r>
              <a:rPr lang="ru-RU" sz="2000" dirty="0" err="1"/>
              <a:t>компанії</a:t>
            </a:r>
            <a:r>
              <a:rPr lang="ru-RU" sz="2000" dirty="0"/>
              <a:t> </a:t>
            </a:r>
            <a:r>
              <a:rPr lang="ru-RU" sz="2000" dirty="0" err="1"/>
              <a:t>створювати</a:t>
            </a:r>
            <a:r>
              <a:rPr lang="ru-RU" sz="2000" dirty="0"/>
              <a:t> запаси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виробів</a:t>
            </a:r>
            <a:r>
              <a:rPr lang="ru-RU" sz="2000" dirty="0"/>
              <a:t> та </a:t>
            </a:r>
            <a:r>
              <a:rPr lang="ru-RU" sz="2000" dirty="0" err="1"/>
              <a:t>просувати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 до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призначення</a:t>
            </a:r>
            <a:r>
              <a:rPr lang="ru-RU" sz="2000" dirty="0" smtClean="0"/>
              <a:t>;</a:t>
            </a:r>
          </a:p>
          <a:p>
            <a:pPr marL="457200" indent="-457200" algn="just">
              <a:buAutoNum type="arabicParenR"/>
            </a:pPr>
            <a:r>
              <a:rPr lang="ru-RU" sz="2000" dirty="0" smtClean="0"/>
              <a:t> </a:t>
            </a:r>
            <a:r>
              <a:rPr lang="ru-RU" sz="2000" dirty="0"/>
              <a:t>агентства з </a:t>
            </a:r>
            <a:r>
              <a:rPr lang="ru-RU" sz="2000" dirty="0" err="1"/>
              <a:t>маркетингових</a:t>
            </a:r>
            <a:r>
              <a:rPr lang="ru-RU" sz="2000" dirty="0"/>
              <a:t> </a:t>
            </a:r>
            <a:r>
              <a:rPr lang="ru-RU" sz="2000" dirty="0" err="1"/>
              <a:t>досліджень</a:t>
            </a:r>
            <a:r>
              <a:rPr lang="ru-RU" sz="2000" dirty="0"/>
              <a:t>, </a:t>
            </a:r>
            <a:r>
              <a:rPr lang="ru-RU" sz="2000" dirty="0" err="1"/>
              <a:t>рекламні</a:t>
            </a:r>
            <a:r>
              <a:rPr lang="ru-RU" sz="2000" dirty="0"/>
              <a:t> агентства; </a:t>
            </a:r>
            <a:endParaRPr lang="ru-RU" sz="2000" dirty="0" smtClean="0"/>
          </a:p>
          <a:p>
            <a:pPr marL="457200" indent="-457200" algn="just">
              <a:buAutoNum type="arabicParenR"/>
            </a:pPr>
            <a:r>
              <a:rPr lang="ru-RU" sz="2000" dirty="0" smtClean="0"/>
              <a:t> </a:t>
            </a:r>
            <a:r>
              <a:rPr lang="ru-RU" sz="2000" dirty="0"/>
              <a:t>кредитно-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заклади</a:t>
            </a:r>
            <a:r>
              <a:rPr lang="ru-RU" sz="2000" dirty="0"/>
              <a:t> – </a:t>
            </a:r>
            <a:r>
              <a:rPr lang="ru-RU" sz="2000" dirty="0" err="1"/>
              <a:t>допомагають</a:t>
            </a:r>
            <a:r>
              <a:rPr lang="ru-RU" sz="2000" dirty="0"/>
              <a:t> </a:t>
            </a:r>
            <a:r>
              <a:rPr lang="ru-RU" sz="2000" dirty="0" err="1"/>
              <a:t>фінансувати</a:t>
            </a:r>
            <a:r>
              <a:rPr lang="ru-RU" sz="2000" dirty="0"/>
              <a:t> та </a:t>
            </a:r>
            <a:r>
              <a:rPr lang="ru-RU" sz="2000" dirty="0" err="1"/>
              <a:t>страхувати</a:t>
            </a:r>
            <a:r>
              <a:rPr lang="ru-RU" sz="2000" dirty="0"/>
              <a:t> угоди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ризику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366113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897</TotalTime>
  <Words>1524</Words>
  <Application>Microsoft Office PowerPoint</Application>
  <PresentationFormat>Широкоэкранный</PresentationFormat>
  <Paragraphs>109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Легкий дым</vt:lpstr>
      <vt:lpstr>Лекція  Маркетингове середовище підприємств ГРБ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Основи маркетингової діяльності підприємства, основні елементи та види маркетингу</dc:title>
  <dc:creator>Стефанія</dc:creator>
  <cp:lastModifiedBy>Ігорьок</cp:lastModifiedBy>
  <cp:revision>46</cp:revision>
  <dcterms:created xsi:type="dcterms:W3CDTF">2022-02-07T11:15:09Z</dcterms:created>
  <dcterms:modified xsi:type="dcterms:W3CDTF">2022-03-28T15:24:07Z</dcterms:modified>
</cp:coreProperties>
</file>