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82" r:id="rId7"/>
    <p:sldId id="261" r:id="rId8"/>
    <p:sldId id="283" r:id="rId9"/>
    <p:sldId id="262" r:id="rId10"/>
    <p:sldId id="263" r:id="rId11"/>
    <p:sldId id="264" r:id="rId12"/>
    <p:sldId id="284" r:id="rId13"/>
    <p:sldId id="265" r:id="rId14"/>
    <p:sldId id="285" r:id="rId15"/>
    <p:sldId id="266" r:id="rId16"/>
    <p:sldId id="267" r:id="rId17"/>
    <p:sldId id="270" r:id="rId18"/>
    <p:sldId id="268" r:id="rId19"/>
    <p:sldId id="269" r:id="rId20"/>
    <p:sldId id="271" r:id="rId21"/>
    <p:sldId id="272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 varScale="1">
        <p:scale>
          <a:sx n="64" d="100"/>
          <a:sy n="64" d="100"/>
        </p:scale>
        <p:origin x="-1348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DD237-E620-44FB-91BC-0F6E08CC69FF}" type="datetimeFigureOut">
              <a:rPr lang="uk-UA" smtClean="0"/>
              <a:t>12.04.2022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973DE-BD0F-41F1-8684-486B8B7F3CB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4699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973DE-BD0F-41F1-8684-486B8B7F3CBC}" type="slidenum">
              <a:rPr lang="uk-UA" smtClean="0"/>
              <a:t>19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36292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973DE-BD0F-41F1-8684-486B8B7F3CBC}" type="slidenum">
              <a:rPr lang="uk-UA" smtClean="0"/>
              <a:t>21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43360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psychologis.com.ua/psihologiya-1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24128" y="548680"/>
            <a:ext cx="3168352" cy="1470025"/>
          </a:xfrm>
        </p:spPr>
        <p:txBody>
          <a:bodyPr>
            <a:normAutofit/>
          </a:bodyPr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3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204864"/>
            <a:ext cx="6400800" cy="1752600"/>
          </a:xfrm>
        </p:spPr>
        <p:txBody>
          <a:bodyPr>
            <a:normAutofit/>
          </a:bodyPr>
          <a:lstStyle/>
          <a:p>
            <a:r>
              <a:rPr lang="uk-UA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Дослідження поведінки споживача</a:t>
            </a:r>
          </a:p>
        </p:txBody>
      </p:sp>
      <p:pic>
        <p:nvPicPr>
          <p:cNvPr id="1026" name="Picture 2" descr="&amp;Scy;&amp;iecy;&amp;gcy;&amp;mcy;&amp;iecy;&amp;ncy;&amp;tcy;&amp;ucy;&amp;vcy;&amp;acy;&amp;ncy;&amp;ncy;&amp;yacy; &amp;rcy;&amp;icy;&amp;ncy;&amp;kcy;&amp;u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4932040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8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507288" cy="6480720"/>
          </a:xfrm>
        </p:spPr>
        <p:txBody>
          <a:bodyPr>
            <a:normAutofit fontScale="85000" lnSpcReduction="10000"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uk-UA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Зміст та етапи аналізу поведінки споживачів</a:t>
            </a:r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Покупець спочатку оцінює суму користі від володіння товаром, а потім — суму неприємностей, які даний товар може принести.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В якості таких неприємностей </a:t>
            </a:r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виступають п'ять видів ризику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uk-UA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фінансовий ризик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, коли товар зіпсований і необхідна заміна чи ремонт за рахунок покупця. У нього виникає страх перед тим, чи будуть компенсовані затрати;</a:t>
            </a:r>
            <a:br>
              <a:rPr lang="uk-UA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uk-UA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втрата часу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, коли витрачається багато часу на скарги, повторні звернення до торговця, ремонт, докладання зусиль, втрата зручностей під час купівлі тощо;</a:t>
            </a:r>
            <a:br>
              <a:rPr lang="uk-UA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uk-UA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фізичний ризик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, зумовлений споживанням або використанням товарів, що несуть потенційну загрозу здоров'ю чи довкіллю;</a:t>
            </a:r>
            <a:br>
              <a:rPr lang="uk-UA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uk-UA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психологічний ризик 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у тому разі, коли невдала купівля призводить до втрати престижу або створює загальне незадоволення;</a:t>
            </a:r>
            <a:br>
              <a:rPr lang="uk-UA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uk-UA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ризик виконавця 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— невпевненість у якості виконаної роботи або функціонуванні товару.</a:t>
            </a:r>
            <a:endParaRPr lang="uk-UA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60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Autofit/>
          </a:bodyPr>
          <a:lstStyle/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Підходи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моделювання поведінки спожи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вача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uk-UA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підходах до аналізу поведінки споживачів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виділяють три етапи: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Акцентований  на  процес  прийняття  рішення  споживачем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—припадає 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на  кінець 1970 — початок 1980-х  років  минулого  сторіччя.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  Дослідники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бачили споживача як людину, що  робить обґрунтований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вибір,основою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слугувала </a:t>
            </a:r>
            <a:r>
              <a:rPr lang="uk-UA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когнітивн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а (</a:t>
            </a:r>
            <a:r>
              <a:rPr lang="ru-RU" sz="2000" dirty="0" err="1" smtClean="0">
                <a:solidFill>
                  <a:srgbClr val="7030A0"/>
                </a:solidFill>
              </a:rPr>
              <a:t>це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вчення</a:t>
            </a:r>
            <a:r>
              <a:rPr lang="ru-RU" sz="2000" dirty="0">
                <a:solidFill>
                  <a:srgbClr val="7030A0"/>
                </a:solidFill>
              </a:rPr>
              <a:t> у </a:t>
            </a:r>
            <a:r>
              <a:rPr lang="ru-RU" sz="2000" b="1" dirty="0" err="1">
                <a:solidFill>
                  <a:srgbClr val="7030A0"/>
                </a:solidFill>
              </a:rPr>
              <a:t>психології</a:t>
            </a:r>
            <a:r>
              <a:rPr lang="ru-RU" sz="2000" dirty="0">
                <a:solidFill>
                  <a:srgbClr val="7030A0"/>
                </a:solidFill>
              </a:rPr>
              <a:t>, </a:t>
            </a:r>
            <a:r>
              <a:rPr lang="ru-RU" sz="2000" dirty="0" err="1">
                <a:solidFill>
                  <a:srgbClr val="7030A0"/>
                </a:solidFill>
              </a:rPr>
              <a:t>що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досліджує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внутрішні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розумові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процеси</a:t>
            </a:r>
            <a:r>
              <a:rPr lang="ru-RU" sz="2000" dirty="0">
                <a:solidFill>
                  <a:srgbClr val="7030A0"/>
                </a:solidFill>
              </a:rPr>
              <a:t>, як-от </a:t>
            </a:r>
            <a:r>
              <a:rPr lang="ru-RU" sz="2000" dirty="0" err="1">
                <a:solidFill>
                  <a:srgbClr val="7030A0"/>
                </a:solidFill>
              </a:rPr>
              <a:t>процес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вирішення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проблеми</a:t>
            </a:r>
            <a:r>
              <a:rPr lang="ru-RU" sz="2000" dirty="0">
                <a:solidFill>
                  <a:srgbClr val="7030A0"/>
                </a:solidFill>
              </a:rPr>
              <a:t>, </a:t>
            </a:r>
            <a:r>
              <a:rPr lang="ru-RU" sz="2000" dirty="0" err="1">
                <a:solidFill>
                  <a:srgbClr val="7030A0"/>
                </a:solidFill>
              </a:rPr>
              <a:t>пам'ять</a:t>
            </a:r>
            <a:r>
              <a:rPr lang="ru-RU" sz="2000" dirty="0">
                <a:solidFill>
                  <a:srgbClr val="7030A0"/>
                </a:solidFill>
              </a:rPr>
              <a:t> та </a:t>
            </a:r>
            <a:r>
              <a:rPr lang="ru-RU" sz="2000" dirty="0" err="1">
                <a:solidFill>
                  <a:srgbClr val="7030A0"/>
                </a:solidFill>
              </a:rPr>
              <a:t>мовні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процеси</a:t>
            </a:r>
            <a:r>
              <a:rPr lang="ru-RU" sz="2400" dirty="0" smtClean="0"/>
              <a:t>)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експериментальна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>
                <a:solidFill>
                  <a:srgbClr val="7030A0"/>
                </a:solidFill>
              </a:rPr>
              <a:t>область </a:t>
            </a:r>
            <a:r>
              <a:rPr lang="ru-RU" sz="2000" dirty="0" err="1">
                <a:solidFill>
                  <a:srgbClr val="7030A0"/>
                </a:solidFill>
                <a:hlinkClick r:id="rId2" tooltip="Стаття: Психологія"/>
              </a:rPr>
              <a:t>психології</a:t>
            </a:r>
            <a:r>
              <a:rPr lang="ru-RU" sz="2000" dirty="0">
                <a:solidFill>
                  <a:srgbClr val="7030A0"/>
                </a:solidFill>
              </a:rPr>
              <a:t>, </a:t>
            </a:r>
            <a:r>
              <a:rPr lang="ru-RU" sz="2000" dirty="0" err="1">
                <a:solidFill>
                  <a:srgbClr val="7030A0"/>
                </a:solidFill>
              </a:rPr>
              <a:t>що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структурує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знання</a:t>
            </a:r>
            <a:r>
              <a:rPr lang="ru-RU" sz="2000" dirty="0">
                <a:solidFill>
                  <a:srgbClr val="7030A0"/>
                </a:solidFill>
              </a:rPr>
              <a:t>, </a:t>
            </a:r>
            <a:r>
              <a:rPr lang="ru-RU" sz="2000" dirty="0" err="1">
                <a:solidFill>
                  <a:srgbClr val="7030A0"/>
                </a:solidFill>
              </a:rPr>
              <a:t>що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стосуються</a:t>
            </a:r>
            <a:r>
              <a:rPr lang="ru-RU" sz="2000" dirty="0">
                <a:solidFill>
                  <a:srgbClr val="7030A0"/>
                </a:solidFill>
              </a:rPr>
              <a:t> проблем </a:t>
            </a:r>
            <a:r>
              <a:rPr lang="ru-RU" sz="2000" dirty="0" err="1">
                <a:solidFill>
                  <a:srgbClr val="7030A0"/>
                </a:solidFill>
              </a:rPr>
              <a:t>досліджень</a:t>
            </a:r>
            <a:r>
              <a:rPr lang="ru-RU" sz="2000" dirty="0">
                <a:solidFill>
                  <a:srgbClr val="7030A0"/>
                </a:solidFill>
              </a:rPr>
              <a:t> (у </a:t>
            </a:r>
            <a:r>
              <a:rPr lang="ru-RU" sz="2000" dirty="0" err="1">
                <a:solidFill>
                  <a:srgbClr val="7030A0"/>
                </a:solidFill>
              </a:rPr>
              <a:t>різних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психологічних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напрямках</a:t>
            </a:r>
            <a:r>
              <a:rPr lang="ru-RU" sz="2000" dirty="0">
                <a:solidFill>
                  <a:srgbClr val="7030A0"/>
                </a:solidFill>
              </a:rPr>
              <a:t>) та </a:t>
            </a:r>
            <a:r>
              <a:rPr lang="ru-RU" sz="2000" dirty="0" err="1">
                <a:solidFill>
                  <a:srgbClr val="7030A0"/>
                </a:solidFill>
              </a:rPr>
              <a:t>способи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їх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вирішення</a:t>
            </a:r>
            <a:r>
              <a:rPr lang="ru-RU" sz="2000" dirty="0" smtClean="0"/>
              <a:t>)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психологія;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Експериментальний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— споживач  не  завжди  робить  свій 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вибір раціонально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, на  нього  також  впливають  емоції, думки, почуття, фантазії.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    Використовуються 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інтерпретативні  методи  дослідження (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цільове спостереження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, запис областей інтересів тощо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8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algn="r"/>
            <a:r>
              <a:rPr lang="uk-UA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Підходи до моделювання поведінки спожи</a:t>
            </a:r>
            <a:r>
              <a:rPr lang="uk-UA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вача</a:t>
            </a:r>
            <a:endParaRPr lang="uk-UA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3000" b="1" dirty="0">
                <a:latin typeface="Times New Roman" pitchFamily="18" charset="0"/>
                <a:cs typeface="Times New Roman" pitchFamily="18" charset="0"/>
              </a:rPr>
              <a:t>Акцентований  на  аналіз  впливу  різноспрямованих  внутрішніх  і зовнішніх факторів.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  Розрізняють </a:t>
            </a:r>
            <a:r>
              <a:rPr lang="uk-UA" sz="3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позитивну та негативну поведінку 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споживача.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000" i="1" dirty="0" smtClean="0">
                <a:latin typeface="Times New Roman" pitchFamily="18" charset="0"/>
                <a:cs typeface="Times New Roman" pitchFamily="18" charset="0"/>
              </a:rPr>
              <a:t>Позитивна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поведінка  проявляється  у  вигляді  здійснення  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вибору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товару та акту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err="1">
                <a:latin typeface="Times New Roman" pitchFamily="18" charset="0"/>
                <a:cs typeface="Times New Roman" pitchFamily="18" charset="0"/>
              </a:rPr>
              <a:t>купівлі</a:t>
            </a:r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Негативна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поведінка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більшості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прихованою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продавця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товару  і 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 в 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ухиленні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 товару (</a:t>
            </a:r>
            <a:r>
              <a:rPr lang="ru-RU" sz="3000" i="1" dirty="0" err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i="1" dirty="0" err="1">
                <a:latin typeface="Times New Roman" pitchFamily="18" charset="0"/>
                <a:cs typeface="Times New Roman" pitchFamily="18" charset="0"/>
              </a:rPr>
              <a:t>зайшла</a:t>
            </a:r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  до магазину, </a:t>
            </a:r>
            <a:r>
              <a:rPr lang="ru-RU" sz="3000" i="1" dirty="0" err="1">
                <a:latin typeface="Times New Roman" pitchFamily="18" charset="0"/>
                <a:cs typeface="Times New Roman" pitchFamily="18" charset="0"/>
              </a:rPr>
              <a:t>подивилася</a:t>
            </a:r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000" i="1" dirty="0" err="1">
                <a:latin typeface="Times New Roman" pitchFamily="18" charset="0"/>
                <a:cs typeface="Times New Roman" pitchFamily="18" charset="0"/>
              </a:rPr>
              <a:t>залишила</a:t>
            </a:r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err="1">
                <a:latin typeface="Times New Roman" pitchFamily="18" charset="0"/>
                <a:cs typeface="Times New Roman" pitchFamily="18" charset="0"/>
              </a:rPr>
              <a:t>нічого</a:t>
            </a:r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 не купивши). </a:t>
            </a:r>
            <a:endParaRPr lang="uk-UA" sz="30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0038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552728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Підходи до моделювання поведінки спожи</a:t>
            </a:r>
            <a:r>
              <a:rPr lang="uk-UA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вача</a:t>
            </a:r>
            <a:endParaRPr lang="uk-UA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Класифікуючи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моделі  поведінки  споживачів, які  пояснювали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її сутність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та  складали  основу  маркетингових  досліджень  на  різних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етапах розвитку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суспільства і теорії маркетингу, можна виділити чотири </a:t>
            </a:r>
            <a:r>
              <a:rPr lang="uk-UA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підходи </a:t>
            </a:r>
            <a:r>
              <a:rPr lang="uk-UA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моделювання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1)  мікроекономічний;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2)  психологічний;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3)  соціологічний;</a:t>
            </a:r>
          </a:p>
          <a:p>
            <a:pPr marL="457200" indent="-457200" algn="just">
              <a:spcBef>
                <a:spcPts val="0"/>
              </a:spcBef>
              <a:buAutoNum type="arabicParenR" startAt="4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інтегрований.                                                                       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Одна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  перших  теорій, яка  пояснювала  поведінку  споживачів,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була розроблена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класичною економічною школою одночасно з визначенням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теорії </a:t>
            </a:r>
            <a:r>
              <a:rPr lang="uk-UA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поведінки  </a:t>
            </a:r>
            <a:r>
              <a:rPr lang="uk-UA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 рівні  фірм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мікроекономіки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). Вона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базується  на  </a:t>
            </a:r>
            <a:r>
              <a:rPr lang="uk-UA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концепції раціональност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що встановлює залежність між </a:t>
            </a:r>
            <a:r>
              <a:rPr lang="uk-UA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споживчим попитом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такими об'єктивними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економічними критеріями, як </a:t>
            </a:r>
            <a:r>
              <a:rPr lang="uk-UA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корисність і ціна товару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цією  теорією  людина  мислить  раціонально  і  діє  у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власних інтересах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максимізуючи </a:t>
            </a:r>
            <a:r>
              <a:rPr lang="uk-UA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економічну ефективність споживчих виборів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Такий підхід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був започаткований Адамом Смітом, а пізніше розвинутий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Альфредом Маршалом.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8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r"/>
            <a:r>
              <a:rPr lang="uk-UA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Підходи до моделювання поведінки спожи</a:t>
            </a:r>
            <a:r>
              <a:rPr lang="uk-UA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вача</a:t>
            </a: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Психологічий</a:t>
            </a:r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підхід</a:t>
            </a:r>
            <a:endParaRPr lang="uk-UA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За 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теорією  </a:t>
            </a:r>
            <a:r>
              <a:rPr lang="uk-UA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граничної  корисності 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поведінка  споживачів  залежить  від того, як  задовольняються  їхні  потреби, яку 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uk-UA" sz="19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</a:t>
            </a:r>
            <a:r>
              <a:rPr lang="ru-RU" sz="19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обрі</a:t>
            </a:r>
            <a:r>
              <a:rPr lang="ru-RU" sz="19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наслідки</a:t>
            </a:r>
            <a:r>
              <a:rPr lang="ru-RU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матеріальна</a:t>
            </a:r>
            <a:r>
              <a:rPr lang="ru-RU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вигода</a:t>
            </a:r>
            <a:r>
              <a:rPr lang="ru-RU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когось</a:t>
            </a:r>
            <a:r>
              <a:rPr lang="ru-RU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9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чогось</a:t>
            </a:r>
            <a:r>
              <a:rPr lang="ru-RU" sz="2800" dirty="0" smtClean="0"/>
              <a:t>)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і 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корисність(</a:t>
            </a:r>
            <a:r>
              <a:rPr lang="vi-VN" sz="1900" dirty="0" smtClean="0">
                <a:solidFill>
                  <a:srgbClr val="7030A0"/>
                </a:solidFill>
              </a:rPr>
              <a:t>суб'єктивна </a:t>
            </a:r>
            <a:r>
              <a:rPr lang="vi-VN" sz="1900" dirty="0">
                <a:solidFill>
                  <a:srgbClr val="7030A0"/>
                </a:solidFill>
              </a:rPr>
              <a:t>міра задоволення, що його отримує індивід від споживання блага або набору </a:t>
            </a:r>
            <a:r>
              <a:rPr lang="vi-VN" sz="1900" dirty="0" smtClean="0">
                <a:solidFill>
                  <a:srgbClr val="7030A0"/>
                </a:solidFill>
              </a:rPr>
              <a:t>благ</a:t>
            </a:r>
            <a:r>
              <a:rPr lang="uk-UA" sz="2800" dirty="0" smtClean="0"/>
              <a:t>)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здатний забезпечити той чи інший товар.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На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теорії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граничної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корисності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розроблена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концепція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кривих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байдужості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керуються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передбачення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обсягів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людиною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товарних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категорій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Психологічний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підхід до моделювання поведінки споживача розглядається в структурі трьох таких теорій: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uk-UA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Теорія реакції на подразнюючий фактор.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 Теорія пізнання.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 Психоаналітична теорія мислення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43327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624736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uk-UA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Підходи до моделювання поведінки споживача</a:t>
            </a:r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Соціологічний підхід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прикладом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якого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є модель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Т. Веблена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на відміну 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від  попередніх  теорій, за  якими  вважалося, що  головним 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є внутрішній 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світ, </a:t>
            </a:r>
            <a:r>
              <a:rPr lang="uk-UA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акцентує  увагу  </a:t>
            </a:r>
            <a:r>
              <a:rPr lang="uk-UA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 впливі  оточення: людей, класів, груп, сім'ї, культури, соціуму.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   Згідно з цією теорією кожен зі споживачів </a:t>
            </a:r>
            <a:r>
              <a:rPr lang="uk-UA" sz="2600" i="1" dirty="0" smtClean="0">
                <a:latin typeface="Times New Roman" pitchFamily="18" charset="0"/>
                <a:cs typeface="Times New Roman" pitchFamily="18" charset="0"/>
              </a:rPr>
              <a:t>відчуває вплив  смаків  чи  переваг  інших  людей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. При  цьому  </a:t>
            </a:r>
            <a:r>
              <a:rPr lang="uk-UA" sz="2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люди  визначаються  як соціальні  істоти, а  вільний  вибір  споживача — як  міф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, тому  що  будь-який вибір  абсолютно  детермінований  оточенням. Поведінка  споживача  є реалізацією  сукупності  ролей  та  статусів  у  межах  існуючих  соціальних інститутів, що  організують  спільну  діяльність  людей  з  метою  задоволення певних потреб суспільства.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    Під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інститутами Т. Веблен розумів: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  •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звичні способи реагування на стимули;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  • 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структуру економічного механізму;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  •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прийняті сьогодні системи громадського життя.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Головною  відмінністю </a:t>
            </a:r>
            <a:r>
              <a:rPr lang="uk-UA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інтегрованих  моделей є те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, що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вони </a:t>
            </a:r>
            <a:r>
              <a:rPr lang="uk-UA" sz="2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поєднують  </a:t>
            </a:r>
            <a:r>
              <a:rPr lang="uk-UA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вплив  як  зовнішніх, так  і  внутрішніх  чинників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. Саме  в 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цьому полягає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сутність сучасних підходів до вивчення поведінки споживача.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12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408712"/>
          </a:xfrm>
        </p:spPr>
        <p:txBody>
          <a:bodyPr>
            <a:normAutofit lnSpcReduction="10000"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uk-UA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Підходи до моделювання поведінки споживача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Ядро </a:t>
            </a: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моделі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процес прийняття споживачем рішення щодо </a:t>
            </a:r>
            <a:r>
              <a:rPr lang="uk-UA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купівлі.</a:t>
            </a:r>
            <a:endParaRPr lang="uk-UA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При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цьому  на  споживача  діють  певні  </a:t>
            </a:r>
            <a:r>
              <a:rPr lang="uk-UA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фактори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які  умовно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можна поділити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 три групи.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Перша  </a:t>
            </a:r>
            <a:r>
              <a:rPr lang="uk-UA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— це  фактори </a:t>
            </a:r>
            <a:r>
              <a:rPr lang="uk-UA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зовнішнього  впливу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які, у  свою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чергу, можна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поділити  на  </a:t>
            </a:r>
            <a:r>
              <a:rPr lang="uk-UA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спонукальні  маркетингові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за  допомогою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яких підприємство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намагається  вплинути  на  процес  прийняття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рішення споживачем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uk-UA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некеровані фактори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соціокультурного впливу.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Друга  </a:t>
            </a:r>
            <a:r>
              <a:rPr lang="uk-UA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група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факторів  має  назву </a:t>
            </a:r>
            <a:r>
              <a:rPr lang="uk-UA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ситуативних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які багато в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чому залежать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від споживача, його проблем, стилю життя, проте не є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глибинними психологічними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чи фізіологічними факторами.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Третя  </a:t>
            </a:r>
            <a:r>
              <a:rPr lang="uk-UA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група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факторів — це  фактори  </a:t>
            </a:r>
            <a:r>
              <a:rPr lang="uk-UA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внутрішнього  впливу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що складаються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 психологічних  та  особистісних  характеристик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споживача. Вони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є  найбільш  несподіваними  чинниками  що  беруть  участь  у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прийнятті рішення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про купівлю.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Всі  </a:t>
            </a:r>
            <a:r>
              <a:rPr lang="uk-UA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ці  складові  попадають  до «чорної  скрині» споживача  й  </a:t>
            </a:r>
            <a:r>
              <a:rPr lang="uk-UA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результаті  </a:t>
            </a:r>
            <a:r>
              <a:rPr lang="uk-UA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прийняття  рішення  про  купівлю  перетворюються  в  </a:t>
            </a:r>
            <a:r>
              <a:rPr lang="uk-UA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сукупність реакцій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algn="just">
              <a:spcBef>
                <a:spcPts val="0"/>
              </a:spcBef>
            </a:pPr>
            <a:r>
              <a:rPr lang="uk-UA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вибір  </a:t>
            </a:r>
            <a:r>
              <a:rPr lang="uk-UA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товару, </a:t>
            </a:r>
            <a:endParaRPr lang="uk-UA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uk-UA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вибір  </a:t>
            </a:r>
            <a:r>
              <a:rPr lang="uk-UA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торгової  марки, </a:t>
            </a:r>
            <a:endParaRPr lang="uk-UA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uk-UA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вибір  </a:t>
            </a:r>
            <a:r>
              <a:rPr lang="uk-UA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торгового  </a:t>
            </a:r>
            <a:r>
              <a:rPr lang="uk-UA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посередника, </a:t>
            </a:r>
          </a:p>
          <a:p>
            <a:pPr marL="0" algn="just">
              <a:spcBef>
                <a:spcPts val="0"/>
              </a:spcBef>
            </a:pPr>
            <a:r>
              <a:rPr lang="uk-UA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вибір </a:t>
            </a:r>
            <a:r>
              <a:rPr lang="uk-UA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часу й обсягу </a:t>
            </a:r>
            <a:r>
              <a:rPr lang="uk-UA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покупки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 рис.2 ).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0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309320"/>
            <a:ext cx="8229600" cy="422919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Рис.1. Модель поведінки кінцевих споживачів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48883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8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Фактори зовнішнього впливу на поведінку споживачів</a:t>
            </a:r>
            <a:endParaRPr lang="uk-UA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8928992" cy="612068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Вплив культурних факторів.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2. Вплив належності до соціального класу.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3. Вплив соціальних факторів.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4. Вплив родини.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5. Ситуативні чинники.</a:t>
            </a:r>
            <a:endParaRPr lang="uk-UA" sz="21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21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1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Вплив культурних факторів</a:t>
            </a:r>
            <a:r>
              <a:rPr lang="uk-UA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just">
              <a:spcBef>
                <a:spcPts val="0"/>
              </a:spcBef>
            </a:pP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Культура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— сукупність  основних  цінностей, потреб  і 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стереотипів поведінки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, що  розвинулася  у  результаті  спільного  життя  людей, а 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також понять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, які  член  суспільства  засвоює  в  родині  та  різних 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соціальних інститутах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just">
              <a:spcBef>
                <a:spcPts val="0"/>
              </a:spcBef>
            </a:pP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Маркетологи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, які  працюють  на  міжнародних  ринках, повинні 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знати особливості 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національної  культури  різних  країн  і  відповідним 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чином пристосовувати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свої маркетингові стратегії. Вони повинні прагнути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виявляти культурні 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зрушення, щоб  довідатися, які  нові  товари  споживачі  хотіли 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б придбати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just">
              <a:spcBef>
                <a:spcPts val="0"/>
              </a:spcBef>
            </a:pP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Культурне 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середовище  впливає  на  характер 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споживання, тому виокремлюють 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такі  загальнокультурні  типи  купівельної 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поведінки: варварська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(язичницька) та сакральна.</a:t>
            </a:r>
          </a:p>
          <a:p>
            <a:pPr marL="0" algn="just">
              <a:spcBef>
                <a:spcPts val="0"/>
              </a:spcBef>
            </a:pP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Про варварське споживання  говорять  тоді, коли  під  час 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придбання товарів 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людина  користується  виключно  тими  утилітарними  функціями,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які виконує 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купований  товар. Наприклад, одяг  захищає  від  холоду,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мобільний телефон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забезпечує зв'язок.</a:t>
            </a:r>
          </a:p>
          <a:p>
            <a:pPr marL="0" algn="just">
              <a:spcBef>
                <a:spcPts val="0"/>
              </a:spcBef>
            </a:pP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Під сакральною поведінкою розуміють наділення товару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прихованим сакральним 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змістом. Більшість  людей  під  час  придбання  одягу 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купують образ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, стиль  життя, надію  на  зміни  в  особистому  житті  тощо.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Товари, пов'язані 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з  сакральною  поведінкою, переважно  є  марочними, з 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високою ціновою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премією бренда.</a:t>
            </a:r>
          </a:p>
          <a:p>
            <a:pPr marL="0" algn="just">
              <a:spcBef>
                <a:spcPts val="0"/>
              </a:spcBef>
            </a:pP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В  різних  культурах  різним  є  співвідношення  варварського 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і сакрального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69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30243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Вплив належності до соціального класу.</a:t>
            </a:r>
          </a:p>
          <a:p>
            <a:pPr marL="0" algn="just">
              <a:spcBef>
                <a:spcPts val="0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Соціальні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класи — це  відносно  стабільні  та  великі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групи людей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яких об'єднують спільні інтереси, поведінка і система цінностей.</a:t>
            </a:r>
          </a:p>
          <a:p>
            <a:pPr marL="0" algn="just">
              <a:spcBef>
                <a:spcPts val="0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Належність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до того або іншого соціального класу обумовлюється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не одним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якимось  фактором, наприклад  розміром  прибутків, а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поєднанням багатьох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факторів: роду занять, рівня доходів, освіти, обсягу заощаджень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та інших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характеристик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just">
              <a:spcBef>
                <a:spcPts val="0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Дослідники Гільберт і Каль запропонували дев'ять змінних, поділених на три категорії, що визначають належність до соціального класу 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результатами  опитування, проведеного  Центром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ім. Разумкова 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основі самоідентифікації українців, було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виявлено, що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майже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половина відносить себе  до  середнього класу (рис.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&amp;Zcy;&amp;Mcy;&amp;Iukcy;&amp;Ncy;&amp;Ncy;&amp;Iukcy;, &amp;SHCHcy;&amp;Ocy; &amp;KHcy;&amp;Acy;&amp;Rcy;&amp;Acy;&amp;Kcy;&amp;Tcy;&amp;IEcy;&amp;Rcy;&amp;Icy;&amp;Zcy;&amp;Ucy;&amp;YUcy;&amp;Tcy;&amp;SOFTcy; &amp;Scy;&amp;Ocy;&amp;TScy;&amp;Iukcy;&amp;Acy;&amp;Lcy;&amp;SOFTcy;&amp;Ncy;&amp;Icy;&amp;Jcy; &amp;Kcy;&amp;Lcy;&amp;Acy;&amp;Scy; &amp;Zcy;&amp;Acy; &amp;Gcy; &amp;Iukcy;&amp;Lcy;&amp;SOFTcy;&amp;Bcy;&amp;IEcy;&amp;Rcy;&amp;Tcy;&amp;Ocy;&amp;Mcy; &amp;Tcy;&amp;Acy; &amp;Kcy;&amp;Acy;&amp;Lcy;&amp;IEcy;&amp;M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143" y="2924944"/>
            <a:ext cx="3952875" cy="374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&amp;Scy;&amp;iecy;&amp;rcy;&amp;iecy;&amp;dcy;&amp;ncy;&amp;iukcy;&amp;jcy; &amp;kcy;&amp;lcy;&amp;acy;&amp;scy; &amp;vcy; &amp;Ucy;&amp;kcy;&amp;rcy;&amp;acy;&amp;yicy;&amp;ncy;&amp;iukcy; - &amp;tscy;&amp;iecy; &amp;ncy;&amp;iecy; &amp;scy;&amp;tcy;&amp;iukcy;&amp;lcy;&amp;softcy;&amp;kcy;&amp;icy; &amp;scy;&amp;ocy;&amp;tscy;&amp;iukcy;&amp;acy;&amp;lcy;&amp;softcy;&amp;ncy;&amp;acy; &amp;scy;&amp;pcy;&amp;iukcy;&amp;lcy;&amp;softcy;&amp;ncy;&amp;ocy;&amp;tcy;&amp;acy;, &amp;scy;&amp;kcy;&amp;iukcy;&amp;lcy;&amp;softcy;&amp;kcy;&amp;icy; &amp;shcy;&amp;tcy;&amp;ucy;&amp;chcy;&amp;ncy;&amp;icy;&amp;jcy; &amp;kcy;&amp;ocy;&amp;ncy;&amp;scy;&amp;tcy;&amp;rcy;&amp;ucy;&amp;kcy;&amp;t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6" y="4149080"/>
            <a:ext cx="3744416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5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Питання теми: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514350" algn="just">
              <a:spcBef>
                <a:spcPts val="0"/>
              </a:spcBef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Зміст та етапи аналізу поведінки споживачів.</a:t>
            </a:r>
          </a:p>
          <a:p>
            <a:pPr marL="0" indent="-514350" algn="just">
              <a:spcBef>
                <a:spcPts val="0"/>
              </a:spcBef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Підходи до моделювання поведінки споживача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-514350" algn="just">
              <a:spcBef>
                <a:spcPts val="0"/>
              </a:spcBef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Фактори зовнішнього впливу на поведінку споживачів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514350" algn="just">
              <a:spcBef>
                <a:spcPts val="0"/>
              </a:spcBef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Маркетингові інструменти впливу на поведінку споживачів.</a:t>
            </a:r>
          </a:p>
          <a:p>
            <a:pPr marL="0" indent="-514350" algn="just">
              <a:spcBef>
                <a:spcPts val="0"/>
              </a:spcBef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Аналіз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поведінки споживача на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бренд.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532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552728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Вплив соціальних факторів</a:t>
            </a:r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Функціонування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людини в суспільстві відбувається через її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інтеграцію з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різними соціальними групами, освоєння нею сукупності соціальних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ролей, що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визначають  її  соціальний  стан  і  статус  серед  інших  людей, що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чинить значний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вплив на споживчу поведінку індивідуального споживача.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За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типом впливу виділяють референтні групи та групи членства.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Групи 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членства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— групи, до  яких  належать  певні  особи  та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які безпосередньо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впливають на вибір споживача (наприклад, родина, друзі).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Референтні 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групи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— групи  людей  чи  окремі  особи, які  не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беруть безпосередньої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участі  в  процесі  купівлі, але  значно  впливають, прямо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чи опосередковано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на поведінку людини, її ставлення до певних товарів.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Вони служать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прямими (при  безпосередньому  спілкуванні) або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непрямими об'єктами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порівняння  або  прикладами  для  наслідування  при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формуванні поглядів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або моделі поведінки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92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0"/>
            <a:ext cx="8229600" cy="1143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Таблиця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ТИПИ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СПОЖИВАЧІВ СЕРЕДНЬОГО КЛАСУ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92696"/>
            <a:ext cx="6156176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&amp;Kcy;&amp;acy;&amp;rcy;&amp;tcy;&amp;icy;&amp;ncy;&amp;kcy;&amp;icy; &amp;pcy;&amp;ocy; &amp;zcy;&amp;acy;&amp;pcy;&amp;rcy;&amp;ocy;&amp;scy;&amp;ucy; &amp;kcy;&amp;acy;&amp;rcy;&amp;softcy;&amp;iecy;&amp;rcy;&amp;icy;&amp;scy;&amp;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5" name="AutoShape 6" descr="&amp;Kcy;&amp;acy;&amp;rcy;&amp;tcy;&amp;icy;&amp;ncy;&amp;kcy;&amp;icy; &amp;pcy;&amp;ocy; &amp;zcy;&amp;acy;&amp;pcy;&amp;rcy;&amp;ocy;&amp;scy;&amp;ucy; &amp;kcy;&amp;acy;&amp;rcy;&amp;softcy;&amp;iecy;&amp;rcy;&amp;icy;&amp;scy;&amp;tcy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6" name="AutoShape 14" descr="&amp;Kcy;&amp;acy;&amp;rcy;&amp;tcy;&amp;icy;&amp;ncy;&amp;kcy;&amp;icy; &amp;pcy;&amp;ocy; &amp;zcy;&amp;acy;&amp;pcy;&amp;rcy;&amp;ocy;&amp;scy;&amp;ucy; &amp;scy;&amp;ocy;&amp;tscy;&amp;iukcy;&amp;acy;&amp;lcy;&amp;softcy;&amp;ncy;&amp;icy;&amp;jcy; &amp;kcy;&amp;lcy;&amp;acy;&amp;scy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7" name="AutoShape 16" descr="&amp;Kcy;&amp;acy;&amp;rcy;&amp;tcy;&amp;icy;&amp;ncy;&amp;kcy;&amp;icy; &amp;pcy;&amp;ocy; &amp;zcy;&amp;acy;&amp;pcy;&amp;rcy;&amp;ocy;&amp;scy;&amp;ucy; &amp;scy;&amp;ocy;&amp;tscy;&amp;iukcy;&amp;acy;&amp;lcy;&amp;softcy;&amp;ncy;&amp;icy;&amp;jcy; &amp;kcy;&amp;lcy;&amp;acy;&amp;scy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3090" name="Picture 18" descr="&amp;Fcy;&amp;acy;&amp;jcy;&amp;lcy;:Pyramid of Capitalist Syste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2987823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8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62473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Вплив родини.</a:t>
            </a:r>
          </a:p>
          <a:p>
            <a:pPr marL="0" algn="just">
              <a:spcBef>
                <a:spcPts val="0"/>
              </a:spcBef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Члени  родини  значною  мірою  можуть  впливати  на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купівельну поведінку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людини.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Родина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— це основний споживчий осередок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суспільства, тому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маркетологи  всебічно  вивчають  її: намагаються  зрозуміти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розподіл ролей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 родині і вплив думки різних її членів — чоловіка, дружини і дітей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 вибір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товарів та послуг.</a:t>
            </a:r>
          </a:p>
          <a:p>
            <a:pPr marL="0" algn="just">
              <a:spcBef>
                <a:spcPts val="0"/>
              </a:spcBef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Члени родини мають різні купівельні ролі: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Ініціатор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— особа, від якої виходить ідея покупки.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Впливова  особа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— людина, яка  свідомо  чи  несвідомо  впливає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 купівлю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пропонуючи купити конкретну марку чи здійснити це в певний час.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Особа, яка приймає рішення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— особа, яка приймає рішення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щодо спрямування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грошей родини на певні цілі і, як правило, має фінансову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владу в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родині.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Покупець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— особа, яка фактично здійснює купівлю.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Користувач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— той, хто використовує продукт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70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Матриця сімейного маркетингу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705678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5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40871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Ситуативні </a:t>
            </a:r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чинники.</a:t>
            </a:r>
          </a:p>
          <a:p>
            <a:pPr marL="0" algn="just"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 поведінку  споживачів  також  значно  впливають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ситуаційні фактори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залежать від споживача, його проблем, стилю життя, проте не є глибинними психологічними чи фізіологічними факторами.</a:t>
            </a:r>
          </a:p>
          <a:p>
            <a:pPr marL="0" algn="just">
              <a:spcBef>
                <a:spcPts val="0"/>
              </a:spcBef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  поведінці  споживачів  доцільно  брати  до  уваги  вплив  трьох основних ситуацій: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Під  час  комунікації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Зокрема, у  телевізійній  програмі  про  правильне  харчування, збереження  стану  здоров'я  розміщення  реклами  продуктів  дієтичного  харчування  є  більш  ефективним, порівняно  з  розміщенням  такої  реклами  в програмі про автомобілі.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Під  час  купівлі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Зокрема, дослідженнями доведено, що товари в упаковках жовтого та червоного кольорів притягують на 15—20 % більше покупців, а швидкість прийняття рішення про купівлю прямо залежить від темпу музики, що лунає в  торговому  залі. Чим  темпераментніша  мелодія, тим  скоріше  покупці переміщуються  по  торговому  залу. Тому  в  бутіках, на  відміну  від супермаркетів, доцільно ставити повільну музику, щоб покупець не пробігав повз товару.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Під  час  використання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Залежно  від  ситуації, в  якій  відбувається споживання  продукту, може  змінюватися  структура  закупок. Продукт, споживання  якого  є  прийнятним  в  одній  ситуації, може  виявитися непридатним в іншій. Нариклад, збільшення кількості закупок будматеріалів та елементів внутрішнього оздоблення відбувається в період з весни по осінь, коли  більшість  споживачів  потребують  матеріалів  для  ремонту  власних помешкань.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Маркетингові інструменти впливу на поведінку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споживачів</a:t>
            </a:r>
            <a:endParaRPr lang="uk-UA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90465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Можна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виокремити різні способи, якими потенційні покупці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реагують на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сприйняту  інформацію  та  на  стимули  виробників. Під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поведінковою реакцією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розуміють  будь-яку  розумову  чи  фізичну  діяльність,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викликану маркетинговим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стимулом.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Фактором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що  формує  тип  поведінки  при  прийнятті  рішення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 купівлю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є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залучення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(зацікавленість).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Рівень залучення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— ступінь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особистої важливості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або  значимості  товару (товарної  марки) для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споживача, викликаний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стимулами в конкретній ситуації.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Високий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рівень  залучення  передбачає  тривале  обмірковування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та сильну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емоційну  реакцію, в  той  час  як  низький  рівень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супроводжується вкладанням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мінімальної кількості енергії в думки та почуття.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Ступінь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залучення визначають фактори: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-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особисті фактори — залучення буде найсильнішим, якщо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продукт сприймається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як такий, що підвищує самооцінку;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  фактор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ризику — ризикована  купівля  або  спосіб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використання продукту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можуть підвищити рівень залучення;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   товар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комунікація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72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Матриця залучення Фута, Коуна та Белдінга – одночасне урахування ступеня залучення і методів сприйняття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7"/>
            <a:ext cx="8064895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429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606" y="4442976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Іноді  виокремлюють  ще сугестивний (навіяний)  компонент, пов'язаний  з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упередженням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споживача  щодо властивостей товару, доцільності його використання тощо.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76672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Поняття ставлення традиційно включає когнітивний (переконання), афективний (почуття) та конативний (наміри) аспекти.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 descr="&amp;Kcy;&amp;ocy;&amp;mcy;&amp;pcy;&amp;ocy;&amp;ncy;&amp;iecy;&amp;ncy;&amp;tcy;&amp;icy; &amp;scy;&amp;tcy;&amp;acy;&amp;vcy;&amp;lcy;&amp;iecy;&amp;ncy;&amp;n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2440"/>
            <a:ext cx="3676650" cy="265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7" descr="&amp;Kcy;&amp;acy;&amp;rcy;&amp;tcy;&amp;icy;&amp;ncy;&amp;kcy;&amp;icy; &amp;pcy;&amp;ocy; &amp;zcy;&amp;acy;&amp;pcy;&amp;rcy;&amp;ocy;&amp;scy;&amp;ucy; &amp;pcy;&amp;iecy;&amp;rcy;&amp;iecy;&amp;kcy;&amp;ocy;&amp;ncy;&amp;acy;&amp;ncy;&amp;n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7" name="AutoShape 9" descr="&amp;Kcy;&amp;acy;&amp;rcy;&amp;tcy;&amp;icy;&amp;ncy;&amp;kcy;&amp;icy; &amp;pcy;&amp;ocy; &amp;zcy;&amp;acy;&amp;pcy;&amp;rcy;&amp;ocy;&amp;scy;&amp;ucy; &amp;pcy;&amp;iecy;&amp;rcy;&amp;iecy;&amp;kcy;&amp;ocy;&amp;ncy;&amp;acy;&amp;ncy;&amp;ncy;&amp;yacy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8" name="AutoShape 11" descr="&amp;Kcy;&amp;acy;&amp;rcy;&amp;tcy;&amp;icy;&amp;ncy;&amp;kcy;&amp;icy; &amp;pcy;&amp;ocy; &amp;zcy;&amp;acy;&amp;pcy;&amp;rcy;&amp;ocy;&amp;scy;&amp;ucy; &amp;pcy;&amp;iecy;&amp;rcy;&amp;iecy;&amp;kcy;&amp;ocy;&amp;ncy;&amp;acy;&amp;ncy;&amp;ncy;&amp;yacy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7181" name="Picture 13" descr="http://directory.ucoz.ua/_pu/2/s76088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98293"/>
            <a:ext cx="3000375" cy="262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011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84976" cy="640871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Серед 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теорій, що  пояснюють  формування  ставлення  споживачів 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до марки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, найбільш поширеними є пояснювальна теорія когнітивного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дисонансу та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атрибутивна теорія.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 Теорія 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когнітивного  дисонансу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стверджує, що  важко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прийняти рішення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про купівлю, якщо треба вибирати між двома варіантами, які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обидва є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дуже  привабливими. Споживачу  доводиться  відмовлятися  від  товару,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 який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не  припав  його  вибір. Однак  ситуація  вибору  передбачає, що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обидві альтернативи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мають  певні  позитивні  сторони. Чим  вони  ближчі  за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своєю привабливістю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тим складніше зробити  вибір  і  тим глибшим  є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когнітивний дисонанс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Маркетологам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та менеджерам  з  продажу  необхідно  знати  про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ефект дисонансу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та протидіяти цьому. Для цього необхідно забезпечити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споживача інформацією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яка  підтримає  його  рішення (реклама  в  ЗМІ,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поради консультантів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реклама  на  місці  продажу  тощо), правильно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організувати перед-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та післяпродажний маркетинг.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Атрибутивна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теорія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базується на моделі атрибутивного товару,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яка є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теоретичною  основою  для  проведення  прикладних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кількісних маркетингових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досліджень. Товар  в  рамках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мультиатрибутивної  моделі розглядається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як  сукупність  властивостей (атрибутів), які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спроможні вирішити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проблеми  споживача, задовольнити  його  потреби.</a:t>
            </a:r>
          </a:p>
        </p:txBody>
      </p:sp>
    </p:spTree>
    <p:extLst>
      <p:ext uri="{BB962C8B-B14F-4D97-AF65-F5344CB8AC3E}">
        <p14:creationId xmlns:p14="http://schemas.microsoft.com/office/powerpoint/2010/main" val="810311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903014"/>
            <a:ext cx="5688632" cy="714375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00200"/>
            <a:ext cx="7848872" cy="5141168"/>
          </a:xfrm>
        </p:spPr>
        <p:txBody>
          <a:bodyPr>
            <a:normAutofit/>
          </a:bodyPr>
          <a:lstStyle/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kost-licey.ucoz.ru/_si/0/866430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00536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046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Рекомендована література: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AutoShape 2" descr="&amp;Kcy;&amp;acy;&amp;rcy;&amp;tcy;&amp;icy;&amp;ncy;&amp;kcy;&amp;icy; &amp;pcy;&amp;ocy; &amp;zcy;&amp;acy;&amp;pcy;&amp;rcy;&amp;ocy;&amp;scy;&amp;ucy; &amp;Rcy;&amp;iecy;&amp;kcy;&amp;ocy;&amp;mcy;&amp;iecy;&amp;ncy;&amp;dcy;&amp;ocy;&amp;vcy;&amp;acy;&amp;ncy;&amp;acy; &amp;lcy;&amp;iukcy;&amp;tcy;&amp;iecy;&amp;rcy;&amp;acy;&amp;tcy;&amp;ucy;&amp;rcy;&amp;acy;: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5" name="AutoShape 4" descr="&amp;Kcy;&amp;acy;&amp;rcy;&amp;tcy;&amp;icy;&amp;ncy;&amp;kcy;&amp;icy; &amp;pcy;&amp;ocy; &amp;zcy;&amp;acy;&amp;pcy;&amp;rcy;&amp;ocy;&amp;scy;&amp;ucy; &amp;Rcy;&amp;iecy;&amp;kcy;&amp;ocy;&amp;mcy;&amp;iecy;&amp;ncy;&amp;dcy;&amp;ocy;&amp;vcy;&amp;acy;&amp;ncy;&amp;acy; &amp;lcy;&amp;iukcy;&amp;tcy;&amp;iecy;&amp;rcy;&amp;acy;&amp;tcy;&amp;ucy;&amp;rcy;&amp;acy;: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6" name="AutoShape 6" descr="&amp;Kcy;&amp;acy;&amp;rcy;&amp;tcy;&amp;icy;&amp;ncy;&amp;kcy;&amp;icy; &amp;pcy;&amp;ocy; &amp;zcy;&amp;acy;&amp;pcy;&amp;rcy;&amp;ocy;&amp;scy;&amp;ucy; &amp;Rcy;&amp;iecy;&amp;kcy;&amp;ocy;&amp;mcy;&amp;iecy;&amp;ncy;&amp;dcy;&amp;ocy;&amp;vcy;&amp;acy;&amp;ncy;&amp;acy; &amp;lcy;&amp;iukcy;&amp;tcy;&amp;iecy;&amp;rcy;&amp;acy;&amp;tcy;&amp;ucy;&amp;rcy;&amp;acy;: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2056" name="Picture 8" descr="&amp;Kcy;&amp;acy;&amp;rcy;&amp;tcy;&amp;icy;&amp;ncy;&amp;kcy;&amp;icy; &amp;pcy;&amp;ocy; &amp;zcy;&amp;acy;&amp;pcy;&amp;rcy;&amp;ocy;&amp;scy;&amp;ucy; &amp;Rcy;&amp;iecy;&amp;kcy;&amp;ocy;&amp;mcy;&amp;iecy;&amp;ncy;&amp;dcy;&amp;ocy;&amp;vcy;&amp;acy;&amp;ncy;&amp;acy; &amp;lcy;&amp;iukcy;&amp;tcy;&amp;iecy;&amp;rcy;&amp;acy;&amp;tcy;&amp;ucy;&amp;rcy;&amp;acy;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5" y="4197515"/>
            <a:ext cx="1724025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88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360040"/>
          </a:xfrm>
        </p:spPr>
        <p:txBody>
          <a:bodyPr>
            <a:noAutofit/>
          </a:bodyPr>
          <a:lstStyle/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Зміст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етапи аналізу поведінки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споживачів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>
                <a:latin typeface="Times New Roman" pitchFamily="18" charset="0"/>
                <a:cs typeface="Times New Roman" pitchFamily="18" charset="0"/>
              </a:rPr>
            </a:b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47260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Споживачі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— це  люди, групи  людей, а  також  організації, різні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 масштабом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  сферою  діяльності, які  користуються  товарами,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послугами, ідеями.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  Поведінка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споживача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— це дії, що здійснює окрема особа, купуючи та використовуючи товар чи послугу, це розумові та соціальні процеси, які передують цим діям або є їхнім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наслідком.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Відомо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що  на  сучасному  ринку  продажем  товарів  та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послуг займаються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не тільки і не стільки виробники, скільки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торгово-посередницькі організації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і тому всім їм необхідні знання про споживача, його поведінку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процеси  прийняття  рішень  споживачем, фактори, що  спонукають  його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 придбання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товарів (послуг), і фактори, що зумовлюють конкретний вибір.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  те, як  саме  споживачі  обирають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конкретні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серед 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аналогів, дають можливість пристосовуватися до поведінки споживача.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певних умовах можна також ефективно управляти його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поведінкою,і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маркетинг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має значний арсенал засобів такого управління.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44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"/>
            <a:ext cx="9036496" cy="6669359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Зміст та етапи аналізу поведінки споживачів</a:t>
            </a:r>
            <a:endParaRPr lang="uk-UA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Наука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про поведінку споживача охоплює широку область: </a:t>
            </a:r>
            <a:r>
              <a:rPr lang="uk-UA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 наука </a:t>
            </a: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 процеси</a:t>
            </a:r>
            <a:r>
              <a:rPr lang="uk-UA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що відбуваються, коли індивіди або групи вибирають і </a:t>
            </a: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придбають товари </a:t>
            </a:r>
            <a:r>
              <a:rPr lang="uk-UA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 послуги, користуються ними і позбавляються їх з метою </a:t>
            </a: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задоволення своїх </a:t>
            </a:r>
            <a:r>
              <a:rPr lang="uk-UA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потреб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 Раніше цей предмет називали поведінкою покупця,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приділяючи основну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увагу взаємодії між споживачами і виробниками у момент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придбання 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товару (обміну). Нині  більшість  маркетологів  визнають, що 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процес споживання 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є  розтягнутим  у  часі  і  не  обмежується  тільки  обміном,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коли споживач 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віддає  гроші  і  натомість  отримує  товар  або  послугу.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Виділяють наступні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розмірності аналізу споживання товарів та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послуг: </a:t>
            </a: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поведінка придбання; поведінка використання; поведінка володіння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pPr algn="r"/>
            <a:r>
              <a:rPr lang="uk-UA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Зміст та етапи аналізу поведінки споживачів</a:t>
            </a:r>
            <a:endParaRPr lang="uk-UA" sz="2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892480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16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988"/>
            <a:ext cx="8229600" cy="533692"/>
          </a:xfrm>
        </p:spPr>
        <p:txBody>
          <a:bodyPr>
            <a:normAutofit/>
          </a:bodyPr>
          <a:lstStyle/>
          <a:p>
            <a:pPr algn="r"/>
            <a:r>
              <a:rPr lang="uk-UA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Зміст та етапи аналізу поведінки споживачів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19268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Механізм купівлі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споживчих товарів (послуг) складається з п’яти етапів: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Усвідомлення потреби</a:t>
            </a: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(який нестаток, чим він викликаний). На цьому етапі важливо визначити коло тих обставин, які підштовхують покупця до думки про можливість одержання тієї чи іншої послуги.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Пошук інформації про товар</a:t>
            </a: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– покупцеві потрібні додаткові відомості про товар, який його цікавить.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Джерелами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інформації можуть бути: особисті джерела (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сусіди, сім’я, друзі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), комерційні джерела (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реклама, продавці, дилери, виставки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), джерела емпіричного характеру (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дотик, вивчення використання товару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), загальнодоступні джерела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ЗМІ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sz="2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7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pPr algn="r"/>
            <a:r>
              <a:rPr lang="uk-UA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Зміст та етапи аналізу поведінки споживачів</a:t>
            </a: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44616"/>
          </a:xfrm>
        </p:spPr>
        <p:txBody>
          <a:bodyPr>
            <a:normAutofit lnSpcReduction="10000"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uk-UA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Механізм купівлі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Оцінка </a:t>
            </a:r>
            <a:r>
              <a:rPr lang="uk-UA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варіантів</a:t>
            </a:r>
            <a:r>
              <a:rPr lang="uk-U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порівняння товарів за визначальними характеристиками (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властивості товару, образ марки тощо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Кінцеве рішення про купівлю</a:t>
            </a:r>
            <a:r>
              <a:rPr lang="uk-U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має базуватися на всіх попередніх етапах, хоча дуже часто воно буває спонтанним.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Реакція на покупку</a:t>
            </a:r>
            <a:r>
              <a:rPr lang="uk-U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споживач визначає своє ставлення до покупки "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задоволений – незадоволений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", від чого буде залежати використання чи невикористання споживачем в подальшому цього товару.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9707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9"/>
            <a:ext cx="8795320" cy="6336703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uk-UA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Зміст та етапи аналізу поведінки споживачів</a:t>
            </a:r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   У будь-який момент життя людина відчуває безліч потреб. Деякі з них мають </a:t>
            </a:r>
            <a:r>
              <a:rPr lang="uk-UA" sz="19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біогенну природу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, виникають під час певного фізіологічного стану організму — голоду, спраги, дискомфорту. Інші мають </a:t>
            </a:r>
            <a:r>
              <a:rPr lang="uk-UA" sz="19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психогенну природу 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і є результатом таких станів психологічного напруження, як потреба людини у визнанні, пошані або духовній близькості. Багато потреб не вимагають негайного задоволення. </a:t>
            </a:r>
            <a:r>
              <a:rPr lang="uk-UA" sz="19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Потреба стає мотивом тоді, коли вона примушує людину діяти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, а її задоволення знижує психологічну напругу.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   Психологами розроблено кілька основних </a:t>
            </a:r>
            <a:r>
              <a:rPr lang="uk-UA" sz="19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концепцій мотивації людини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900" b="1" dirty="0" smtClean="0">
                <a:latin typeface="Times New Roman" pitchFamily="18" charset="0"/>
                <a:cs typeface="Times New Roman" pitchFamily="18" charset="0"/>
              </a:rPr>
              <a:t>Найвідоміші з них — теорії Зиґмунда Фрейда, Абрахама Маслоу і Фредеріка Герцберга 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— приводять своїх прихильників до протилежних висновків щодо мотивів споживчої поведінки і стратегії маркетингу.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3000" b="1" i="1" dirty="0" smtClean="0">
                <a:latin typeface="Times New Roman" pitchFamily="18" charset="0"/>
                <a:cs typeface="Times New Roman" pitchFamily="18" charset="0"/>
              </a:rPr>
              <a:t>Процес </a:t>
            </a:r>
            <a:r>
              <a:rPr lang="uk-UA" sz="3000" b="1" i="1" dirty="0">
                <a:latin typeface="Times New Roman" pitchFamily="18" charset="0"/>
                <a:cs typeface="Times New Roman" pitchFamily="18" charset="0"/>
              </a:rPr>
              <a:t>прийняття </a:t>
            </a:r>
            <a:r>
              <a:rPr lang="uk-UA" sz="3000" b="1" i="1" dirty="0" smtClean="0">
                <a:latin typeface="Times New Roman" pitchFamily="18" charset="0"/>
                <a:cs typeface="Times New Roman" pitchFamily="18" charset="0"/>
              </a:rPr>
              <a:t>рішень </a:t>
            </a:r>
            <a:r>
              <a:rPr lang="uk-UA" sz="3000" b="1" i="1" dirty="0">
                <a:latin typeface="Times New Roman" pitchFamily="18" charset="0"/>
                <a:cs typeface="Times New Roman" pitchFamily="18" charset="0"/>
              </a:rPr>
              <a:t>формується під дією п'яти ситуаційних впливів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>
              <a:spcBef>
                <a:spcPts val="0"/>
              </a:spcBef>
            </a:pPr>
            <a:r>
              <a:rPr lang="uk-UA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призначення </a:t>
            </a:r>
            <a:r>
              <a:rPr lang="uk-UA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купів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лі (для кого купують продукт — для себе чи для когось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uk-UA" sz="3000" dirty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r>
              <a:rPr lang="uk-UA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соціальне </a:t>
            </a:r>
            <a:r>
              <a:rPr lang="uk-UA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оточення 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(хто присутній під час прийняття рішень про купівлю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>
              <a:spcBef>
                <a:spcPts val="0"/>
              </a:spcBef>
            </a:pPr>
            <a:r>
              <a:rPr lang="uk-UA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фізичне </a:t>
            </a:r>
            <a:r>
              <a:rPr lang="uk-UA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оточення 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(наприклад, оформлення магазину, особа продавця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>
              <a:spcBef>
                <a:spcPts val="0"/>
              </a:spcBef>
            </a:pPr>
            <a:r>
              <a:rPr lang="uk-UA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ефект </a:t>
            </a:r>
            <a:r>
              <a:rPr lang="uk-UA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часу 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(час, який має у своєму розпорядженні споживач для прийняття рішення про купівлю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>
              <a:spcBef>
                <a:spcPts val="0"/>
              </a:spcBef>
            </a:pPr>
            <a:r>
              <a:rPr lang="uk-UA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попередній </a:t>
            </a:r>
            <a:r>
              <a:rPr lang="uk-UA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стан 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(настрій, досвід, кількість готівки).</a:t>
            </a:r>
            <a:endParaRPr lang="uk-UA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3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2625</Words>
  <Application>Microsoft Office PowerPoint</Application>
  <PresentationFormat>Экран (4:3)</PresentationFormat>
  <Paragraphs>144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Тема 3</vt:lpstr>
      <vt:lpstr>Питання теми:</vt:lpstr>
      <vt:lpstr>Рекомендована література:</vt:lpstr>
      <vt:lpstr>1. Зміст та етапи аналізу поведінки споживачів </vt:lpstr>
      <vt:lpstr>Презентация PowerPoint</vt:lpstr>
      <vt:lpstr>Зміст та етапи аналізу поведінки споживачів</vt:lpstr>
      <vt:lpstr>Зміст та етапи аналізу поведінки споживачів</vt:lpstr>
      <vt:lpstr>Зміст та етапи аналізу поведінки споживачів</vt:lpstr>
      <vt:lpstr>Презентация PowerPoint</vt:lpstr>
      <vt:lpstr>Презентация PowerPoint</vt:lpstr>
      <vt:lpstr>2. Підходи до моделювання поведінки споживача</vt:lpstr>
      <vt:lpstr>Підходи до моделювання поведінки споживача</vt:lpstr>
      <vt:lpstr>Презентация PowerPoint</vt:lpstr>
      <vt:lpstr>Підходи до моделювання поведінки споживача</vt:lpstr>
      <vt:lpstr>Презентация PowerPoint</vt:lpstr>
      <vt:lpstr>Презентация PowerPoint</vt:lpstr>
      <vt:lpstr>Рис.1. Модель поведінки кінцевих споживачів</vt:lpstr>
      <vt:lpstr>3. Фактори зовнішнього впливу на поведінку споживачів</vt:lpstr>
      <vt:lpstr>Презентация PowerPoint</vt:lpstr>
      <vt:lpstr>Презентация PowerPoint</vt:lpstr>
      <vt:lpstr>Таблиця 1 ТИПИ СПОЖИВАЧІВ СЕРЕДНЬОГО КЛАСУ </vt:lpstr>
      <vt:lpstr>Презентация PowerPoint</vt:lpstr>
      <vt:lpstr>Матриця сімейного маркетингу</vt:lpstr>
      <vt:lpstr>Презентация PowerPoint</vt:lpstr>
      <vt:lpstr>4. Маркетингові інструменти впливу на поведінку споживачів</vt:lpstr>
      <vt:lpstr>Матриця залучення Фута, Коуна та Белдінга – одночасне урахування ступеня залучення і методів сприйняття</vt:lpstr>
      <vt:lpstr>Презентация PowerPoint</vt:lpstr>
      <vt:lpstr>Презентация PowerPoint</vt:lpstr>
      <vt:lpstr>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</dc:title>
  <dc:creator>Алексей</dc:creator>
  <cp:lastModifiedBy>Igor Mosiyuk</cp:lastModifiedBy>
  <cp:revision>96</cp:revision>
  <dcterms:created xsi:type="dcterms:W3CDTF">2016-08-05T18:47:20Z</dcterms:created>
  <dcterms:modified xsi:type="dcterms:W3CDTF">2022-04-12T08:28:07Z</dcterms:modified>
</cp:coreProperties>
</file>