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a-referat.com/%D0%9E%D0%B1%D0%BC%D1%96%D0%B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3905" y="1123681"/>
            <a:ext cx="8915399" cy="2262781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17918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7887" y="103031"/>
            <a:ext cx="10766737" cy="6632620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/>
              <a:t>     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 з необхідності придбання продуктів і послуг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Обмін"/>
              </a:rPr>
              <a:t> 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акт отримання потрібного продукту в іншої особи шляхом пропозиції йому чогось натомість.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щоб 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відбувся, необхідно 5 умов: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двох сторін.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кожної зі сторін повинно бути щось, що представляє цінність для іншої сторони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Кожна зі сторін повинна бути в змозі здійснити поставку та зв'язок.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Кожна з сторін може відхилити або прийняти пропозицію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Кожна сторона повинна хотіти вести справи з іншою стороною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взаємин передбачає проведення між сторонами бізнесових операцій і встановлення гарних відносин.</a:t>
            </a:r>
          </a:p>
          <a:p>
            <a:pPr marL="0" indent="0">
              <a:buNone/>
            </a:pPr>
            <a:r>
              <a:rPr lang="uk-UA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маркетингу в індустрії гостинності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1.Аналітичні функції</a:t>
            </a:r>
            <a:r>
              <a:rPr lang="uk-UA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аналіз оточуючого середовища;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дослідження ринку та його структури;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 дослідження споживачів та їхніх потреб;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 вивчення товарів та товарної структури;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 аналіз внутрішнього середовища підприємства та його можливостей.</a:t>
            </a:r>
          </a:p>
          <a:p>
            <a:pPr marL="0" indent="0">
              <a:buNone/>
            </a:pP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59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1217" y="12878"/>
            <a:ext cx="11243255" cy="67356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Виробничі функції: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 розробка нових товарів та організація їх виробництва;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 розробка нових технологій;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 забезпечення конкурентоспроможності товарів;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 організація матеріально-технічного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постачання</a:t>
            </a: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Збутові функції</a:t>
            </a:r>
            <a:r>
              <a:rPr lang="uk-UA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 організація системи формування попиту та стимулювання збуту;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 розробка збутової політики та організація збуту;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 організація системи комунікації підприємства;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 проведення цілеспрямованої товарної політики;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 проведення цілеспрямованої цінової політики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Управлінські функції</a:t>
            </a:r>
            <a:r>
              <a:rPr lang="uk-UA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 розробка цілей підприємства;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 розробка стратегії й тактики маркетингу;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організація стратегічного та оперативного планування;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інформаційне забезпечення управління;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організація контролю маркетингу.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3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1521" y="141668"/>
            <a:ext cx="11191741" cy="67163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обгрунтованих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уявлень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виробничою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збутовою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Ф.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Котлер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визначає сутність </a:t>
            </a:r>
            <a:r>
              <a:rPr lang="uk-UA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концепції маркетинг</a:t>
            </a:r>
            <a:r>
              <a:rPr lang="uk-UA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 допомогою виразів типу: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«Відшукайте потреби і задовольните їх»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«Любіть клієнта, а не товар»,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«Робіть те, що можете продати замість того, щоб намагатися продати те , що зможете зробити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»,« 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Робити все, що в наших силах, щоб максимально відшкодувати кожний витрачений клієнтом долар цінностей значимістю, якістю і 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задоволеністю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».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Виділяють 5 концепцій управління маркетингом:</a:t>
            </a:r>
          </a:p>
          <a:p>
            <a:pPr marL="0" indent="0" algn="just">
              <a:buNone/>
            </a:pPr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Концепція </a:t>
            </a: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 виробництва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 один з найстаріших підходів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стверджує, що товар або послуга буде продаватися, якщо сконцентрувати зусилля на поліпшенні виробництва і підвищенні його ефективності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Такий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 можна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застосувати в двох ситуаціях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попит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товар або послугу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 пропозицію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по-друге,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 товару занадто висока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її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знизити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чого потрібно підвищення продуктивності.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Керуючись цією концепцією, деякі </a:t>
            </a:r>
            <a:r>
              <a:rPr lang="uk-UA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турфірми</a:t>
            </a: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США відвоювали собі значну частку національного ринку товарів і послуг, однак такий підхід виправданий лише в деяких випадках, наприклад в умовах дефіциту.</a:t>
            </a:r>
          </a:p>
          <a:p>
            <a:pPr marL="0" indent="0" algn="just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01545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462" y="399245"/>
            <a:ext cx="10856890" cy="62591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2. 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(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основоположний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прихильні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пропонують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найвищу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кращі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експлуатаційні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індустрія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зосередити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постійному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вдосконаленні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(</a:t>
            </a:r>
            <a:r>
              <a:rPr lang="ru-RU" sz="2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слабкість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ринку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альтернативна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аж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ніяк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шуканого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ru-RU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(</a:t>
            </a:r>
            <a:r>
              <a:rPr lang="ru-RU" sz="20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«</a:t>
            </a:r>
            <a:r>
              <a:rPr lang="ru-RU" sz="20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маркетингової</a:t>
            </a:r>
            <a:r>
              <a:rPr lang="ru-RU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короткозорості</a:t>
            </a:r>
            <a:r>
              <a:rPr lang="ru-RU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0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Продавець</a:t>
            </a:r>
            <a:r>
              <a:rPr lang="ru-RU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«</a:t>
            </a:r>
            <a:r>
              <a:rPr lang="ru-RU" sz="20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закохується</a:t>
            </a:r>
            <a:r>
              <a:rPr lang="ru-RU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 </a:t>
            </a:r>
            <a:r>
              <a:rPr lang="ru-RU" sz="20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продукт, </a:t>
            </a:r>
            <a:r>
              <a:rPr lang="ru-RU" sz="20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випускає</a:t>
            </a:r>
            <a:r>
              <a:rPr lang="ru-RU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20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uk-UA" sz="2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73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159" y="154545"/>
            <a:ext cx="11140224" cy="6503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Концепція </a:t>
            </a: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інтенсифікації комерційних зусиль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Ця концепція дуже поширена серед виробників, в її основі лежить твердження, що </a:t>
            </a:r>
            <a:r>
              <a:rPr lang="uk-UA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 не будуть купувати послуги в достатніх кількостях, якщо фірма не зробить значних зусиль у сфері збуту, стимулювання і реклами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Такий підхід може дати значний ефект, але, як правило, цей ефект короткочасний.</a:t>
            </a:r>
          </a:p>
          <a:p>
            <a:pPr marL="0" indent="0" algn="just">
              <a:buNone/>
            </a:pPr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4.Концепція </a:t>
            </a: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порівняно новий підхід, що практикується в даний час. Вона </a:t>
            </a:r>
            <a:r>
              <a:rPr lang="uk-UA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стверджує, що запорукою досягнення цілей підприємства є визначення потреб і потреб цільових ринків, забезпечення бажаної задоволеності більш ефективними і більш продуктивними, ніж у конкурентів, способами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Цей підхід, безумовно, ефективний, але він досить дорогий і вимагає високої кваліфікації фахівців.</a:t>
            </a:r>
          </a:p>
          <a:p>
            <a:pPr marL="0" indent="0" algn="just">
              <a:buNone/>
            </a:pPr>
            <a:r>
              <a:rPr lang="uk-UA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 </a:t>
            </a:r>
            <a:r>
              <a:rPr lang="uk-UA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інтенсифікації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комерційних зусиль і концепцію маркетингу часто плутають один з одним.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 вчений в області маркетингу Т.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Левітт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розмежовує ці концепції в такий спосіб: комерційні зусилля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збуту - це зосередженість на потребах продавця, а маркетинг - це зосередженість на потребах покупця.</a:t>
            </a: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01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397" y="193183"/>
            <a:ext cx="11565227" cy="6542468"/>
          </a:xfrm>
        </p:spPr>
        <p:txBody>
          <a:bodyPr/>
          <a:lstStyle/>
          <a:p>
            <a:pPr marL="0" indent="0" algn="just">
              <a:buNone/>
            </a:pPr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5.Концепція </a:t>
            </a: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соціально-етичного маркетингу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 маркетинг - явище сучасності, воно передбачає оптимальне поєднання інтересів виробника, споживача і суспільства в цілому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цього підходу полягає в тому, що </a:t>
            </a:r>
            <a:r>
              <a:rPr lang="uk-UA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 враховує вимоги екології, задоволеність споживача і зацікавленість виробника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Ця концепція породжена сумнівами щодо відповідності концепції чистого маркетингу потребам нашого часу з його погіршенням якості навколишнього середовища, нестачею природних ресурсів, стрімким зростанням населення, інфляцією.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соціального маркетингу вимагає збалансованості трьох основних чинників: прибутку фірм, купівельних потреб і інтересів суспільства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000" i="1" dirty="0"/>
              <a:t>Узагальнюючи тенденції розвитку цих концепцій, </a:t>
            </a:r>
            <a:r>
              <a:rPr lang="uk-UA" sz="2000" i="1" dirty="0" smtClean="0"/>
              <a:t>зазначмо, </a:t>
            </a:r>
            <a:r>
              <a:rPr lang="uk-UA" sz="2000" i="1" dirty="0"/>
              <a:t>що </a:t>
            </a:r>
            <a:r>
              <a:rPr lang="uk-UA" sz="2000" i="1" dirty="0" smtClean="0"/>
              <a:t>сталося перенесення </a:t>
            </a:r>
            <a:r>
              <a:rPr lang="uk-UA" sz="2000" i="1" dirty="0"/>
              <a:t>акценту з виробництва на комерційні зусилля та </a:t>
            </a:r>
            <a:r>
              <a:rPr lang="uk-UA" sz="2000" i="1" dirty="0" smtClean="0"/>
              <a:t>споживача</a:t>
            </a:r>
            <a:endParaRPr lang="uk-UA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послуг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процес розробки, просування і реалізації послуг, орієнтований на виявлення і задоволення специфічних потреб клієнтів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Головне завдання маркетингу послуг - допомогти клієнту оцінити підприємство і його послуги.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Розглядаючи </a:t>
            </a:r>
            <a:r>
              <a:rPr lang="uk-UA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як основну ринкову концепцію управління в туризмі і гостинності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слід зазначити, що туризм за своїми основними характеристиками не має принципових відмінностей від інших галузей сфери послуг, тому всі істотні положення сучасного маркетингу послуг можуть бути повною мірою застосовані в туризмі і гостинності.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3018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8039" y="115909"/>
            <a:ext cx="10689465" cy="6452315"/>
          </a:xfrm>
        </p:spPr>
        <p:txBody>
          <a:bodyPr/>
          <a:lstStyle/>
          <a:p>
            <a:pPr marL="0" indent="0" algn="r">
              <a:buNone/>
            </a:pPr>
            <a:r>
              <a:rPr lang="uk-UA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Управління маркетинговою </a:t>
            </a:r>
            <a:r>
              <a:rPr lang="uk-UA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діяльністю</a:t>
            </a:r>
          </a:p>
          <a:p>
            <a:pPr marL="0" indent="0" algn="just">
              <a:buNone/>
            </a:pPr>
            <a:r>
              <a:rPr lang="uk-UA" sz="2000" dirty="0" smtClean="0">
                <a:solidFill>
                  <a:srgbClr val="C00000"/>
                </a:solidFill>
              </a:rPr>
              <a:t>  </a:t>
            </a:r>
            <a:r>
              <a:rPr lang="uk-UA" sz="2000" dirty="0">
                <a:solidFill>
                  <a:srgbClr val="C00000"/>
                </a:solidFill>
              </a:rPr>
              <a:t>Управління маркетингом – це процес, який включає аналіз, планування, перетворення в життя та контроль за проведенням маркетингових заходів, розрахованих на </a:t>
            </a:r>
            <a:r>
              <a:rPr lang="uk-UA" sz="2000" dirty="0" smtClean="0">
                <a:solidFill>
                  <a:srgbClr val="C00000"/>
                </a:solidFill>
              </a:rPr>
              <a:t>встановлення</a:t>
            </a:r>
            <a:r>
              <a:rPr lang="uk-UA" sz="2000" dirty="0">
                <a:solidFill>
                  <a:srgbClr val="C00000"/>
                </a:solidFill>
              </a:rPr>
              <a:t>, закріплення та підтримку вигідних обмінів із цільовими покупцями заради досягнення певних завдань підприємств індустрії гостинності (отримання прибутку, зростання обсягів продажу, збільшення частки ринку).</a:t>
            </a:r>
            <a:r>
              <a:rPr lang="uk-UA" sz="2000" dirty="0"/>
              <a:t> Головне завдання управління маркетингом полягає у </a:t>
            </a:r>
            <a:r>
              <a:rPr lang="uk-UA" sz="2000" i="1" dirty="0">
                <a:solidFill>
                  <a:srgbClr val="C00000"/>
                </a:solidFill>
              </a:rPr>
              <a:t>впливі на рівень, час та характер попиту </a:t>
            </a:r>
            <a:r>
              <a:rPr lang="uk-UA" sz="2000" dirty="0"/>
              <a:t>таким чином, щоб це допомагало підприємству індустрії гостинності досягненню поставлених цілей.</a:t>
            </a:r>
            <a:endParaRPr lang="uk-UA" sz="2000" dirty="0" smtClean="0"/>
          </a:p>
          <a:p>
            <a:pPr marL="0" indent="0" algn="just">
              <a:buNone/>
            </a:pPr>
            <a:r>
              <a:rPr lang="uk-UA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</a:t>
            </a:r>
            <a:r>
              <a:rPr lang="uk-UA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маркетинговою діяльністю </a:t>
            </a:r>
            <a:r>
              <a:rPr lang="uk-UA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 – ресторанного  </a:t>
            </a:r>
            <a:r>
              <a:rPr lang="uk-UA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припускає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планування, виконання і контроль маркетингової програми та індивідуальних обов'язків кожного працівника, оцінку ризику й прибутків, ефективності маркетингових рішень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Управління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маркетингом 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направлене на побудову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збору інформації, дослідження ринку, реклами, маркетингової стратегії проведення операцій по просуванню </a:t>
            </a:r>
            <a:r>
              <a:rPr lang="uk-UA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турпродуктів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обслуговуванню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щоб забезпечити максимум ефекту при раціональному мінімумі затрат на маркетингову діяльність.</a:t>
            </a:r>
          </a:p>
          <a:p>
            <a:pPr marL="0" indent="0" algn="just">
              <a:buNone/>
            </a:pPr>
            <a:endParaRPr lang="uk-UA" sz="2000" b="1" dirty="0">
              <a:solidFill>
                <a:srgbClr val="0070C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421475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162</TotalTime>
  <Words>826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Tahoma</vt:lpstr>
      <vt:lpstr>Times New Roman</vt:lpstr>
      <vt:lpstr>Wingdings 3</vt:lpstr>
      <vt:lpstr>Легкий дым</vt:lpstr>
      <vt:lpstr>Лекція 2. Основи маркетингової діяльності підприємства, основні елементи та види маркетингу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2. Основи маркетингової діяльності підприємства, основні елементи та види маркетингу</dc:title>
  <dc:creator>Стефанія</dc:creator>
  <cp:lastModifiedBy>Стефанія</cp:lastModifiedBy>
  <cp:revision>12</cp:revision>
  <dcterms:created xsi:type="dcterms:W3CDTF">2022-02-14T08:28:04Z</dcterms:created>
  <dcterms:modified xsi:type="dcterms:W3CDTF">2022-02-15T09:28:41Z</dcterms:modified>
</cp:coreProperties>
</file>