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38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421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42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634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482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978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765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311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69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9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E90D-F19E-4C06-AE8B-E0A0F5EF24F7}" type="datetimeFigureOut">
              <a:rPr lang="uk-UA" smtClean="0"/>
              <a:t>11.08.2022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A588-0162-46F5-B332-FF7185D0E6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980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Планування маркетингу підприємств ГРБ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953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Суть та система маркетингового </a:t>
            </a:r>
            <a:r>
              <a:rPr lang="ru-RU" sz="2000" b="1" dirty="0" err="1" smtClean="0">
                <a:solidFill>
                  <a:srgbClr val="0070C0"/>
                </a:solidFill>
              </a:rPr>
              <a:t>планування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uk-UA" sz="2000" dirty="0" smtClean="0"/>
              <a:t>     </a:t>
            </a:r>
            <a:r>
              <a:rPr lang="uk-UA" sz="2000" i="1" dirty="0" smtClean="0"/>
              <a:t>Маркетингове планування – це управлінський процес створювання та підтримування відповідності між цілями фірми та її потенційними можливостями у процесах ринкової діяльності</a:t>
            </a:r>
            <a:r>
              <a:rPr lang="uk-UA" sz="2000" dirty="0" smtClean="0"/>
              <a:t>.</a:t>
            </a:r>
          </a:p>
          <a:p>
            <a:pPr marL="0" indent="0" algn="just">
              <a:buNone/>
            </a:pPr>
            <a:r>
              <a:rPr lang="uk-UA" sz="2000" dirty="0" smtClean="0"/>
              <a:t> Головним завданням маркетингового планування є: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Приведення потенціалу фірми у відповідність до запитів споживачів на обраних цільових ринках;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Оптимальне об’єднання усіх видів і напрямів маркетингової діяльності фірми;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Визначення та обґрунтування переліку маркетингових дій;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Конкретизація маркетингових дій щодо того, хто їх буду виконувати, де, як і коли.</a:t>
            </a:r>
          </a:p>
          <a:p>
            <a:pPr marL="0" indent="0" algn="just">
              <a:buNone/>
            </a:pPr>
            <a:r>
              <a:rPr lang="uk-UA" sz="2000" dirty="0"/>
              <a:t> </a:t>
            </a:r>
            <a:r>
              <a:rPr lang="uk-UA" sz="2000" dirty="0" smtClean="0"/>
              <a:t>   Головні принципи маркетингового планування є:</a:t>
            </a:r>
          </a:p>
          <a:p>
            <a:pPr marL="0" indent="0" algn="just">
              <a:buNone/>
            </a:pPr>
            <a:r>
              <a:rPr lang="uk-UA" sz="2000" dirty="0" smtClean="0"/>
              <a:t>  повнота і комплексність – для прийняття рішень мають бути використані всі факти, події та ситуації у їх взаємозв’язку;</a:t>
            </a:r>
          </a:p>
          <a:p>
            <a:pPr marL="0" indent="0" algn="just">
              <a:buNone/>
            </a:pPr>
            <a:r>
              <a:rPr lang="uk-UA" sz="2000" dirty="0" smtClean="0"/>
              <a:t>  конкретність – плановані показники повинні мати числовий вираз;</a:t>
            </a:r>
          </a:p>
          <a:p>
            <a:pPr marL="0" indent="0" algn="just">
              <a:buNone/>
            </a:pPr>
            <a:r>
              <a:rPr lang="uk-UA" sz="2000" dirty="0" smtClean="0"/>
              <a:t>  чіткість – пристосування до умов навколишнього середовища за допомогою використання альтернативних варіантів, введення нових ресурсів;</a:t>
            </a:r>
          </a:p>
          <a:p>
            <a:pPr marL="0" indent="0" algn="just">
              <a:buNone/>
            </a:pPr>
            <a:r>
              <a:rPr lang="uk-UA" sz="2000" dirty="0" smtClean="0"/>
              <a:t>  неперервність – послідовність та узгодженість дій протягом тривалого часу;</a:t>
            </a:r>
          </a:p>
          <a:p>
            <a:pPr marL="0" indent="0" algn="just">
              <a:buNone/>
            </a:pPr>
            <a:r>
              <a:rPr lang="uk-UA" sz="2000" dirty="0" smtClean="0"/>
              <a:t>  економічність – витрати на планування мають відповідати отриманому прибутку.</a:t>
            </a:r>
            <a:endParaRPr lang="uk-UA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9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i="1" dirty="0" smtClean="0"/>
              <a:t>Види планів 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Залежно від тривалості </a:t>
            </a:r>
            <a:r>
              <a:rPr lang="uk-UA" sz="2000" dirty="0" smtClean="0"/>
              <a:t>(періоду на який розробляють):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Короткострокові (річні) – розробка цілей на рік, планування річного бюджету, рекламування, асо – ту, інших маркет. операцій;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Середньострокові ( від 2 до 5 років) – розробка середньострокових цілей, планування нової продукції, формування каналів розподілу;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Перспективні (від 5 до 15 років) – розробка прогнозів довготермінових цілей, поліпшення іміджу, конкурентна боротьба, опрацювання стратегій.</a:t>
            </a:r>
          </a:p>
          <a:p>
            <a:pPr marL="0" indent="0" algn="just"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Залежно від масштабів</a:t>
            </a:r>
            <a:r>
              <a:rPr lang="uk-UA" sz="2000" dirty="0" smtClean="0"/>
              <a:t>: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Продуктові – для окремого продукту та групи продукції фірми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Для всього асортименту продукції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План є частиною (розділу) загального господарського плану</a:t>
            </a:r>
          </a:p>
          <a:p>
            <a:pPr marL="0" indent="0" algn="just">
              <a:buNone/>
            </a:pPr>
            <a:r>
              <a:rPr lang="uk-UA" sz="2000" dirty="0" smtClean="0"/>
              <a:t> </a:t>
            </a:r>
            <a:r>
              <a:rPr lang="uk-UA" sz="2000" dirty="0" smtClean="0">
                <a:solidFill>
                  <a:srgbClr val="0070C0"/>
                </a:solidFill>
              </a:rPr>
              <a:t>За об’єктом: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Корпоративні (загально фірмові);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Дивізіонні (окремих підрозділів);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Бізнесові (окремих напрямів діяльності);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Продуктові (окремих груп чи видів продукції).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2110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uk-UA" sz="2000" b="1" dirty="0" smtClean="0">
                <a:solidFill>
                  <a:srgbClr val="0070C0"/>
                </a:solidFill>
              </a:rPr>
              <a:t>Стратегічне планування маркетингу</a:t>
            </a:r>
          </a:p>
          <a:p>
            <a:pPr marL="0" indent="0" algn="just">
              <a:buNone/>
            </a:pPr>
            <a:r>
              <a:rPr lang="uk-UA" sz="2000" dirty="0" smtClean="0"/>
              <a:t>     </a:t>
            </a:r>
            <a:r>
              <a:rPr lang="uk-UA" sz="2000" i="1" dirty="0" smtClean="0"/>
              <a:t>Стратегічне планування – це процес створення і практичної реалізації генеральної програми дій підприємства</a:t>
            </a:r>
            <a:r>
              <a:rPr lang="uk-UA" sz="2000" dirty="0" smtClean="0"/>
              <a:t>. Його мета – ефективне розміщення ресурсів для досягнення цільового ринку. </a:t>
            </a:r>
          </a:p>
          <a:p>
            <a:pPr marL="0" indent="0" algn="just">
              <a:buNone/>
            </a:pPr>
            <a:r>
              <a:rPr lang="uk-UA" sz="2000" dirty="0" smtClean="0"/>
              <a:t>Основним завданнями стратегічного планування є: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Визначення цілей і напрямів діяльності фірми.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Координація різних напрямів діяльності.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</a:t>
            </a:r>
            <a:r>
              <a:rPr lang="en-US" sz="2000" dirty="0" smtClean="0"/>
              <a:t>SWOT – </a:t>
            </a:r>
            <a:r>
              <a:rPr lang="uk-UA" sz="2000" dirty="0" smtClean="0"/>
              <a:t>аналіз: оцінка сильних і слабких сторін фірми, можливостей і загроз збоку ринку. 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 Визначення альтернативних варіантів реалізації напрямів діяльності фірми.</a:t>
            </a:r>
          </a:p>
          <a:p>
            <a:pPr marL="0" indent="0" algn="just">
              <a:buNone/>
            </a:pPr>
            <a:r>
              <a:rPr lang="uk-UA" sz="2000" i="1" dirty="0" smtClean="0"/>
              <a:t> Етапи стратегічного планування маркетингу</a:t>
            </a:r>
            <a:r>
              <a:rPr lang="uk-UA" sz="2000" dirty="0" smtClean="0"/>
              <a:t>: </a:t>
            </a:r>
          </a:p>
          <a:p>
            <a:pPr marL="514350" indent="-514350" algn="just">
              <a:buAutoNum type="romanUcPeriod"/>
            </a:pPr>
            <a:r>
              <a:rPr lang="uk-UA" sz="2000" dirty="0" smtClean="0"/>
              <a:t>Формулювання місії фірм </a:t>
            </a:r>
          </a:p>
          <a:p>
            <a:pPr marL="514350" indent="-514350" algn="just">
              <a:buAutoNum type="romanUcPeriod"/>
            </a:pPr>
            <a:r>
              <a:rPr lang="uk-UA" sz="2000" dirty="0" smtClean="0"/>
              <a:t>Визначення цілей та завдань фірми</a:t>
            </a:r>
          </a:p>
          <a:p>
            <a:pPr marL="514350" indent="-514350" algn="just">
              <a:buAutoNum type="romanUcPeriod"/>
            </a:pPr>
            <a:r>
              <a:rPr lang="en-US" sz="2000" dirty="0" smtClean="0"/>
              <a:t>SWOT – </a:t>
            </a:r>
            <a:r>
              <a:rPr lang="uk-UA" sz="2000" dirty="0" smtClean="0"/>
              <a:t>аналіз та аналіз господарського «портфеля» фірми </a:t>
            </a:r>
          </a:p>
          <a:p>
            <a:pPr marL="514350" indent="-514350" algn="just">
              <a:buAutoNum type="romanUcPeriod"/>
            </a:pPr>
            <a:r>
              <a:rPr lang="uk-UA" sz="2000" dirty="0" smtClean="0"/>
              <a:t>Визначення маркетингових цілей </a:t>
            </a:r>
          </a:p>
          <a:p>
            <a:pPr marL="514350" indent="-514350" algn="just">
              <a:buAutoNum type="romanUcPeriod"/>
            </a:pPr>
            <a:r>
              <a:rPr lang="uk-UA" sz="2000" dirty="0" smtClean="0"/>
              <a:t>Формування маркетингової стратегії </a:t>
            </a:r>
          </a:p>
          <a:p>
            <a:pPr marL="514350" indent="-514350" algn="just">
              <a:buAutoNum type="romanUcPeriod"/>
            </a:pPr>
            <a:r>
              <a:rPr lang="uk-UA" sz="2000" dirty="0" smtClean="0"/>
              <a:t>Розробка програми маркетингу</a:t>
            </a:r>
            <a:endParaRPr lang="uk-UA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2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/>
              <a:t>Функціональні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маркетингові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стратегії</a:t>
            </a:r>
            <a:r>
              <a:rPr lang="ru-RU" sz="2000" dirty="0" smtClean="0"/>
              <a:t>: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Товарна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стратегія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 smtClean="0"/>
              <a:t>Цінова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стратегія</a:t>
            </a:r>
            <a:r>
              <a:rPr lang="ru-RU" sz="2000" dirty="0" smtClean="0"/>
              <a:t>.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 smtClean="0"/>
              <a:t>Стратегія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розподілу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 smtClean="0"/>
              <a:t>Стратегія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просування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 algn="r">
              <a:buNone/>
            </a:pPr>
            <a:r>
              <a:rPr lang="uk-UA" sz="2000" b="1" dirty="0" smtClean="0">
                <a:solidFill>
                  <a:srgbClr val="0070C0"/>
                </a:solidFill>
              </a:rPr>
              <a:t>Розробка програми маркетингу</a:t>
            </a:r>
          </a:p>
          <a:p>
            <a:pPr marL="0" indent="0" algn="just">
              <a:buNone/>
            </a:pPr>
            <a:r>
              <a:rPr lang="ru-RU" sz="2000" dirty="0" err="1" smtClean="0"/>
              <a:t>Програма</a:t>
            </a:r>
            <a:r>
              <a:rPr lang="ru-RU" sz="2000" dirty="0" smtClean="0"/>
              <a:t> маркетингу </a:t>
            </a:r>
            <a:r>
              <a:rPr lang="ru-RU" sz="2000" dirty="0" err="1" smtClean="0"/>
              <a:t>містить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розділи</a:t>
            </a:r>
            <a:r>
              <a:rPr lang="ru-RU" sz="2000" dirty="0" smtClean="0"/>
              <a:t>:</a:t>
            </a:r>
          </a:p>
          <a:p>
            <a:pPr marL="0" indent="0" algn="just">
              <a:buNone/>
            </a:pPr>
            <a:r>
              <a:rPr lang="ru-RU" sz="2000" dirty="0" smtClean="0"/>
              <a:t> 1. </a:t>
            </a:r>
            <a:r>
              <a:rPr lang="ru-RU" sz="2000" dirty="0" err="1" smtClean="0"/>
              <a:t>Зведення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контрольних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покупців</a:t>
            </a:r>
            <a:r>
              <a:rPr lang="ru-RU" sz="2000" dirty="0" smtClean="0"/>
              <a:t>. </a:t>
            </a:r>
          </a:p>
          <a:p>
            <a:pPr marL="0" indent="0" algn="just"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Виклад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поточної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маркетингової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3. </a:t>
            </a:r>
            <a:r>
              <a:rPr lang="ru-RU" sz="2000" dirty="0" err="1" smtClean="0"/>
              <a:t>Перелік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небезпек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можливостей</a:t>
            </a: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4. </a:t>
            </a:r>
            <a:r>
              <a:rPr lang="ru-RU" sz="2000" dirty="0" err="1" smtClean="0"/>
              <a:t>Перелік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 і проблем </a:t>
            </a:r>
          </a:p>
          <a:p>
            <a:pPr marL="0" indent="0" algn="just">
              <a:buNone/>
            </a:pPr>
            <a:r>
              <a:rPr lang="ru-RU" sz="2000" dirty="0" smtClean="0"/>
              <a:t>5. </a:t>
            </a:r>
            <a:r>
              <a:rPr lang="ru-RU" sz="2000" dirty="0" err="1" smtClean="0"/>
              <a:t>Стратегії</a:t>
            </a:r>
            <a:r>
              <a:rPr lang="ru-RU" sz="2000" dirty="0" smtClean="0"/>
              <a:t> маркетингу </a:t>
            </a:r>
          </a:p>
          <a:p>
            <a:pPr marL="0" indent="0" algn="just">
              <a:buNone/>
            </a:pPr>
            <a:r>
              <a:rPr lang="ru-RU" sz="2000" dirty="0" smtClean="0"/>
              <a:t>6. </a:t>
            </a:r>
            <a:r>
              <a:rPr lang="ru-RU" sz="2000" dirty="0" err="1" smtClean="0"/>
              <a:t>Програма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7. Бюджет маркетингу </a:t>
            </a:r>
          </a:p>
          <a:p>
            <a:pPr marL="0" indent="0" algn="just">
              <a:buNone/>
            </a:pPr>
            <a:r>
              <a:rPr lang="ru-RU" sz="2000" dirty="0" smtClean="0"/>
              <a:t>8. Порядок контролю</a:t>
            </a:r>
            <a:endParaRPr lang="uk-UA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7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2000" b="1" dirty="0" err="1" smtClean="0">
                <a:solidFill>
                  <a:srgbClr val="0070C0"/>
                </a:solidFill>
              </a:rPr>
              <a:t>Організація</a:t>
            </a:r>
            <a:r>
              <a:rPr lang="ru-RU" sz="2000" b="1" dirty="0" smtClean="0">
                <a:solidFill>
                  <a:srgbClr val="0070C0"/>
                </a:solidFill>
              </a:rPr>
              <a:t> маркетингу в </a:t>
            </a:r>
            <a:r>
              <a:rPr lang="ru-RU" sz="2000" b="1" dirty="0" err="1" smtClean="0">
                <a:solidFill>
                  <a:srgbClr val="0070C0"/>
                </a:solidFill>
              </a:rPr>
              <a:t>підприємствах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готельного</a:t>
            </a:r>
            <a:r>
              <a:rPr lang="ru-RU" sz="2000" b="1" dirty="0" smtClean="0">
                <a:solidFill>
                  <a:srgbClr val="0070C0"/>
                </a:solidFill>
              </a:rPr>
              <a:t> і ресторанного </a:t>
            </a:r>
            <a:r>
              <a:rPr lang="ru-RU" sz="2000" b="1" dirty="0" err="1" smtClean="0">
                <a:solidFill>
                  <a:srgbClr val="0070C0"/>
                </a:solidFill>
              </a:rPr>
              <a:t>господарства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uk-UA" sz="2000" dirty="0" smtClean="0"/>
              <a:t>      </a:t>
            </a:r>
            <a:r>
              <a:rPr lang="uk-UA" sz="2000" i="1" dirty="0" smtClean="0"/>
              <a:t>Організація маркетингу – це структурна побудова для управління маркетинговими функціями; вона встановлює підпорядкованість і відповідальність за виконання поставлених цілей і завдань</a:t>
            </a:r>
            <a:r>
              <a:rPr lang="uk-UA" sz="2000" dirty="0" smtClean="0"/>
              <a:t>. </a:t>
            </a:r>
          </a:p>
          <a:p>
            <a:pPr marL="0" indent="0" algn="just">
              <a:buNone/>
            </a:pPr>
            <a:r>
              <a:rPr lang="uk-UA" sz="2000" dirty="0" smtClean="0"/>
              <a:t>Переорієнтація роботи підприємства на маркетинг вимагає від нього реалізації трьох груп заходів: </a:t>
            </a:r>
          </a:p>
          <a:p>
            <a:pPr marL="457200" indent="-457200" algn="just">
              <a:buAutoNum type="arabicParenR"/>
            </a:pPr>
            <a:r>
              <a:rPr lang="uk-UA" sz="2000" dirty="0" smtClean="0"/>
              <a:t>організаційних – внесення відповідних змін у структуру та методи управління підприємством;</a:t>
            </a:r>
          </a:p>
          <a:p>
            <a:pPr marL="457200" indent="-457200" algn="just">
              <a:buAutoNum type="arabicParenR"/>
            </a:pPr>
            <a:r>
              <a:rPr lang="uk-UA" sz="2000" dirty="0" smtClean="0"/>
              <a:t> адміністративно-правових – адміністративне закріплення нового відділу, розробка Положення про створений відділ, штатного розкладу, внесення відповідних змін до Статуту підприємства; </a:t>
            </a:r>
          </a:p>
          <a:p>
            <a:pPr marL="457200" indent="-457200" algn="just">
              <a:buAutoNum type="arabicParenR"/>
            </a:pPr>
            <a:r>
              <a:rPr lang="uk-UA" sz="2000" dirty="0" smtClean="0"/>
              <a:t> науково-методичних – розробка рекомендацій щодо маркетингової діяльності, навчання спеціалістів. </a:t>
            </a:r>
          </a:p>
          <a:p>
            <a:pPr marL="0" indent="0" algn="just">
              <a:buNone/>
            </a:pPr>
            <a:r>
              <a:rPr lang="uk-UA" sz="2000" dirty="0" smtClean="0"/>
              <a:t>Організація маркетингової діяльності включає: 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створення структури управління маркетингом, 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 підбір спеціалістів, 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 визначення їх прав, обов’язків та відповідальності, 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 встановлення взаємовідношень маркетингової служби з іншими підрозділами підприємства</a:t>
            </a:r>
            <a:endParaRPr lang="uk-UA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41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 smtClean="0"/>
              <a:t>    </a:t>
            </a:r>
            <a:r>
              <a:rPr lang="uk-UA" sz="2000" i="1" dirty="0" smtClean="0"/>
              <a:t>Контроль маркетингу – процес визначення, оцінки та інформування щодо відповідності реального стану встановленим нормам. </a:t>
            </a:r>
          </a:p>
          <a:p>
            <a:pPr marL="0" indent="0">
              <a:buNone/>
            </a:pPr>
            <a:r>
              <a:rPr lang="uk-UA" sz="2000" dirty="0" smtClean="0"/>
              <a:t>Процес контролю маркетингу 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Обґрунтування планових показників, які підлягають контролю 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 Збір фактичних показників і результатів маркетингової діяльності 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 Порівняння планових і фактичних показників 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 Аналіз можливих відхилень показників від планових 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 Планування маркетингових заходів на основі аналізу результатів відхилень показників (корегування планів) </a:t>
            </a:r>
          </a:p>
          <a:p>
            <a:pPr marL="0" indent="0">
              <a:buNone/>
            </a:pPr>
            <a:r>
              <a:rPr lang="uk-UA" sz="2000" dirty="0" smtClean="0"/>
              <a:t>Види контролю маркетингу: </a:t>
            </a:r>
          </a:p>
          <a:p>
            <a:pPr marL="457200" indent="-457200">
              <a:buAutoNum type="arabicPeriod"/>
            </a:pPr>
            <a:r>
              <a:rPr lang="uk-UA" sz="2000" smtClean="0"/>
              <a:t>Контроль </a:t>
            </a:r>
            <a:r>
              <a:rPr lang="uk-UA" sz="2000" dirty="0" smtClean="0"/>
              <a:t>результатів (оперативний) – за рік, квартал, місяць; орієнтований на повсякденну діяльність</a:t>
            </a:r>
            <a:r>
              <a:rPr lang="uk-UA" sz="2000" smtClean="0"/>
              <a:t>. </a:t>
            </a:r>
          </a:p>
          <a:p>
            <a:pPr marL="457200" indent="-457200" algn="just">
              <a:buAutoNum type="arabicPeriod"/>
            </a:pPr>
            <a:r>
              <a:rPr lang="uk-UA" sz="2000" smtClean="0"/>
              <a:t> </a:t>
            </a:r>
            <a:r>
              <a:rPr lang="uk-UA" sz="2000" dirty="0" smtClean="0"/>
              <a:t>Стратегічний маркетинговий контроль (маркетинговий аудит) – комплексна періодична перевірка (ревізія) зовнішнього середовища маркетингу, цілей, стратегій та окремих видів маркетингової діяльності Контроль результатів полягає у зіставленні поточних показників із контрольними цифрами річного плану.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81135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736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Планування маркетингу підприємств ГРБ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маркетингу підприємств ГРБ</dc:title>
  <dc:creator>Igor Mosiyuk</dc:creator>
  <cp:lastModifiedBy>Igor Mosiyuk</cp:lastModifiedBy>
  <cp:revision>3</cp:revision>
  <dcterms:created xsi:type="dcterms:W3CDTF">2022-08-11T09:57:22Z</dcterms:created>
  <dcterms:modified xsi:type="dcterms:W3CDTF">2022-08-11T10:19:35Z</dcterms:modified>
</cp:coreProperties>
</file>