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58" r:id="rId6"/>
    <p:sldId id="275" r:id="rId7"/>
    <p:sldId id="277" r:id="rId8"/>
    <p:sldId id="259" r:id="rId9"/>
    <p:sldId id="260" r:id="rId10"/>
    <p:sldId id="261" r:id="rId11"/>
    <p:sldId id="276" r:id="rId12"/>
    <p:sldId id="272" r:id="rId13"/>
    <p:sldId id="262" r:id="rId14"/>
    <p:sldId id="271" r:id="rId15"/>
    <p:sldId id="263" r:id="rId16"/>
    <p:sldId id="270" r:id="rId17"/>
    <p:sldId id="264" r:id="rId18"/>
    <p:sldId id="265" r:id="rId19"/>
    <p:sldId id="274" r:id="rId20"/>
    <p:sldId id="266" r:id="rId21"/>
    <p:sldId id="267" r:id="rId22"/>
    <p:sldId id="273" r:id="rId2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75" autoAdjust="0"/>
    <p:restoredTop sz="94660"/>
  </p:normalViewPr>
  <p:slideViewPr>
    <p:cSldViewPr>
      <p:cViewPr varScale="1">
        <p:scale>
          <a:sx n="72" d="100"/>
          <a:sy n="72" d="100"/>
        </p:scale>
        <p:origin x="139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A16D-B2D1-4878-9D79-E9301B03D34A}" type="datetimeFigureOut">
              <a:rPr lang="uk-UA" smtClean="0"/>
              <a:t>20.04.2023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D091-E0AA-4FFA-A4C6-6D6896804C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9939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A16D-B2D1-4878-9D79-E9301B03D34A}" type="datetimeFigureOut">
              <a:rPr lang="uk-UA" smtClean="0"/>
              <a:t>20.04.2023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D091-E0AA-4FFA-A4C6-6D6896804C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37426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A16D-B2D1-4878-9D79-E9301B03D34A}" type="datetimeFigureOut">
              <a:rPr lang="uk-UA" smtClean="0"/>
              <a:t>20.04.2023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D091-E0AA-4FFA-A4C6-6D6896804C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3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A16D-B2D1-4878-9D79-E9301B03D34A}" type="datetimeFigureOut">
              <a:rPr lang="uk-UA" smtClean="0"/>
              <a:t>20.04.2023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D091-E0AA-4FFA-A4C6-6D6896804C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331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A16D-B2D1-4878-9D79-E9301B03D34A}" type="datetimeFigureOut">
              <a:rPr lang="uk-UA" smtClean="0"/>
              <a:t>20.04.2023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D091-E0AA-4FFA-A4C6-6D6896804C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7676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A16D-B2D1-4878-9D79-E9301B03D34A}" type="datetimeFigureOut">
              <a:rPr lang="uk-UA" smtClean="0"/>
              <a:t>20.04.2023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D091-E0AA-4FFA-A4C6-6D6896804C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47219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A16D-B2D1-4878-9D79-E9301B03D34A}" type="datetimeFigureOut">
              <a:rPr lang="uk-UA" smtClean="0"/>
              <a:t>20.04.2023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D091-E0AA-4FFA-A4C6-6D6896804C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3416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A16D-B2D1-4878-9D79-E9301B03D34A}" type="datetimeFigureOut">
              <a:rPr lang="uk-UA" smtClean="0"/>
              <a:t>20.04.2023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D091-E0AA-4FFA-A4C6-6D6896804C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5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A16D-B2D1-4878-9D79-E9301B03D34A}" type="datetimeFigureOut">
              <a:rPr lang="uk-UA" smtClean="0"/>
              <a:t>20.04.2023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D091-E0AA-4FFA-A4C6-6D6896804C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3607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A16D-B2D1-4878-9D79-E9301B03D34A}" type="datetimeFigureOut">
              <a:rPr lang="uk-UA" smtClean="0"/>
              <a:t>20.04.2023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D091-E0AA-4FFA-A4C6-6D6896804C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96314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A16D-B2D1-4878-9D79-E9301B03D34A}" type="datetimeFigureOut">
              <a:rPr lang="uk-UA" smtClean="0"/>
              <a:t>20.04.2023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6D091-E0AA-4FFA-A4C6-6D6896804C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89802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BA16D-B2D1-4878-9D79-E9301B03D34A}" type="datetimeFigureOut">
              <a:rPr lang="uk-UA" smtClean="0"/>
              <a:t>20.04.2023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B6D091-E0AA-4FFA-A4C6-6D6896804C4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6430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548680"/>
            <a:ext cx="9144000" cy="1470025"/>
          </a:xfrm>
        </p:spPr>
        <p:txBody>
          <a:bodyPr>
            <a:noAutofit/>
          </a:bodyPr>
          <a:lstStyle/>
          <a:p>
            <a:r>
              <a:rPr lang="uk-UA" sz="5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Маркетингова комунікаційна політика в ГРБ</a:t>
            </a:r>
            <a:endParaRPr lang="uk-UA" sz="5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92896"/>
            <a:ext cx="9144000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019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4087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uk-UA" sz="2000" b="1" dirty="0" smtClean="0"/>
              <a:t>етап життєвого циклу товару. </a:t>
            </a:r>
            <a:r>
              <a:rPr lang="uk-UA" sz="2000" dirty="0" smtClean="0"/>
              <a:t>На етапі виведення товару на ринок основна ціль реклами — інформування споживачів про новий товар чи марку. Заходи стимулювання збуту залежно від обраної комунікаційної стратегії в каналах розподілу спрямовані або на покупців, або на посередників, причому стимулюванню останніх віддається перевага. Бюджет просування на цьому етапі значний.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3221" y="2420888"/>
            <a:ext cx="6305550" cy="435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73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404664"/>
            <a:ext cx="77768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Значення засобів впливу маркетингових комунікацій</a:t>
            </a:r>
            <a:b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залежно від процесу прийняття рішень про купівлю</a:t>
            </a:r>
            <a:endParaRPr lang="uk-UA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31640" y="1484784"/>
            <a:ext cx="6846862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578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640871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uk-UA" sz="2000" b="1" i="1" dirty="0" smtClean="0"/>
              <a:t>Етап зростання </a:t>
            </a:r>
            <a:r>
              <a:rPr lang="uk-UA" sz="2000" dirty="0" smtClean="0"/>
              <a:t>супроводжується зміною цілей: цілі реклами — переконання споживачів у перевагах товару, а стимулювання збуту — сприяння повторним купівлям і рекламна підтримка посередників. </a:t>
            </a:r>
          </a:p>
          <a:p>
            <a:pPr marL="0" indent="0" algn="just">
              <a:buNone/>
            </a:pPr>
            <a:r>
              <a:rPr lang="uk-UA" sz="2000" dirty="0"/>
              <a:t> </a:t>
            </a:r>
            <a:r>
              <a:rPr lang="uk-UA" sz="2000" dirty="0" smtClean="0"/>
              <a:t> На етапі зрілості основне завдання — зберегти прихильність споживачів, стимулювати переключення конкуруючої марки на користь марки компанії.</a:t>
            </a:r>
          </a:p>
          <a:p>
            <a:pPr marL="0" indent="0" algn="just">
              <a:buNone/>
            </a:pPr>
            <a:r>
              <a:rPr lang="uk-UA" sz="2000" dirty="0" smtClean="0"/>
              <a:t> -   </a:t>
            </a:r>
            <a:r>
              <a:rPr lang="uk-UA" sz="2000" b="1" i="1" dirty="0" smtClean="0"/>
              <a:t>Етап спаду</a:t>
            </a:r>
            <a:r>
              <a:rPr lang="uk-UA" sz="2000" b="1" dirty="0" smtClean="0"/>
              <a:t> </a:t>
            </a:r>
            <a:r>
              <a:rPr lang="uk-UA" sz="2000" dirty="0" smtClean="0"/>
              <a:t>вимагає підтримування поінформованості споживачів про марку. </a:t>
            </a:r>
          </a:p>
          <a:p>
            <a:pPr marL="0" indent="0" algn="just">
              <a:buNone/>
            </a:pPr>
            <a:r>
              <a:rPr lang="uk-UA" sz="2000" dirty="0" smtClean="0"/>
              <a:t>  Щодо стимулювання збуту — витрати на даний елемент просування на даному етапі мінімальні; </a:t>
            </a:r>
          </a:p>
          <a:p>
            <a:pPr algn="just">
              <a:buFontTx/>
              <a:buChar char="-"/>
            </a:pPr>
            <a:r>
              <a:rPr lang="uk-UA" sz="2000" b="1" dirty="0" smtClean="0"/>
              <a:t>обсяг ринку та його концентрація. </a:t>
            </a:r>
            <a:r>
              <a:rPr lang="uk-UA" sz="2000" dirty="0" smtClean="0"/>
              <a:t>Якщо ринок невеликий, а споживачі розміщені (географічне) концентровано, перевага за персональним </a:t>
            </a:r>
            <a:r>
              <a:rPr lang="uk-UA" sz="2000" dirty="0" err="1" smtClean="0"/>
              <a:t>продажем</a:t>
            </a:r>
            <a:r>
              <a:rPr lang="uk-UA" sz="2000" dirty="0" smtClean="0"/>
              <a:t>, якщо навпаки — за рекламою і прямим маркетингом;</a:t>
            </a:r>
          </a:p>
          <a:p>
            <a:pPr algn="just">
              <a:buFontTx/>
              <a:buChar char="-"/>
            </a:pPr>
            <a:r>
              <a:rPr lang="uk-UA" sz="2000" dirty="0" smtClean="0"/>
              <a:t> </a:t>
            </a:r>
            <a:r>
              <a:rPr lang="uk-UA" sz="2000" b="1" dirty="0" smtClean="0"/>
              <a:t>наявність ресурсів і вартість засобів просування. </a:t>
            </a:r>
            <a:r>
              <a:rPr lang="uk-UA" sz="2000" dirty="0" smtClean="0"/>
              <a:t>Навіть якщо проведення рекламної кампанії в національному масштабі, з огляду на охоплення цільової аудиторії, є оптимальним рішенням, у разі обмеженості ресурсів фірма змушена буде віддати перевагу менш дорогим затратним методам — стимулюванню продажу, заходам </a:t>
            </a:r>
            <a:r>
              <a:rPr lang="uk-UA" sz="2000" dirty="0" err="1" smtClean="0"/>
              <a:t>паблік</a:t>
            </a:r>
            <a:r>
              <a:rPr lang="uk-UA" sz="2000" dirty="0" smtClean="0"/>
              <a:t> </a:t>
            </a:r>
            <a:r>
              <a:rPr lang="uk-UA" sz="2000" dirty="0" err="1" smtClean="0"/>
              <a:t>рілейшнз</a:t>
            </a:r>
            <a:r>
              <a:rPr lang="uk-UA" sz="2000" dirty="0" smtClean="0"/>
              <a:t>.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243845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i="1" dirty="0" smtClean="0">
                <a:solidFill>
                  <a:srgbClr val="0070C0"/>
                </a:solidFill>
              </a:rPr>
              <a:t>ЕТАП 3. Розробка стратегії просування </a:t>
            </a:r>
          </a:p>
          <a:p>
            <a:pPr marL="457200" indent="-457200">
              <a:buAutoNum type="arabicPeriod"/>
            </a:pPr>
            <a:r>
              <a:rPr lang="uk-UA" sz="2000" dirty="0" smtClean="0"/>
              <a:t>Стратегія зміни реклами (стимулювання збуту): </a:t>
            </a:r>
          </a:p>
          <a:p>
            <a:pPr marL="0" indent="0">
              <a:buNone/>
            </a:pPr>
            <a:r>
              <a:rPr lang="uk-UA" sz="2000" dirty="0" smtClean="0"/>
              <a:t> інтенсифікація реклами</a:t>
            </a:r>
          </a:p>
          <a:p>
            <a:pPr marL="0" indent="0">
              <a:buNone/>
            </a:pPr>
            <a:r>
              <a:rPr lang="uk-UA" sz="2000" dirty="0" smtClean="0"/>
              <a:t>  розробка системи матеріального стимулювання посередників </a:t>
            </a:r>
          </a:p>
          <a:p>
            <a:pPr marL="0" indent="0">
              <a:buNone/>
            </a:pPr>
            <a:r>
              <a:rPr lang="uk-UA" sz="2000" dirty="0" smtClean="0"/>
              <a:t>2. Стратегія зміни </a:t>
            </a:r>
            <a:r>
              <a:rPr lang="en-US" sz="2000" dirty="0" smtClean="0"/>
              <a:t>PR-</a:t>
            </a:r>
            <a:r>
              <a:rPr lang="uk-UA" sz="2000" dirty="0" smtClean="0"/>
              <a:t>діяльності:</a:t>
            </a:r>
          </a:p>
          <a:p>
            <a:pPr marL="0" indent="0">
              <a:buNone/>
            </a:pPr>
            <a:r>
              <a:rPr lang="uk-UA" sz="2000" dirty="0" smtClean="0"/>
              <a:t>  збільшити охоплення виставковою діяльністю </a:t>
            </a:r>
          </a:p>
          <a:p>
            <a:pPr marL="0" indent="0">
              <a:buNone/>
            </a:pPr>
            <a:r>
              <a:rPr lang="uk-UA" sz="2000" dirty="0" smtClean="0"/>
              <a:t>3. Стратегія зміни організації персонального продажу:</a:t>
            </a:r>
          </a:p>
          <a:p>
            <a:pPr marL="0" indent="0">
              <a:buNone/>
            </a:pPr>
            <a:r>
              <a:rPr lang="uk-UA" sz="2000" dirty="0" smtClean="0"/>
              <a:t>  реорганізація торгових представників </a:t>
            </a:r>
          </a:p>
          <a:p>
            <a:pPr marL="0" indent="0">
              <a:buNone/>
            </a:pPr>
            <a:r>
              <a:rPr lang="uk-UA" sz="2000" dirty="0" smtClean="0"/>
              <a:t> впровадження системи преміювання торгових представників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573016"/>
            <a:ext cx="8712967" cy="299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992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i="1" dirty="0" smtClean="0">
                <a:solidFill>
                  <a:srgbClr val="0070C0"/>
                </a:solidFill>
              </a:rPr>
              <a:t>ЕТАП 4. Складання та розподіл бюджету просування </a:t>
            </a:r>
          </a:p>
          <a:p>
            <a:pPr marL="0" indent="0">
              <a:buNone/>
            </a:pPr>
            <a:r>
              <a:rPr lang="uk-UA" sz="2000" dirty="0" smtClean="0"/>
              <a:t>Під час складання бюджету просування можливі два підходи: </a:t>
            </a:r>
          </a:p>
          <a:p>
            <a:pPr algn="just">
              <a:buFontTx/>
              <a:buChar char="-"/>
            </a:pPr>
            <a:r>
              <a:rPr lang="uk-UA" sz="2000" dirty="0" smtClean="0"/>
              <a:t>"зверху вниз" — спочатку визначається загальна сума витрат на комплекс просування, яка потім розподіляється між елементами комплексу;</a:t>
            </a:r>
          </a:p>
          <a:p>
            <a:pPr algn="just">
              <a:buFontTx/>
              <a:buChar char="-"/>
            </a:pPr>
            <a:r>
              <a:rPr lang="uk-UA" sz="2000" dirty="0" smtClean="0"/>
              <a:t> "знизу вверх" — передбачає складання кошторису окремо для реклами, стимулювання збуту, персонального продажу, </a:t>
            </a:r>
            <a:r>
              <a:rPr lang="uk-UA" sz="2000" dirty="0" err="1" smtClean="0"/>
              <a:t>паблік</a:t>
            </a:r>
            <a:r>
              <a:rPr lang="uk-UA" sz="2000" dirty="0" smtClean="0"/>
              <a:t> </a:t>
            </a:r>
            <a:r>
              <a:rPr lang="uk-UA" sz="2000" dirty="0" err="1" smtClean="0"/>
              <a:t>рилейшнз</a:t>
            </a:r>
            <a:r>
              <a:rPr lang="uk-UA" sz="2000" dirty="0" smtClean="0"/>
              <a:t>, сума яких становитиме загальний кошторис просування. </a:t>
            </a:r>
          </a:p>
          <a:p>
            <a:pPr marL="0" indent="0" algn="just">
              <a:buNone/>
            </a:pPr>
            <a:r>
              <a:rPr lang="uk-UA" sz="2000" dirty="0" smtClean="0"/>
              <a:t>Виділяють п'ять методів складання бюджету просування: </a:t>
            </a:r>
          </a:p>
          <a:p>
            <a:pPr marL="0" indent="0" algn="just">
              <a:buNone/>
            </a:pPr>
            <a:r>
              <a:rPr lang="uk-UA" sz="2000" dirty="0" smtClean="0"/>
              <a:t>• метод розрахунку бюджету на основі цілей і завдань просування; </a:t>
            </a:r>
          </a:p>
          <a:p>
            <a:pPr marL="0" indent="0" algn="just">
              <a:buNone/>
            </a:pPr>
            <a:r>
              <a:rPr lang="uk-UA" sz="2000" dirty="0" smtClean="0"/>
              <a:t>• метод визначення бюджету просування у відсотках від обсягу продажу; </a:t>
            </a:r>
          </a:p>
          <a:p>
            <a:pPr marL="0" indent="0" algn="just">
              <a:buNone/>
            </a:pPr>
            <a:r>
              <a:rPr lang="uk-UA" sz="2000" dirty="0" smtClean="0"/>
              <a:t>• метод паритету з конкурентами;</a:t>
            </a:r>
          </a:p>
          <a:p>
            <a:pPr marL="0" indent="0" algn="just">
              <a:buNone/>
            </a:pPr>
            <a:r>
              <a:rPr lang="uk-UA" sz="2000" dirty="0" smtClean="0"/>
              <a:t> • метод визначення бюджету з розрахунку на одиницю продукції; </a:t>
            </a:r>
          </a:p>
          <a:p>
            <a:pPr marL="0" indent="0" algn="just">
              <a:buNone/>
            </a:pPr>
            <a:r>
              <a:rPr lang="uk-UA" sz="2000" dirty="0" smtClean="0"/>
              <a:t>• метод розрахунку бюджету від наявних коштів</a:t>
            </a:r>
            <a:endParaRPr lang="uk-UA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7" y="4801839"/>
            <a:ext cx="4067944" cy="205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3783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ЕТАП 5. Оцінка ефективності комплексу просування </a:t>
            </a:r>
          </a:p>
          <a:p>
            <a:pPr marL="0" indent="0" algn="just">
              <a:buNone/>
            </a:pPr>
            <a:r>
              <a:rPr lang="uk-UA" sz="2000" dirty="0"/>
              <a:t> </a:t>
            </a:r>
            <a:r>
              <a:rPr lang="uk-UA" sz="2000" dirty="0" smtClean="0"/>
              <a:t>         Оцінку ефективності комплексу просування виконують окремо за кожним елементом (за рекламою, за стимулюванням збуту, персональним </a:t>
            </a:r>
            <a:r>
              <a:rPr lang="uk-UA" sz="2000" dirty="0" err="1" smtClean="0"/>
              <a:t>продажем</a:t>
            </a:r>
            <a:r>
              <a:rPr lang="uk-UA" sz="2000" dirty="0" smtClean="0"/>
              <a:t> та </a:t>
            </a:r>
            <a:r>
              <a:rPr lang="en-US" sz="2000" dirty="0" smtClean="0"/>
              <a:t>PR-</a:t>
            </a:r>
            <a:r>
              <a:rPr lang="uk-UA" sz="2000" dirty="0" smtClean="0"/>
              <a:t>діяльністю). А потім аналізують сумарну ефективність.</a:t>
            </a:r>
          </a:p>
          <a:p>
            <a:pPr marL="0" indent="0" algn="just">
              <a:buNone/>
            </a:pPr>
            <a:endParaRPr lang="uk-UA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844824"/>
            <a:ext cx="8208912" cy="465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349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uk-UA" sz="2000" dirty="0" smtClean="0"/>
          </a:p>
          <a:p>
            <a:pPr marL="0" indent="0" algn="r">
              <a:buNone/>
            </a:pPr>
            <a:r>
              <a:rPr lang="uk-UA" sz="2000" b="1" dirty="0" smtClean="0">
                <a:solidFill>
                  <a:srgbClr val="0070C0"/>
                </a:solidFill>
              </a:rPr>
              <a:t>ПЛАНУВАННЯ РЕКЛАМИ</a:t>
            </a:r>
          </a:p>
          <a:p>
            <a:pPr marL="0" indent="0" algn="just">
              <a:buNone/>
            </a:pPr>
            <a:r>
              <a:rPr lang="uk-UA" sz="2000" b="1" i="1" dirty="0" smtClean="0"/>
              <a:t>         Реклама </a:t>
            </a:r>
            <a:r>
              <a:rPr lang="uk-UA" sz="2000" i="1" dirty="0" smtClean="0"/>
              <a:t>— будь-яка платна форма неперсонального представлення і просування товару, послуг, ідей через засоби масової інформації, а також з використанням прямого маркетингу. </a:t>
            </a:r>
          </a:p>
          <a:p>
            <a:pPr marL="0" indent="0" algn="just">
              <a:buNone/>
            </a:pPr>
            <a:endParaRPr lang="uk-UA" sz="2000" i="1" dirty="0" smtClean="0"/>
          </a:p>
          <a:p>
            <a:pPr marL="0" indent="0" algn="just">
              <a:buNone/>
            </a:pPr>
            <a:r>
              <a:rPr lang="uk-UA" sz="2000" b="1" dirty="0" smtClean="0"/>
              <a:t>Для реалізації маркетингових цілей застосовують такі види реклами: </a:t>
            </a:r>
          </a:p>
          <a:p>
            <a:pPr marL="0" indent="0" algn="just">
              <a:buNone/>
            </a:pPr>
            <a:r>
              <a:rPr lang="uk-UA" sz="2000" b="1" dirty="0" smtClean="0"/>
              <a:t>/ інформаційна</a:t>
            </a:r>
            <a:r>
              <a:rPr lang="uk-UA" sz="2000" dirty="0" smtClean="0"/>
              <a:t> — застосовується переважно для створення попиту на етапі виведення нового товару на ринок; </a:t>
            </a:r>
          </a:p>
          <a:p>
            <a:pPr marL="0" indent="0" algn="just">
              <a:buNone/>
            </a:pPr>
            <a:r>
              <a:rPr lang="uk-UA" sz="2000" b="1" dirty="0" smtClean="0"/>
              <a:t>/ переконуюча </a:t>
            </a:r>
            <a:r>
              <a:rPr lang="uk-UA" sz="2000" dirty="0" smtClean="0"/>
              <a:t>— проводиться на етапі зростання життєвого циклу товару для того, щоб переконати споживачів у перевазі певної марки товару і сприяти збільшенню обсягу продажу. Часто набуває форми порівняльної реклами; </a:t>
            </a:r>
          </a:p>
          <a:p>
            <a:pPr marL="0" indent="0" algn="just">
              <a:buNone/>
            </a:pPr>
            <a:r>
              <a:rPr lang="uk-UA" sz="2000" b="1" dirty="0" smtClean="0"/>
              <a:t>/ </a:t>
            </a:r>
            <a:r>
              <a:rPr lang="uk-UA" sz="2000" b="1" dirty="0" err="1" smtClean="0"/>
              <a:t>нагадуюча</a:t>
            </a:r>
            <a:r>
              <a:rPr lang="uk-UA" sz="2000" b="1" dirty="0" smtClean="0"/>
              <a:t> </a:t>
            </a:r>
            <a:r>
              <a:rPr lang="uk-UA" sz="2000" dirty="0" smtClean="0"/>
              <a:t>— використовується на етапі зрілості для того, щоб змусити споживача згадати про товар; </a:t>
            </a:r>
          </a:p>
          <a:p>
            <a:pPr marL="0" indent="0" algn="just">
              <a:buNone/>
            </a:pPr>
            <a:r>
              <a:rPr lang="uk-UA" sz="2000" b="1" dirty="0" smtClean="0"/>
              <a:t>/ підсилююча </a:t>
            </a:r>
            <a:r>
              <a:rPr lang="uk-UA" sz="2000" dirty="0" smtClean="0"/>
              <a:t>— після купівлі запевняє покупців товару у правильності вибору; </a:t>
            </a:r>
          </a:p>
          <a:p>
            <a:pPr marL="0" indent="0" algn="just">
              <a:buNone/>
            </a:pPr>
            <a:r>
              <a:rPr lang="uk-UA" sz="2000" b="1" dirty="0" smtClean="0"/>
              <a:t>/ престижна </a:t>
            </a:r>
            <a:r>
              <a:rPr lang="uk-UA" sz="2000" dirty="0" smtClean="0"/>
              <a:t>— створює певний імідж фірми. </a:t>
            </a:r>
            <a:endParaRPr lang="uk-UA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95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84976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 smtClean="0"/>
              <a:t>Етапи процесу планування реклами:</a:t>
            </a:r>
          </a:p>
          <a:p>
            <a:pPr marL="0" indent="0">
              <a:buNone/>
            </a:pPr>
            <a:r>
              <a:rPr lang="uk-UA" sz="2000" dirty="0" smtClean="0"/>
              <a:t> І. Вибір цільового ринку і визначення цілей реклами;</a:t>
            </a:r>
          </a:p>
          <a:p>
            <a:pPr marL="0" indent="0">
              <a:buNone/>
            </a:pPr>
            <a:r>
              <a:rPr lang="uk-UA" sz="2000" dirty="0" smtClean="0"/>
              <a:t> ІІ. Складання бюджету реклами; </a:t>
            </a:r>
          </a:p>
          <a:p>
            <a:pPr marL="0" indent="0">
              <a:buNone/>
            </a:pPr>
            <a:r>
              <a:rPr lang="uk-UA" sz="2000" dirty="0" smtClean="0"/>
              <a:t>ІІІ. Розробка рекламного звернення; </a:t>
            </a:r>
          </a:p>
          <a:p>
            <a:pPr marL="0" indent="0">
              <a:buNone/>
            </a:pPr>
            <a:r>
              <a:rPr lang="uk-UA" sz="2000" dirty="0" smtClean="0"/>
              <a:t>IV. Вибір носіїв реклами; </a:t>
            </a:r>
          </a:p>
          <a:p>
            <a:pPr marL="0" indent="0">
              <a:buNone/>
            </a:pPr>
            <a:r>
              <a:rPr lang="uk-UA" sz="2000" dirty="0" smtClean="0"/>
              <a:t>V. Складання графіка виходу реклами; </a:t>
            </a:r>
          </a:p>
          <a:p>
            <a:pPr marL="0" indent="0">
              <a:buNone/>
            </a:pPr>
            <a:r>
              <a:rPr lang="uk-UA" sz="2000" dirty="0" smtClean="0"/>
              <a:t>VI. Оцінювання ефективності реклами. </a:t>
            </a:r>
          </a:p>
          <a:p>
            <a:pPr marL="0" indent="0" algn="just">
              <a:buNone/>
            </a:pPr>
            <a:r>
              <a:rPr lang="uk-UA" sz="2000" dirty="0" smtClean="0"/>
              <a:t>     Економічна ефективність реклами відповідно до економічних цілей визначається за рекламним прибутком (різниця між рекламним доходом і витратами на рекламу) та рекламним доходом (зміною обсягу збуту під впливом реклами). </a:t>
            </a:r>
          </a:p>
          <a:p>
            <a:pPr marL="0" indent="0" algn="just">
              <a:buNone/>
            </a:pPr>
            <a:r>
              <a:rPr lang="uk-UA" sz="2000" dirty="0" smtClean="0"/>
              <a:t>    Оцінку досягнення комунікаційних цілей реклами отримують завдяки проведенню тесту на впізнавання реклами, на запам’ятовування, на сприйняття. </a:t>
            </a:r>
            <a:endParaRPr lang="uk-UA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7905" y="4869160"/>
            <a:ext cx="5328592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30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uk-UA" sz="2000" b="1" dirty="0" smtClean="0">
                <a:solidFill>
                  <a:srgbClr val="0070C0"/>
                </a:solidFill>
              </a:rPr>
              <a:t>СТИМУЛЮВАННЯ ЗБУТУ</a:t>
            </a:r>
          </a:p>
          <a:p>
            <a:pPr marL="0" indent="0" algn="just">
              <a:buNone/>
            </a:pPr>
            <a:r>
              <a:rPr lang="uk-UA" sz="2000" b="1" i="1" dirty="0" smtClean="0"/>
              <a:t>Стимулювання збуту </a:t>
            </a:r>
            <a:r>
              <a:rPr lang="uk-UA" sz="2000" i="1" dirty="0" smtClean="0"/>
              <a:t>— форма просування товарів шляхом </a:t>
            </a:r>
            <a:r>
              <a:rPr lang="uk-UA" sz="2000" i="1" dirty="0" err="1" smtClean="0"/>
              <a:t>короткострокового</a:t>
            </a:r>
            <a:r>
              <a:rPr lang="uk-UA" sz="2000" i="1" dirty="0" smtClean="0"/>
              <a:t> використання стимулів з метою заохочення споживачів і посередників до здійснення купівлі</a:t>
            </a:r>
          </a:p>
          <a:p>
            <a:pPr marL="0" indent="0" algn="just">
              <a:buNone/>
            </a:pPr>
            <a:r>
              <a:rPr lang="uk-UA" sz="2000" b="1" dirty="0" smtClean="0"/>
              <a:t>Засоби стимулювання збуту використовують найчастіше у таких ситуаціях: </a:t>
            </a:r>
          </a:p>
          <a:p>
            <a:pPr marL="0" indent="0" algn="just">
              <a:buNone/>
            </a:pPr>
            <a:r>
              <a:rPr lang="uk-UA" sz="2000" dirty="0" smtClean="0"/>
              <a:t> Зменшення або відсутність попиту на товар;</a:t>
            </a:r>
          </a:p>
          <a:p>
            <a:pPr marL="0" indent="0" algn="just">
              <a:buNone/>
            </a:pPr>
            <a:r>
              <a:rPr lang="uk-UA" sz="2000" dirty="0" smtClean="0"/>
              <a:t>  Виведення нового товару на ринок;</a:t>
            </a:r>
          </a:p>
          <a:p>
            <a:pPr marL="0" indent="0" algn="just">
              <a:buNone/>
            </a:pPr>
            <a:r>
              <a:rPr lang="uk-UA" sz="2000" dirty="0" smtClean="0"/>
              <a:t>  Вихід фірми на новий ринок;</a:t>
            </a:r>
          </a:p>
          <a:p>
            <a:pPr marL="0" indent="0" algn="just">
              <a:buNone/>
            </a:pPr>
            <a:r>
              <a:rPr lang="uk-UA" sz="2000" dirty="0" smtClean="0"/>
              <a:t>  Товари-конкуренти, представлені на ринку, мають однакові споживчі характеристики; </a:t>
            </a:r>
          </a:p>
          <a:p>
            <a:pPr marL="0" indent="0" algn="just">
              <a:buNone/>
            </a:pPr>
            <a:r>
              <a:rPr lang="uk-UA" sz="2000" dirty="0" smtClean="0"/>
              <a:t> Товар переходить з етапу зростання до етапу зрілості життєвого циклу товару; </a:t>
            </a:r>
          </a:p>
          <a:p>
            <a:pPr marL="0" indent="0" algn="just">
              <a:buNone/>
            </a:pPr>
            <a:r>
              <a:rPr lang="uk-UA" sz="2000" dirty="0" smtClean="0"/>
              <a:t> Споживачі недостатньої поінформовані про товари, які пропонують фірми.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79" y="4725144"/>
            <a:ext cx="7334250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091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71296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i="1" dirty="0" smtClean="0"/>
              <a:t>Процес стимулювання збуту складається з 5 етапів:</a:t>
            </a:r>
          </a:p>
          <a:p>
            <a:pPr marL="0" indent="0" algn="just">
              <a:buNone/>
            </a:pPr>
            <a:r>
              <a:rPr lang="uk-UA" sz="2000" dirty="0" smtClean="0"/>
              <a:t> 1. Визначення завдань стимулювання збуту. </a:t>
            </a:r>
          </a:p>
          <a:p>
            <a:pPr marL="0" indent="0" algn="just">
              <a:buNone/>
            </a:pPr>
            <a:r>
              <a:rPr lang="uk-UA" sz="2000" dirty="0" smtClean="0"/>
              <a:t>2. Визначення методів стимулювання збуту.</a:t>
            </a:r>
          </a:p>
          <a:p>
            <a:pPr marL="0" indent="0" algn="just">
              <a:buNone/>
            </a:pPr>
            <a:r>
              <a:rPr lang="uk-UA" sz="2000" dirty="0" smtClean="0"/>
              <a:t> 3. Розробка програми стимулювання.</a:t>
            </a:r>
          </a:p>
          <a:p>
            <a:pPr marL="0" indent="0" algn="just">
              <a:buNone/>
            </a:pPr>
            <a:r>
              <a:rPr lang="uk-UA" sz="2000" dirty="0" smtClean="0"/>
              <a:t> 4. Здійснення програми стимулювання.</a:t>
            </a:r>
          </a:p>
          <a:p>
            <a:pPr marL="0" indent="0" algn="just">
              <a:buNone/>
            </a:pPr>
            <a:r>
              <a:rPr lang="uk-UA" sz="2000" dirty="0" smtClean="0"/>
              <a:t> 5. Оцінка результатів стимулювання збуту. </a:t>
            </a:r>
            <a:endParaRPr lang="uk-UA" sz="20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2425131"/>
            <a:ext cx="4499992" cy="4352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95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264696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uk-UA" sz="2000" b="1" dirty="0" smtClean="0">
                <a:solidFill>
                  <a:srgbClr val="0070C0"/>
                </a:solidFill>
              </a:rPr>
              <a:t>ЦІЛІ ТА ЗАСОБИ КОМУНІКАЦІЙНОЇ ПОЛІТИКИ</a:t>
            </a:r>
          </a:p>
          <a:p>
            <a:pPr marL="0" indent="0" algn="just">
              <a:buNone/>
            </a:pPr>
            <a:r>
              <a:rPr lang="uk-UA" sz="2000" dirty="0" smtClean="0"/>
              <a:t>    </a:t>
            </a:r>
            <a:r>
              <a:rPr lang="uk-UA" sz="2000" b="1" i="1" dirty="0" smtClean="0"/>
              <a:t>Просування (маркетингова політика комунікацій) </a:t>
            </a:r>
            <a:r>
              <a:rPr lang="uk-UA" sz="2000" i="1" dirty="0" smtClean="0"/>
              <a:t>— створення і підтримування постійних </a:t>
            </a:r>
            <a:r>
              <a:rPr lang="uk-UA" sz="2000" i="1" dirty="0" err="1" smtClean="0"/>
              <a:t>зв'язків</a:t>
            </a:r>
            <a:r>
              <a:rPr lang="uk-UA" sz="2000" i="1" dirty="0" smtClean="0"/>
              <a:t> між фірмою і ринком з метою активізації продажу товарів і формування позитивного іміджу шляхом інформування, переконування та нагадування про свою діяльність</a:t>
            </a:r>
            <a:r>
              <a:rPr lang="uk-UA" sz="2000" dirty="0" smtClean="0"/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2204864"/>
            <a:ext cx="8424936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5398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80720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uk-UA" sz="2000" b="1" dirty="0" smtClean="0">
                <a:solidFill>
                  <a:srgbClr val="0070C0"/>
                </a:solidFill>
              </a:rPr>
              <a:t>ПЕРСОНАЛЬНИЙ ПРОДАЖ</a:t>
            </a:r>
          </a:p>
          <a:p>
            <a:pPr marL="0" indent="0" algn="just">
              <a:buNone/>
            </a:pPr>
            <a:r>
              <a:rPr lang="uk-UA" sz="2000" b="1" dirty="0">
                <a:solidFill>
                  <a:srgbClr val="0070C0"/>
                </a:solidFill>
              </a:rPr>
              <a:t> </a:t>
            </a:r>
            <a:r>
              <a:rPr lang="uk-UA" sz="2000" b="1" dirty="0" smtClean="0">
                <a:solidFill>
                  <a:srgbClr val="0070C0"/>
                </a:solidFill>
              </a:rPr>
              <a:t>  </a:t>
            </a:r>
            <a:r>
              <a:rPr lang="uk-UA" sz="2000" b="1" i="1" dirty="0" smtClean="0"/>
              <a:t>Персональний продаж </a:t>
            </a:r>
            <a:r>
              <a:rPr lang="uk-UA" sz="2000" i="1" dirty="0" smtClean="0"/>
              <a:t>— вид просування, який передбачає особистий </a:t>
            </a:r>
            <a:r>
              <a:rPr lang="uk-UA" sz="2000" i="1" dirty="0" err="1" smtClean="0"/>
              <a:t>контакт</a:t>
            </a:r>
            <a:r>
              <a:rPr lang="uk-UA" sz="2000" i="1" dirty="0" smtClean="0"/>
              <a:t> продавця з одним або кількома покупцями з метою продажу товару та налагодження тривалих стосунків з клієнтами</a:t>
            </a:r>
          </a:p>
          <a:p>
            <a:pPr marL="0" indent="0" algn="just">
              <a:buNone/>
            </a:pPr>
            <a:r>
              <a:rPr lang="uk-UA" sz="2000" b="1" i="1" dirty="0" smtClean="0"/>
              <a:t>Персональний продаж виконують 4 типи продавців</a:t>
            </a:r>
            <a:r>
              <a:rPr lang="uk-UA" sz="2000" b="1" dirty="0" smtClean="0"/>
              <a:t>:</a:t>
            </a:r>
          </a:p>
          <a:p>
            <a:pPr marL="0" indent="0" algn="just">
              <a:buNone/>
            </a:pPr>
            <a:r>
              <a:rPr lang="uk-UA" sz="2000" dirty="0" smtClean="0"/>
              <a:t> 1. Працівники підприємства, які спілкуються з клієнтами на відстані, приймають замовлення і передають їх на виконання.</a:t>
            </a:r>
          </a:p>
          <a:p>
            <a:pPr marL="0" indent="0" algn="just">
              <a:buNone/>
            </a:pPr>
            <a:r>
              <a:rPr lang="uk-UA" sz="2000" dirty="0" smtClean="0"/>
              <a:t> 2. Агенти, представники фірми, комівояжери, чиє завдання – налагодити нові зв’язки з клієнтами та підтримувати наявні. Діяльність цієї групи продавців відбувається за межами підприємства, безпосередньо на території замовника. 3. Продавці спеціалізованих магазинів консультують та обслуговують клієнтів і добре обізнані з функціями товару. </a:t>
            </a:r>
          </a:p>
          <a:p>
            <a:pPr marL="0" indent="0" algn="just">
              <a:buNone/>
            </a:pPr>
            <a:r>
              <a:rPr lang="uk-UA" sz="2000" dirty="0" smtClean="0"/>
              <a:t>4. Продавці магазинів самообслуговування беруть участь у розміщенні товарів, їх презентації, стимулюванні збуту у місцях торгівлі.</a:t>
            </a:r>
            <a:endParaRPr lang="uk-UA" sz="20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39752" y="4941168"/>
            <a:ext cx="5184576" cy="191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112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uk-UA" sz="2000" b="1" dirty="0" smtClean="0">
                <a:solidFill>
                  <a:srgbClr val="0070C0"/>
                </a:solidFill>
              </a:rPr>
              <a:t>ПАБЛІК РІЛЕЙШНЗ</a:t>
            </a:r>
          </a:p>
          <a:p>
            <a:pPr marL="0" indent="0" algn="just">
              <a:buNone/>
            </a:pPr>
            <a:r>
              <a:rPr lang="uk-UA" sz="2000" dirty="0" smtClean="0"/>
              <a:t>    </a:t>
            </a:r>
            <a:r>
              <a:rPr lang="uk-UA" sz="2000" b="1" i="1" dirty="0" err="1" smtClean="0"/>
              <a:t>Паблік</a:t>
            </a:r>
            <a:r>
              <a:rPr lang="uk-UA" sz="2000" b="1" i="1" dirty="0" smtClean="0"/>
              <a:t> </a:t>
            </a:r>
            <a:r>
              <a:rPr lang="uk-UA" sz="2000" b="1" i="1" dirty="0" err="1" smtClean="0"/>
              <a:t>рилейшнз</a:t>
            </a:r>
            <a:r>
              <a:rPr lang="uk-UA" sz="2000" b="1" i="1" dirty="0" smtClean="0"/>
              <a:t> (ПР), або зв'язки з громадськістю</a:t>
            </a:r>
            <a:r>
              <a:rPr lang="uk-UA" sz="2000" i="1" dirty="0" smtClean="0"/>
              <a:t>—діяльність, спрямована на формування і підтримку сприятливого іміджу фірми через налагодження стосунків між організацією та різноманітними контактними аудиторіями, ініціювання самою фірмою поширення інформації про товари, ідеї, послуги, яка подається як новина, а також запобігання та усунення небажаних чуток і дій, які можуть зашкодити діяльності фірми</a:t>
            </a:r>
          </a:p>
          <a:p>
            <a:pPr marL="0" indent="0" algn="just">
              <a:buNone/>
            </a:pPr>
            <a:r>
              <a:rPr lang="uk-UA" sz="2000" dirty="0" smtClean="0"/>
              <a:t> </a:t>
            </a:r>
            <a:r>
              <a:rPr lang="uk-UA" sz="2000" b="1" dirty="0" smtClean="0"/>
              <a:t>   Основні цілі: </a:t>
            </a:r>
          </a:p>
          <a:p>
            <a:pPr algn="just">
              <a:buFontTx/>
              <a:buChar char="-"/>
            </a:pPr>
            <a:r>
              <a:rPr lang="uk-UA" sz="2000" dirty="0" smtClean="0"/>
              <a:t>формування і підтримка сприятливого іміджу;</a:t>
            </a:r>
          </a:p>
          <a:p>
            <a:pPr algn="just">
              <a:buFontTx/>
              <a:buChar char="-"/>
            </a:pPr>
            <a:r>
              <a:rPr lang="uk-UA" sz="2000" dirty="0" smtClean="0"/>
              <a:t> надання інформації про підприємство, його становище, товари;</a:t>
            </a:r>
          </a:p>
          <a:p>
            <a:pPr algn="just">
              <a:buFontTx/>
              <a:buChar char="-"/>
            </a:pPr>
            <a:r>
              <a:rPr lang="uk-UA" sz="2000" dirty="0" smtClean="0"/>
              <a:t> регулювання позиції фірми на ринку з урахуванням громадської думки. </a:t>
            </a:r>
            <a:endParaRPr lang="uk-UA" sz="20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3568" y="4365104"/>
            <a:ext cx="7920880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62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dirty="0" smtClean="0"/>
              <a:t>Основні засоби ПР:</a:t>
            </a:r>
          </a:p>
          <a:p>
            <a:pPr marL="0" indent="0" algn="just">
              <a:buNone/>
            </a:pPr>
            <a:r>
              <a:rPr lang="uk-UA" sz="2000" dirty="0" smtClean="0"/>
              <a:t>  зв’язок із засобами масової інформації (прес-конференції, підготовка за участю фірми репортажів на телебаченні, інтерв’ю керівників і представників ЗМІ);</a:t>
            </a:r>
          </a:p>
          <a:p>
            <a:pPr marL="0" indent="0" algn="just">
              <a:buNone/>
            </a:pPr>
            <a:r>
              <a:rPr lang="uk-UA" sz="2000" dirty="0" smtClean="0"/>
              <a:t>  ПР через друковану продукцію (публікація щорічних звітів про діяльність компанії, видання фірмових журналів);</a:t>
            </a:r>
          </a:p>
          <a:p>
            <a:pPr marL="0" indent="0" algn="just">
              <a:buNone/>
            </a:pPr>
            <a:r>
              <a:rPr lang="uk-UA" sz="2000" dirty="0" smtClean="0"/>
              <a:t>  Участь представників фірми у роботі конференцій, галузевих асоціацій;</a:t>
            </a:r>
          </a:p>
          <a:p>
            <a:pPr marL="0" indent="0" algn="just">
              <a:buNone/>
            </a:pPr>
            <a:r>
              <a:rPr lang="uk-UA" sz="2000" dirty="0" smtClean="0"/>
              <a:t>  Організація заходів </a:t>
            </a:r>
            <a:r>
              <a:rPr lang="uk-UA" sz="2000" dirty="0" err="1" smtClean="0"/>
              <a:t>подієвого</a:t>
            </a:r>
            <a:r>
              <a:rPr lang="uk-UA" sz="2000" dirty="0" smtClean="0"/>
              <a:t> характеру (прийомів, презентацій, ювілеїв, днів відкритих дверей);</a:t>
            </a:r>
          </a:p>
          <a:p>
            <a:pPr marL="0" indent="0" algn="just">
              <a:buNone/>
            </a:pPr>
            <a:r>
              <a:rPr lang="uk-UA" sz="2000" dirty="0" smtClean="0"/>
              <a:t>  ПР і </a:t>
            </a:r>
            <a:r>
              <a:rPr lang="en-US" sz="2000" dirty="0" smtClean="0"/>
              <a:t>Internet (</a:t>
            </a:r>
            <a:r>
              <a:rPr lang="uk-UA" sz="2000" dirty="0" smtClean="0"/>
              <a:t>розміщення в </a:t>
            </a:r>
            <a:r>
              <a:rPr lang="en-US" sz="2000" dirty="0" smtClean="0"/>
              <a:t>Internet Web-</a:t>
            </a:r>
            <a:r>
              <a:rPr lang="uk-UA" sz="2000" dirty="0" smtClean="0"/>
              <a:t>сторінки фірми; надсилання </a:t>
            </a:r>
            <a:r>
              <a:rPr lang="uk-UA" sz="2000" dirty="0" err="1" smtClean="0"/>
              <a:t>пресрелізів</a:t>
            </a:r>
            <a:r>
              <a:rPr lang="uk-UA" sz="2000" dirty="0" smtClean="0"/>
              <a:t> через електронну пошту, участь в </a:t>
            </a:r>
            <a:r>
              <a:rPr lang="en-US" sz="2000" dirty="0" smtClean="0"/>
              <a:t>Internet-</a:t>
            </a:r>
            <a:r>
              <a:rPr lang="uk-UA" sz="2000" dirty="0" smtClean="0"/>
              <a:t>конференціях);</a:t>
            </a:r>
          </a:p>
          <a:p>
            <a:pPr marL="0" indent="0" algn="just">
              <a:buNone/>
            </a:pPr>
            <a:r>
              <a:rPr lang="uk-UA" sz="2000" dirty="0" smtClean="0"/>
              <a:t>  Виставки та ярмарки.</a:t>
            </a:r>
            <a:endParaRPr lang="uk-UA" sz="2000" b="1" dirty="0">
              <a:solidFill>
                <a:srgbClr val="0070C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15816" y="4237741"/>
            <a:ext cx="6213320" cy="262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981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0571286"/>
              </p:ext>
            </p:extLst>
          </p:nvPr>
        </p:nvGraphicFramePr>
        <p:xfrm>
          <a:off x="1311096" y="238370"/>
          <a:ext cx="6372200" cy="5994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Picture" r:id="rId3" imgW="4152900" imgH="3895344" progId="Word.Picture.8">
                  <p:embed/>
                </p:oleObj>
              </mc:Choice>
              <mc:Fallback>
                <p:oleObj name="Picture" r:id="rId3" imgW="4152900" imgH="3895344" progId="Word.Picture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096" y="238370"/>
                        <a:ext cx="6372200" cy="59943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311096" y="6237312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Алгоритм формування комплексу маркетингових комунікацій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120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712968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b="1" dirty="0" smtClean="0"/>
              <a:t>Основними елементами комплексу просування (комплексу маркетингових комунікацій або комунікаційного </a:t>
            </a:r>
            <a:r>
              <a:rPr lang="uk-UA" sz="2000" b="1" dirty="0" err="1" smtClean="0"/>
              <a:t>міксу</a:t>
            </a:r>
            <a:r>
              <a:rPr lang="uk-UA" sz="2000" b="1" dirty="0" smtClean="0"/>
              <a:t>) є: </a:t>
            </a:r>
          </a:p>
          <a:p>
            <a:pPr marL="0" indent="0" algn="just">
              <a:buNone/>
            </a:pPr>
            <a:r>
              <a:rPr lang="uk-UA" sz="2000" dirty="0" smtClean="0"/>
              <a:t>• </a:t>
            </a:r>
            <a:r>
              <a:rPr lang="uk-UA" sz="2000" b="1" dirty="0" smtClean="0"/>
              <a:t>реклама</a:t>
            </a:r>
            <a:r>
              <a:rPr lang="uk-UA" sz="2000" dirty="0" smtClean="0"/>
              <a:t> — будь-яка платна форма неперсонального представлення і просування товару, послуг, ідей через засоби масової інформації, а також з використанням прямого маркетингу; </a:t>
            </a:r>
          </a:p>
          <a:p>
            <a:pPr marL="0" indent="0" algn="just">
              <a:buNone/>
            </a:pPr>
            <a:r>
              <a:rPr lang="uk-UA" sz="2000" dirty="0" smtClean="0"/>
              <a:t>• </a:t>
            </a:r>
            <a:r>
              <a:rPr lang="uk-UA" sz="2000" b="1" dirty="0" smtClean="0"/>
              <a:t>стимулювання збуту </a:t>
            </a:r>
            <a:r>
              <a:rPr lang="uk-UA" sz="2000" dirty="0" smtClean="0"/>
              <a:t>— форма просування товарів шляхом короткострокового використання стимулів з метою заохочення споживачів і посередників до здійснення купівлі;</a:t>
            </a:r>
          </a:p>
          <a:p>
            <a:pPr marL="0" indent="0" algn="just">
              <a:buNone/>
            </a:pPr>
            <a:r>
              <a:rPr lang="uk-UA" sz="2000" dirty="0" smtClean="0"/>
              <a:t> • </a:t>
            </a:r>
            <a:r>
              <a:rPr lang="uk-UA" sz="2000" b="1" dirty="0" smtClean="0"/>
              <a:t>персональний продаж </a:t>
            </a:r>
            <a:r>
              <a:rPr lang="uk-UA" sz="2000" dirty="0" smtClean="0"/>
              <a:t>— вид просування, який передбачає особистий контакт продавця з одним або кількома покупцями з метою продажу товару та налагодження тривалих стосунків з клієнтами;</a:t>
            </a:r>
          </a:p>
          <a:p>
            <a:pPr marL="0" indent="0" algn="just">
              <a:buNone/>
            </a:pPr>
            <a:r>
              <a:rPr lang="uk-UA" sz="2000" dirty="0" smtClean="0"/>
              <a:t> • </a:t>
            </a:r>
            <a:r>
              <a:rPr lang="uk-UA" sz="2000" b="1" dirty="0" err="1" smtClean="0"/>
              <a:t>паблік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рилейшнз</a:t>
            </a:r>
            <a:r>
              <a:rPr lang="uk-UA" sz="2000" b="1" dirty="0" smtClean="0"/>
              <a:t> (ПР), або зв'язки з громадськістю</a:t>
            </a:r>
            <a:r>
              <a:rPr lang="uk-UA" sz="2000" dirty="0" smtClean="0"/>
              <a:t>—діяльність, спрямована на формування і підтримку сприятливого іміджу фірми через налагодження стосунків між організацією та різноманітними контактними аудиторіями, ініціювання самою фірмою поширення інформації про товари, ідеї, послуги, яка подається як новина, а також запобігання та усунення небажаних чуток і дій, які можуть зашкодити діяльності фірми; </a:t>
            </a:r>
            <a:endParaRPr lang="uk-UA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39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2646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2000" dirty="0" smtClean="0"/>
              <a:t>• </a:t>
            </a:r>
            <a:r>
              <a:rPr lang="uk-UA" sz="2000" b="1" dirty="0" smtClean="0"/>
              <a:t>прямий маркетинг (</a:t>
            </a:r>
            <a:r>
              <a:rPr lang="uk-UA" sz="2000" b="1" dirty="0" err="1" smtClean="0"/>
              <a:t>директ</a:t>
            </a:r>
            <a:r>
              <a:rPr lang="uk-UA" sz="2000" b="1" dirty="0" smtClean="0"/>
              <a:t>-маркетинг) </a:t>
            </a:r>
            <a:r>
              <a:rPr lang="uk-UA" sz="2000" dirty="0" smtClean="0"/>
              <a:t>— безпосереднє спілкування продавця/виробника з кінцевим покупцем, розраховане на певну реакцію шляхом використання різноманітних засобів комунікацій (телефон, телебачення, реклама в </a:t>
            </a:r>
            <a:r>
              <a:rPr lang="en-US" sz="2000" dirty="0" smtClean="0"/>
              <a:t>Internet, </a:t>
            </a:r>
            <a:r>
              <a:rPr lang="uk-UA" sz="2000" dirty="0" smtClean="0"/>
              <a:t>каталоги).</a:t>
            </a:r>
          </a:p>
          <a:p>
            <a:pPr marL="0" indent="0" algn="just">
              <a:buNone/>
            </a:pPr>
            <a:endParaRPr lang="uk-UA" sz="2000" dirty="0" smtClean="0"/>
          </a:p>
          <a:p>
            <a:pPr marL="0" indent="0" algn="just">
              <a:buNone/>
            </a:pPr>
            <a:r>
              <a:rPr lang="uk-UA" sz="2000" b="1" dirty="0" smtClean="0">
                <a:solidFill>
                  <a:srgbClr val="0070C0"/>
                </a:solidFill>
              </a:rPr>
              <a:t>Етапи процесу формування комплексу просування товару </a:t>
            </a:r>
          </a:p>
          <a:p>
            <a:pPr marL="0" indent="0" algn="just">
              <a:buNone/>
            </a:pPr>
            <a:r>
              <a:rPr lang="uk-UA" sz="2000" dirty="0" smtClean="0"/>
              <a:t>І. Визначення цілей та завдань комплексу просування</a:t>
            </a:r>
          </a:p>
          <a:p>
            <a:pPr marL="0" indent="0" algn="just">
              <a:buNone/>
            </a:pPr>
            <a:r>
              <a:rPr lang="uk-UA" sz="2000" dirty="0" smtClean="0"/>
              <a:t> ІІ. Оцінювання чинників, що впливають на комплекс просування </a:t>
            </a:r>
          </a:p>
          <a:p>
            <a:pPr marL="0" indent="0" algn="just">
              <a:buNone/>
            </a:pPr>
            <a:r>
              <a:rPr lang="uk-UA" sz="2000" dirty="0" smtClean="0"/>
              <a:t>ІІІ. Розробка стратегії просування </a:t>
            </a:r>
          </a:p>
          <a:p>
            <a:pPr marL="0" indent="0" algn="just">
              <a:buNone/>
            </a:pPr>
            <a:r>
              <a:rPr lang="en-US" sz="2000" dirty="0" smtClean="0"/>
              <a:t>IV. </a:t>
            </a:r>
            <a:r>
              <a:rPr lang="uk-UA" sz="2000" dirty="0" smtClean="0"/>
              <a:t>Складання бюджету просування </a:t>
            </a:r>
          </a:p>
          <a:p>
            <a:pPr marL="0" indent="0" algn="just">
              <a:buNone/>
            </a:pPr>
            <a:r>
              <a:rPr lang="en-US" sz="2000" dirty="0" smtClean="0"/>
              <a:t>V. </a:t>
            </a:r>
            <a:r>
              <a:rPr lang="uk-UA" sz="2000" dirty="0" smtClean="0"/>
              <a:t>Оцінка ефективності комплексу просування</a:t>
            </a:r>
            <a:endParaRPr lang="uk-UA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4293096"/>
            <a:ext cx="8064896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277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81369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400"/>
              </a:spcBef>
              <a:spcAft>
                <a:spcPts val="700"/>
              </a:spcAft>
            </a:pPr>
            <a:r>
              <a:rPr lang="uk-UA" b="1" dirty="0">
                <a:ea typeface="Times New Roman" panose="02020603050405020304" pitchFamily="18" charset="0"/>
              </a:rPr>
              <a:t>ПЕРЕВАГИ ТА НЕДОЛІКИ ЗАСОБІВ ВПЛИВУ МАРКЕТИНГОВОЇ КОМУНІКАЦІЇ</a:t>
            </a:r>
            <a:endParaRPr lang="ru-RU" sz="2000" dirty="0">
              <a:effectLst/>
              <a:ea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664240"/>
              </p:ext>
            </p:extLst>
          </p:nvPr>
        </p:nvGraphicFramePr>
        <p:xfrm>
          <a:off x="251520" y="980728"/>
          <a:ext cx="8640960" cy="55732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3946"/>
                <a:gridCol w="3842400"/>
                <a:gridCol w="3524614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Засоби впливу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Переваги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Недоліки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1. Реклама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Ефективний засіб для охоплення великих кількостей споживачів. Здатність до формування споживчої поведінки, полегшення процесу продажу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-10">
                          <a:effectLst/>
                        </a:rPr>
                        <a:t>Досить висока вартість. Брак гнучкості, трудності організації зворотного зв’язку. Обмежена можливість укладення угод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2. Особистий продаж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Переконливий характер. Висо</a:t>
                      </a:r>
                      <a:r>
                        <a:rPr lang="uk-UA" sz="1600" spc="-10">
                          <a:effectLst/>
                        </a:rPr>
                        <a:t>ка інформативність, інтерактив­</a:t>
                      </a:r>
                      <a:r>
                        <a:rPr lang="uk-UA" sz="1600">
                          <a:effectLst/>
                        </a:rPr>
                        <a:t>ність, гнучкість, аргументова</a:t>
                      </a:r>
                      <a:r>
                        <a:rPr lang="uk-UA" sz="1600" spc="-10">
                          <a:effectLst/>
                        </a:rPr>
                        <a:t>ність, особистий контакт зі спо­</a:t>
                      </a:r>
                      <a:r>
                        <a:rPr lang="uk-UA" sz="1600" spc="-20">
                          <a:effectLst/>
                        </a:rPr>
                        <a:t>живачами. Можливість укладен­</a:t>
                      </a:r>
                      <a:r>
                        <a:rPr lang="uk-UA" sz="1600">
                          <a:effectLst/>
                        </a:rPr>
                        <a:t>ня угод. Тривалість контактів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Висока вартість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3. Пропаганда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Довірчий характер. Висока інформативність споживачів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Складність налагодження контактів із засобами масової інформації. Низький рівень контролю за публікаціями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4. Стимулювання продажу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Ефективний засіб швидкої змі</a:t>
                      </a:r>
                      <a:r>
                        <a:rPr lang="uk-UA" sz="1600" spc="-10">
                          <a:effectLst/>
                        </a:rPr>
                        <a:t>ни поведінки споживачів. Гнуч­</a:t>
                      </a:r>
                      <a:r>
                        <a:rPr lang="uk-UA" sz="1600">
                          <a:effectLst/>
                        </a:rPr>
                        <a:t>кість, тривалість, інформативність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Легко дублюється конкурентами. Досягається лише короткостроковий ефект. Може погіршити імідж торгової марки. Досить значна вартість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effectLst/>
                        </a:rPr>
                        <a:t>5. Прямий маркетинг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-20">
                          <a:effectLst/>
                        </a:rPr>
                        <a:t>Індивідуалізація (персоніфікація)</a:t>
                      </a:r>
                      <a:r>
                        <a:rPr lang="uk-UA" sz="1600">
                          <a:effectLst/>
                        </a:rPr>
                        <a:t> </a:t>
                      </a:r>
                      <a:r>
                        <a:rPr lang="uk-UA" sz="1600" spc="-10">
                          <a:effectLst/>
                        </a:rPr>
                        <a:t>зв’язків зі споживачем. Вимірю­</a:t>
                      </a:r>
                      <a:r>
                        <a:rPr lang="uk-UA" sz="1600">
                          <a:effectLst/>
                        </a:rPr>
                        <a:t>ваність результатів. Тривалість контактів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spc="-20" dirty="0">
                          <a:effectLst/>
                        </a:rPr>
                        <a:t>Низька ймовірність отри­</a:t>
                      </a:r>
                      <a:r>
                        <a:rPr lang="uk-UA" sz="1600" dirty="0">
                          <a:effectLst/>
                        </a:rPr>
                        <a:t>мання вірогідних відповідей від споживачів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731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8662" t="34600" r="1963" b="48600"/>
          <a:stretch/>
        </p:blipFill>
        <p:spPr>
          <a:xfrm>
            <a:off x="0" y="692696"/>
            <a:ext cx="9001000" cy="2160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704" y="2780928"/>
            <a:ext cx="5616624" cy="385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580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60648"/>
            <a:ext cx="8435280" cy="63367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i="1" dirty="0" smtClean="0">
                <a:solidFill>
                  <a:srgbClr val="0070C0"/>
                </a:solidFill>
              </a:rPr>
              <a:t>ЕТАП 1. Визначення завдань комплексу просування</a:t>
            </a:r>
          </a:p>
          <a:p>
            <a:pPr marL="0" indent="0">
              <a:buNone/>
            </a:pPr>
            <a:r>
              <a:rPr lang="uk-UA" sz="2000" b="1" dirty="0" smtClean="0"/>
              <a:t> Можливі завдання просування:</a:t>
            </a:r>
          </a:p>
          <a:p>
            <a:pPr marL="0" indent="0">
              <a:buNone/>
            </a:pPr>
            <a:r>
              <a:rPr lang="uk-UA" sz="2000" dirty="0" smtClean="0"/>
              <a:t>- інформування споживачів (про фірму, товари, їхню якість, зниження цін, про те, де можна придбати товар, про новий товар; нагадування про фірму та інші її товари);</a:t>
            </a:r>
          </a:p>
          <a:p>
            <a:pPr marL="0" indent="0">
              <a:buNone/>
            </a:pPr>
            <a:r>
              <a:rPr lang="uk-UA" sz="2000" dirty="0" smtClean="0"/>
              <a:t> - стимулювання збуту товарів;</a:t>
            </a:r>
          </a:p>
          <a:p>
            <a:pPr marL="0" indent="0">
              <a:buNone/>
            </a:pPr>
            <a:r>
              <a:rPr lang="uk-UA" sz="2000" dirty="0" smtClean="0"/>
              <a:t> - формування сприятливого іміджу торгової марки компанії;</a:t>
            </a:r>
          </a:p>
          <a:p>
            <a:pPr marL="0" indent="0">
              <a:buNone/>
            </a:pPr>
            <a:r>
              <a:rPr lang="uk-UA" sz="2000" dirty="0" smtClean="0"/>
              <a:t>- формування</a:t>
            </a:r>
          </a:p>
          <a:p>
            <a:pPr marL="0" indent="0">
              <a:buNone/>
            </a:pPr>
            <a:r>
              <a:rPr lang="uk-UA" sz="2000" dirty="0"/>
              <a:t>-</a:t>
            </a:r>
            <a:r>
              <a:rPr lang="uk-UA" sz="2000" dirty="0" smtClean="0"/>
              <a:t>підтримування прихильності споживачів; </a:t>
            </a:r>
          </a:p>
          <a:p>
            <a:pPr marL="0" indent="0">
              <a:buNone/>
            </a:pPr>
            <a:r>
              <a:rPr lang="uk-UA" sz="2000" dirty="0" smtClean="0"/>
              <a:t>- вплив на звички споживачів; </a:t>
            </a:r>
          </a:p>
          <a:p>
            <a:pPr marL="0" indent="0">
              <a:buNone/>
            </a:pPr>
            <a:r>
              <a:rPr lang="uk-UA" sz="2000" dirty="0" smtClean="0"/>
              <a:t>- інформування громадськості про діяльність організації; </a:t>
            </a:r>
          </a:p>
          <a:p>
            <a:pPr marL="0" indent="0">
              <a:buNone/>
            </a:pPr>
            <a:r>
              <a:rPr lang="uk-UA" sz="2000" dirty="0" smtClean="0"/>
              <a:t>- підтримування ділових, доброзичливих стосунків і взаєморозуміння між діловими партнерами, між фірмою та громадськістю; </a:t>
            </a:r>
          </a:p>
          <a:p>
            <a:pPr marL="0" indent="0">
              <a:buNone/>
            </a:pPr>
            <a:r>
              <a:rPr lang="uk-UA" sz="2000" dirty="0" smtClean="0"/>
              <a:t>- мотивування споживачів (спонукання до певних дій). 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634475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496944" cy="619268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uk-UA" sz="2000" b="1" i="1" dirty="0" smtClean="0">
                <a:solidFill>
                  <a:srgbClr val="0070C0"/>
                </a:solidFill>
              </a:rPr>
              <a:t>ЕТАП 2. Оцінювання чинників, що впливають на комплекс просування </a:t>
            </a:r>
          </a:p>
          <a:p>
            <a:pPr marL="0" indent="0" algn="just">
              <a:buNone/>
            </a:pPr>
            <a:r>
              <a:rPr lang="uk-UA" sz="2000" b="1" dirty="0" smtClean="0"/>
              <a:t>    На вибір певного засобу, або, частіше, засобів просування товарів, впливають різні </a:t>
            </a:r>
            <a:r>
              <a:rPr lang="uk-UA" sz="2000" b="1" dirty="0" err="1" smtClean="0"/>
              <a:t>чнники</a:t>
            </a:r>
            <a:r>
              <a:rPr lang="uk-UA" sz="2000" b="1" dirty="0" smtClean="0"/>
              <a:t>, основними серед яких є:</a:t>
            </a:r>
          </a:p>
          <a:p>
            <a:pPr algn="just">
              <a:buFontTx/>
              <a:buChar char="-"/>
            </a:pPr>
            <a:r>
              <a:rPr lang="uk-UA" sz="2000" b="1" dirty="0" smtClean="0"/>
              <a:t>цілі фірми. </a:t>
            </a:r>
            <a:r>
              <a:rPr lang="uk-UA" sz="2000" dirty="0" smtClean="0"/>
              <a:t>Вихід фірми на нові ринки, позиціювання або </a:t>
            </a:r>
            <a:r>
              <a:rPr lang="uk-UA" sz="2000" dirty="0" err="1" smtClean="0"/>
              <a:t>репозиціювання</a:t>
            </a:r>
            <a:r>
              <a:rPr lang="uk-UA" sz="2000" dirty="0" smtClean="0"/>
              <a:t> товару на ринку, формування певного іміджу фірми вимагають різних засобів просування; </a:t>
            </a:r>
          </a:p>
          <a:p>
            <a:pPr algn="just">
              <a:buFontTx/>
              <a:buChar char="-"/>
            </a:pPr>
            <a:r>
              <a:rPr lang="uk-UA" sz="2000" b="1" dirty="0" smtClean="0"/>
              <a:t> стратегія фірми. </a:t>
            </a:r>
            <a:r>
              <a:rPr lang="uk-UA" sz="2000" dirty="0" smtClean="0"/>
              <a:t>Методами реалізації стратегії проштовхування, орієнтованої на посередників, є стимулювання збуту, персональний продаж, стимулювання торгового персоналу фірми. А стратегія </a:t>
            </a:r>
            <a:r>
              <a:rPr lang="uk-UA" sz="2000" dirty="0" err="1" smtClean="0"/>
              <a:t>притягування</a:t>
            </a:r>
            <a:r>
              <a:rPr lang="uk-UA" sz="2000" dirty="0" smtClean="0"/>
              <a:t>, спрямована на кінцевих споживачів, реалізується через рекламу в засобах інформації, орієнтованих на масову аудиторію </a:t>
            </a:r>
            <a:r>
              <a:rPr lang="ru-RU" sz="2000" dirty="0" smtClean="0"/>
              <a:t>(</a:t>
            </a:r>
            <a:r>
              <a:rPr lang="ru-RU" sz="2000" dirty="0" err="1" smtClean="0"/>
              <a:t>телебачення</a:t>
            </a:r>
            <a:r>
              <a:rPr lang="ru-RU" sz="2000" dirty="0" smtClean="0"/>
              <a:t>, </a:t>
            </a:r>
            <a:r>
              <a:rPr lang="ru-RU" sz="2000" dirty="0" err="1" smtClean="0"/>
              <a:t>радіо</a:t>
            </a:r>
            <a:r>
              <a:rPr lang="ru-RU" sz="2000" dirty="0" smtClean="0"/>
              <a:t> та </a:t>
            </a:r>
            <a:r>
              <a:rPr lang="ru-RU" sz="2000" dirty="0" err="1" smtClean="0"/>
              <a:t>ін</a:t>
            </a:r>
            <a:r>
              <a:rPr lang="ru-RU" sz="2000" dirty="0" smtClean="0"/>
              <a:t>.), заходи </a:t>
            </a:r>
            <a:r>
              <a:rPr lang="ru-RU" sz="2000" dirty="0" err="1" smtClean="0"/>
              <a:t>стимулювання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споживачів</a:t>
            </a:r>
            <a:r>
              <a:rPr lang="ru-RU" sz="2000" dirty="0" smtClean="0"/>
              <a:t>, </a:t>
            </a:r>
            <a:r>
              <a:rPr lang="ru-RU" sz="2000" dirty="0" err="1" smtClean="0"/>
              <a:t>паблік</a:t>
            </a:r>
            <a:r>
              <a:rPr lang="ru-RU" sz="2000" dirty="0" smtClean="0"/>
              <a:t> </a:t>
            </a:r>
            <a:r>
              <a:rPr lang="ru-RU" sz="2000" dirty="0" err="1" smtClean="0"/>
              <a:t>рилейшнз</a:t>
            </a:r>
            <a:r>
              <a:rPr lang="ru-RU" sz="2000" dirty="0" smtClean="0"/>
              <a:t>;</a:t>
            </a:r>
          </a:p>
          <a:p>
            <a:pPr algn="just">
              <a:buFontTx/>
              <a:buChar char="-"/>
            </a:pPr>
            <a:r>
              <a:rPr lang="uk-UA" sz="2000" b="1" dirty="0" smtClean="0"/>
              <a:t> цільова аудиторія. </a:t>
            </a:r>
            <a:r>
              <a:rPr lang="uk-UA" sz="2000" dirty="0" smtClean="0"/>
              <a:t>Група споживачів, на яку спрямований комплекс просування, — кінцеві споживачі, посередники, широка громадськість — обумовлює вибір засобів маркетингових комунікацій. Тим часом як на кінцевих споживачів спрямовані такі засоби маркетингових комунікацій, як стимулювання збуту, реклама в масових виданнях, для впливу на посередників — оптових та роздрібних торгівців — слід віддати перевагу стимулюванню через систему знижок за включення нового товару в асортимент фірми, за участь у рекламуванні товару та ін.;</a:t>
            </a:r>
          </a:p>
          <a:p>
            <a:pPr algn="just">
              <a:buFontTx/>
              <a:buChar char="-"/>
            </a:pPr>
            <a:r>
              <a:rPr lang="uk-UA" sz="2000" dirty="0" smtClean="0"/>
              <a:t> </a:t>
            </a:r>
            <a:r>
              <a:rPr lang="uk-UA" sz="2000" b="1" dirty="0" smtClean="0"/>
              <a:t>тип товару. </a:t>
            </a:r>
            <a:r>
              <a:rPr lang="uk-UA" sz="2000" dirty="0" smtClean="0"/>
              <a:t>На ринку споживчих товарів та послуг значущість елементів комунікаційного комплексу може бути представлена таким рядом, починаючи з найбільш дієвого: реклама — стимулювання збуту — персональний продаж — </a:t>
            </a:r>
            <a:r>
              <a:rPr lang="uk-UA" sz="2000" dirty="0" err="1" smtClean="0"/>
              <a:t>паблік</a:t>
            </a:r>
            <a:r>
              <a:rPr lang="uk-UA" sz="2000" dirty="0" smtClean="0"/>
              <a:t> </a:t>
            </a:r>
            <a:r>
              <a:rPr lang="uk-UA" sz="2000" dirty="0" err="1" smtClean="0"/>
              <a:t>рилейшнз</a:t>
            </a:r>
            <a:r>
              <a:rPr lang="uk-UA" sz="2000" dirty="0" smtClean="0"/>
              <a:t>. </a:t>
            </a:r>
          </a:p>
          <a:p>
            <a:pPr marL="0" indent="0" algn="just"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6804088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1893</Words>
  <Application>Microsoft Office PowerPoint</Application>
  <PresentationFormat>Экран (4:3)</PresentationFormat>
  <Paragraphs>135</Paragraphs>
  <Slides>22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Тема Office</vt:lpstr>
      <vt:lpstr>Picture</vt:lpstr>
      <vt:lpstr>Маркетингова комунікаційна політика в ГРБ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Маркетингова комунікаційна політика в ГРБ</dc:title>
  <dc:creator>Igor Mosiyuk</dc:creator>
  <cp:lastModifiedBy>Пользователь Windows</cp:lastModifiedBy>
  <cp:revision>10</cp:revision>
  <dcterms:created xsi:type="dcterms:W3CDTF">2022-08-11T09:11:24Z</dcterms:created>
  <dcterms:modified xsi:type="dcterms:W3CDTF">2023-04-20T09:59:56Z</dcterms:modified>
</cp:coreProperties>
</file>