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4" r:id="rId4"/>
    <p:sldId id="258" r:id="rId5"/>
    <p:sldId id="275" r:id="rId6"/>
    <p:sldId id="288" r:id="rId7"/>
    <p:sldId id="259" r:id="rId8"/>
    <p:sldId id="260" r:id="rId9"/>
    <p:sldId id="276" r:id="rId10"/>
    <p:sldId id="289" r:id="rId11"/>
    <p:sldId id="261" r:id="rId12"/>
    <p:sldId id="290" r:id="rId13"/>
    <p:sldId id="262" r:id="rId14"/>
    <p:sldId id="263" r:id="rId15"/>
    <p:sldId id="264" r:id="rId16"/>
    <p:sldId id="265" r:id="rId17"/>
    <p:sldId id="266" r:id="rId18"/>
    <p:sldId id="278" r:id="rId19"/>
    <p:sldId id="279" r:id="rId20"/>
    <p:sldId id="280" r:id="rId21"/>
    <p:sldId id="281" r:id="rId22"/>
    <p:sldId id="267" r:id="rId23"/>
    <p:sldId id="277" r:id="rId24"/>
    <p:sldId id="268" r:id="rId25"/>
    <p:sldId id="269" r:id="rId26"/>
    <p:sldId id="270" r:id="rId27"/>
    <p:sldId id="271" r:id="rId28"/>
    <p:sldId id="272" r:id="rId29"/>
    <p:sldId id="273" r:id="rId30"/>
    <p:sldId id="282" r:id="rId31"/>
    <p:sldId id="283" r:id="rId32"/>
    <p:sldId id="284" r:id="rId33"/>
    <p:sldId id="285" r:id="rId34"/>
    <p:sldId id="286" r:id="rId35"/>
    <p:sldId id="287" r:id="rId3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69" autoAdjust="0"/>
    <p:restoredTop sz="94610" autoAdjust="0"/>
  </p:normalViewPr>
  <p:slideViewPr>
    <p:cSldViewPr>
      <p:cViewPr varScale="1">
        <p:scale>
          <a:sx n="71" d="100"/>
          <a:sy n="71" d="100"/>
        </p:scale>
        <p:origin x="7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9344-D407-4A28-B542-26DB30258DBD}" type="datetimeFigureOut">
              <a:rPr lang="ru-RU" smtClean="0"/>
              <a:t>13.04.2023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5DB2B-30B7-4A59-8908-EB8166E21F34}" type="slidenum">
              <a:rPr lang="ru-RU" smtClean="0"/>
              <a:t>‹#›</a:t>
            </a:fld>
            <a:endParaRPr lang="ru-RU"/>
          </a:p>
        </p:txBody>
      </p:sp>
    </p:spTree>
    <p:extLst>
      <p:ext uri="{BB962C8B-B14F-4D97-AF65-F5344CB8AC3E}">
        <p14:creationId xmlns:p14="http://schemas.microsoft.com/office/powerpoint/2010/main" val="345110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C5DB2B-30B7-4A59-8908-EB8166E21F34}" type="slidenum">
              <a:rPr lang="ru-RU" smtClean="0"/>
              <a:t>12</a:t>
            </a:fld>
            <a:endParaRPr lang="ru-RU"/>
          </a:p>
        </p:txBody>
      </p:sp>
    </p:spTree>
    <p:extLst>
      <p:ext uri="{BB962C8B-B14F-4D97-AF65-F5344CB8AC3E}">
        <p14:creationId xmlns:p14="http://schemas.microsoft.com/office/powerpoint/2010/main" val="190530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C5DB2B-30B7-4A59-8908-EB8166E21F34}" type="slidenum">
              <a:rPr lang="ru-RU" smtClean="0"/>
              <a:t>30</a:t>
            </a:fld>
            <a:endParaRPr lang="ru-RU"/>
          </a:p>
        </p:txBody>
      </p:sp>
    </p:spTree>
    <p:extLst>
      <p:ext uri="{BB962C8B-B14F-4D97-AF65-F5344CB8AC3E}">
        <p14:creationId xmlns:p14="http://schemas.microsoft.com/office/powerpoint/2010/main" val="87683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64870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307876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403253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394726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916172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AD36C5E-BA72-463A-96C8-3917CB341F15}" type="datetimeFigureOut">
              <a:rPr lang="uk-UA" smtClean="0"/>
              <a:t>13.04.2023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255442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AD36C5E-BA72-463A-96C8-3917CB341F15}" type="datetimeFigureOut">
              <a:rPr lang="uk-UA" smtClean="0"/>
              <a:t>13.04.2023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34457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AD36C5E-BA72-463A-96C8-3917CB341F15}" type="datetimeFigureOut">
              <a:rPr lang="uk-UA" smtClean="0"/>
              <a:t>13.04.2023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529441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D36C5E-BA72-463A-96C8-3917CB341F15}" type="datetimeFigureOut">
              <a:rPr lang="uk-UA" smtClean="0"/>
              <a:t>13.04.2023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246585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D36C5E-BA72-463A-96C8-3917CB341F15}" type="datetimeFigureOut">
              <a:rPr lang="uk-UA" smtClean="0"/>
              <a:t>13.04.2023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245697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AD36C5E-BA72-463A-96C8-3917CB341F15}" type="datetimeFigureOut">
              <a:rPr lang="uk-UA" smtClean="0"/>
              <a:t>13.04.2023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370208DF-F71C-4F55-9D4C-99423E23AFE4}" type="slidenum">
              <a:rPr lang="uk-UA" smtClean="0"/>
              <a:t>‹#›</a:t>
            </a:fld>
            <a:endParaRPr lang="uk-UA"/>
          </a:p>
        </p:txBody>
      </p:sp>
    </p:spTree>
    <p:extLst>
      <p:ext uri="{BB962C8B-B14F-4D97-AF65-F5344CB8AC3E}">
        <p14:creationId xmlns:p14="http://schemas.microsoft.com/office/powerpoint/2010/main" val="207668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36C5E-BA72-463A-96C8-3917CB341F15}" type="datetimeFigureOut">
              <a:rPr lang="uk-UA" smtClean="0"/>
              <a:t>13.04.2023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208DF-F71C-4F55-9D4C-99423E23AFE4}" type="slidenum">
              <a:rPr lang="uk-UA" smtClean="0"/>
              <a:t>‹#›</a:t>
            </a:fld>
            <a:endParaRPr lang="uk-UA"/>
          </a:p>
        </p:txBody>
      </p:sp>
    </p:spTree>
    <p:extLst>
      <p:ext uri="{BB962C8B-B14F-4D97-AF65-F5344CB8AC3E}">
        <p14:creationId xmlns:p14="http://schemas.microsoft.com/office/powerpoint/2010/main" val="260936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92696"/>
            <a:ext cx="9144000" cy="1470025"/>
          </a:xfrm>
        </p:spPr>
        <p:txBody>
          <a:bodyPr>
            <a:noAutofit/>
          </a:bodyPr>
          <a:lstStyle/>
          <a:p>
            <a:r>
              <a:rPr lang="uk-UA" sz="6600" b="1" dirty="0" smtClean="0"/>
              <a:t>Маркетингова політика розподілу продукції</a:t>
            </a:r>
            <a:endParaRPr lang="uk-UA" sz="6600" b="1" dirty="0"/>
          </a:p>
        </p:txBody>
      </p:sp>
      <p:pic>
        <p:nvPicPr>
          <p:cNvPr id="3" name="Рисунок 2"/>
          <p:cNvPicPr>
            <a:picLocks noChangeAspect="1"/>
          </p:cNvPicPr>
          <p:nvPr/>
        </p:nvPicPr>
        <p:blipFill>
          <a:blip r:embed="rId2"/>
          <a:stretch>
            <a:fillRect/>
          </a:stretch>
        </p:blipFill>
        <p:spPr>
          <a:xfrm>
            <a:off x="0" y="2780929"/>
            <a:ext cx="9144000" cy="4077072"/>
          </a:xfrm>
          <a:prstGeom prst="rect">
            <a:avLst/>
          </a:prstGeom>
        </p:spPr>
      </p:pic>
    </p:spTree>
    <p:extLst>
      <p:ext uri="{BB962C8B-B14F-4D97-AF65-F5344CB8AC3E}">
        <p14:creationId xmlns:p14="http://schemas.microsoft.com/office/powerpoint/2010/main" val="89123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548680"/>
            <a:ext cx="6840760" cy="523220"/>
          </a:xfrm>
          <a:prstGeom prst="rect">
            <a:avLst/>
          </a:prstGeom>
        </p:spPr>
        <p:txBody>
          <a:bodyPr wrap="square">
            <a:spAutoFit/>
          </a:bodyPr>
          <a:lstStyle/>
          <a:p>
            <a:r>
              <a:rPr lang="uk-UA" sz="2800" b="1" dirty="0">
                <a:solidFill>
                  <a:srgbClr val="0070C0"/>
                </a:solidFill>
              </a:rPr>
              <a:t>Процес формування каналів розподілу</a:t>
            </a:r>
            <a:endParaRPr lang="ru-RU" sz="2800" dirty="0"/>
          </a:p>
        </p:txBody>
      </p:sp>
      <p:pic>
        <p:nvPicPr>
          <p:cNvPr id="3" name="Рисунок 2"/>
          <p:cNvPicPr>
            <a:picLocks noChangeAspect="1"/>
          </p:cNvPicPr>
          <p:nvPr/>
        </p:nvPicPr>
        <p:blipFill rotWithShape="1">
          <a:blip r:embed="rId2"/>
          <a:srcRect l="56300" t="31800" r="4326" b="30400"/>
          <a:stretch/>
        </p:blipFill>
        <p:spPr>
          <a:xfrm>
            <a:off x="179512" y="1412776"/>
            <a:ext cx="8800978" cy="4752528"/>
          </a:xfrm>
          <a:prstGeom prst="rect">
            <a:avLst/>
          </a:prstGeom>
        </p:spPr>
      </p:pic>
    </p:spTree>
    <p:extLst>
      <p:ext uri="{BB962C8B-B14F-4D97-AF65-F5344CB8AC3E}">
        <p14:creationId xmlns:p14="http://schemas.microsoft.com/office/powerpoint/2010/main" val="11490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84976" cy="6336704"/>
          </a:xfrm>
        </p:spPr>
        <p:txBody>
          <a:bodyPr>
            <a:normAutofit/>
          </a:bodyPr>
          <a:lstStyle/>
          <a:p>
            <a:pPr marL="0" indent="0" algn="r">
              <a:buNone/>
            </a:pPr>
            <a:r>
              <a:rPr lang="uk-UA" sz="2800" b="1" dirty="0" smtClean="0">
                <a:solidFill>
                  <a:srgbClr val="0070C0"/>
                </a:solidFill>
              </a:rPr>
              <a:t>3. Процес формування каналів розподілу</a:t>
            </a:r>
          </a:p>
          <a:p>
            <a:pPr marL="0" indent="0" algn="just">
              <a:buNone/>
            </a:pPr>
            <a:r>
              <a:rPr lang="uk-UA" sz="2000" b="1" i="1" dirty="0" smtClean="0"/>
              <a:t>Етап I. Виявлення альтернативних маркетингових систем розподілу</a:t>
            </a:r>
            <a:r>
              <a:rPr lang="uk-UA" sz="2000" b="1" dirty="0" smtClean="0"/>
              <a:t> </a:t>
            </a:r>
            <a:r>
              <a:rPr lang="uk-UA" sz="2000" dirty="0" smtClean="0"/>
              <a:t>Маркетингові системи розподілу: </a:t>
            </a:r>
          </a:p>
          <a:p>
            <a:pPr marL="0" indent="0" algn="just">
              <a:buNone/>
            </a:pPr>
            <a:r>
              <a:rPr lang="uk-UA" sz="2000" dirty="0" smtClean="0"/>
              <a:t> традиційна маркетингова система </a:t>
            </a:r>
          </a:p>
          <a:p>
            <a:pPr marL="0" indent="0" algn="just">
              <a:buNone/>
            </a:pPr>
            <a:r>
              <a:rPr lang="uk-UA" sz="2000" dirty="0" smtClean="0"/>
              <a:t> вертикальна маркетингова система </a:t>
            </a:r>
          </a:p>
          <a:p>
            <a:pPr marL="0" indent="0" algn="just">
              <a:buNone/>
            </a:pPr>
            <a:r>
              <a:rPr lang="uk-UA" sz="2000" dirty="0" smtClean="0"/>
              <a:t> горизонтальна маркетингова система  комбінована маркетингова система 1) Традиційна система – це сукупність незалежних компаній, у яких кожен рівень збутового каналу діє незалежно від інших з метою максимізувати власний прибуток. </a:t>
            </a:r>
          </a:p>
          <a:p>
            <a:pPr marL="0" indent="0" algn="just">
              <a:buNone/>
            </a:pPr>
            <a:r>
              <a:rPr lang="uk-UA" sz="2000" dirty="0" smtClean="0"/>
              <a:t>2) Вертикальні маркетингові системи – передбачають повну або часткову координацію функцій учасників каналу розподілу з метою економії на операціях і посилення впливу на ринок. </a:t>
            </a:r>
          </a:p>
          <a:p>
            <a:pPr marL="0" indent="0" algn="just">
              <a:buNone/>
            </a:pPr>
            <a:r>
              <a:rPr lang="uk-UA" sz="2000" dirty="0" smtClean="0"/>
              <a:t>При цьому один із учасників каналу (виробник, оптовик, роздрібний торговець) бере на себе ініціативу щодо координації дій. Форми вертикальних маркетингових систем: </a:t>
            </a:r>
          </a:p>
          <a:p>
            <a:pPr marL="457200" indent="-457200" algn="just">
              <a:buAutoNum type="arabicParenR"/>
            </a:pPr>
            <a:r>
              <a:rPr lang="uk-UA" sz="2000" dirty="0" smtClean="0"/>
              <a:t>корпоративні; </a:t>
            </a:r>
          </a:p>
          <a:p>
            <a:pPr marL="457200" indent="-457200" algn="just">
              <a:buAutoNum type="arabicParenR"/>
            </a:pPr>
            <a:r>
              <a:rPr lang="uk-UA" sz="2000" dirty="0" smtClean="0"/>
              <a:t> адміністративні; </a:t>
            </a:r>
          </a:p>
          <a:p>
            <a:pPr marL="457200" indent="-457200" algn="just">
              <a:buAutoNum type="arabicParenR"/>
            </a:pPr>
            <a:r>
              <a:rPr lang="uk-UA" sz="2000" dirty="0" smtClean="0"/>
              <a:t> договірні. </a:t>
            </a:r>
            <a:endParaRPr lang="uk-UA" sz="2000" b="1" dirty="0">
              <a:solidFill>
                <a:srgbClr val="0070C0"/>
              </a:solidFill>
            </a:endParaRPr>
          </a:p>
        </p:txBody>
      </p:sp>
    </p:spTree>
    <p:extLst>
      <p:ext uri="{BB962C8B-B14F-4D97-AF65-F5344CB8AC3E}">
        <p14:creationId xmlns:p14="http://schemas.microsoft.com/office/powerpoint/2010/main" val="389752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srcRect l="56300" t="23400" r="2751" b="27600"/>
          <a:stretch/>
        </p:blipFill>
        <p:spPr>
          <a:xfrm>
            <a:off x="539552" y="404664"/>
            <a:ext cx="8130732" cy="5472608"/>
          </a:xfrm>
          <a:prstGeom prst="rect">
            <a:avLst/>
          </a:prstGeom>
        </p:spPr>
      </p:pic>
    </p:spTree>
    <p:extLst>
      <p:ext uri="{BB962C8B-B14F-4D97-AF65-F5344CB8AC3E}">
        <p14:creationId xmlns:p14="http://schemas.microsoft.com/office/powerpoint/2010/main" val="3354603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408712"/>
          </a:xfrm>
        </p:spPr>
        <p:txBody>
          <a:bodyPr>
            <a:normAutofit lnSpcReduction="10000"/>
          </a:bodyPr>
          <a:lstStyle/>
          <a:p>
            <a:pPr marL="0" indent="0">
              <a:buNone/>
            </a:pPr>
            <a:r>
              <a:rPr lang="ru-RU" sz="2000" b="1" i="1" dirty="0" err="1" smtClean="0"/>
              <a:t>Етап</a:t>
            </a:r>
            <a:r>
              <a:rPr lang="ru-RU" sz="2000" b="1" i="1" dirty="0" smtClean="0"/>
              <a:t> II. </a:t>
            </a:r>
            <a:r>
              <a:rPr lang="ru-RU" sz="2000" b="1" i="1" dirty="0" err="1" smtClean="0"/>
              <a:t>Визначення</a:t>
            </a:r>
            <a:r>
              <a:rPr lang="ru-RU" sz="2000" b="1" i="1" dirty="0" smtClean="0"/>
              <a:t> </a:t>
            </a:r>
            <a:r>
              <a:rPr lang="ru-RU" sz="2000" b="1" i="1" dirty="0" err="1" smtClean="0"/>
              <a:t>цілей</a:t>
            </a:r>
            <a:r>
              <a:rPr lang="ru-RU" sz="2000" b="1" i="1" dirty="0" smtClean="0"/>
              <a:t> і </a:t>
            </a:r>
            <a:r>
              <a:rPr lang="ru-RU" sz="2000" b="1" i="1" dirty="0" err="1" smtClean="0"/>
              <a:t>завдань</a:t>
            </a:r>
            <a:r>
              <a:rPr lang="ru-RU" sz="2000" b="1" i="1" dirty="0" smtClean="0"/>
              <a:t>.</a:t>
            </a:r>
          </a:p>
          <a:p>
            <a:pPr marL="0" indent="0" algn="just">
              <a:buNone/>
            </a:pPr>
            <a:r>
              <a:rPr lang="uk-UA" sz="2000" dirty="0" smtClean="0"/>
              <a:t>      Цілі розподілу є критеріями вибору каналу розподілу і підпорядковані </a:t>
            </a:r>
            <a:r>
              <a:rPr lang="uk-UA" sz="2000" dirty="0" err="1" smtClean="0"/>
              <a:t>загальноорганізаційним</a:t>
            </a:r>
            <a:r>
              <a:rPr lang="uk-UA" sz="2000" dirty="0" smtClean="0"/>
              <a:t> цілям і маркетинговим цілям. </a:t>
            </a:r>
          </a:p>
          <a:p>
            <a:pPr marL="0" indent="0" algn="just">
              <a:buNone/>
            </a:pPr>
            <a:r>
              <a:rPr lang="uk-UA" sz="2000" i="1" dirty="0" smtClean="0"/>
              <a:t>Головною метою маркетингової політики розподілу продуктів готелю є максимізація продажу готельних продуктів, що не зберігають, у реальному режимі часу</a:t>
            </a:r>
            <a:r>
              <a:rPr lang="uk-UA" sz="2000" dirty="0" smtClean="0"/>
              <a:t>. </a:t>
            </a:r>
          </a:p>
          <a:p>
            <a:pPr marL="0" indent="0" algn="just">
              <a:buNone/>
            </a:pPr>
            <a:endParaRPr lang="ru-RU" sz="2000" i="1" dirty="0" smtClean="0"/>
          </a:p>
          <a:p>
            <a:pPr marL="0" indent="0">
              <a:buNone/>
            </a:pPr>
            <a:r>
              <a:rPr lang="uk-UA" sz="2000" b="1" i="1" dirty="0" smtClean="0"/>
              <a:t>Етап </a:t>
            </a:r>
            <a:r>
              <a:rPr lang="en-US" sz="2000" b="1" i="1" dirty="0" smtClean="0"/>
              <a:t>III. </a:t>
            </a:r>
            <a:r>
              <a:rPr lang="uk-UA" sz="2000" b="1" i="1" dirty="0" smtClean="0"/>
              <a:t>Вибір структури каналу розподілу </a:t>
            </a:r>
          </a:p>
          <a:p>
            <a:pPr marL="0" indent="0" algn="just">
              <a:buNone/>
            </a:pPr>
            <a:r>
              <a:rPr lang="uk-UA" sz="2000" dirty="0" smtClean="0"/>
              <a:t>Передбачає прийняття трьох рішень: </a:t>
            </a:r>
          </a:p>
          <a:p>
            <a:pPr marL="457200" indent="-457200" algn="just">
              <a:buAutoNum type="arabicParenR"/>
            </a:pPr>
            <a:r>
              <a:rPr lang="uk-UA" sz="2000" dirty="0" smtClean="0"/>
              <a:t>здійснювати прямий збут чи користуватись послугами посередників (критерій оцінки – витрати); </a:t>
            </a:r>
          </a:p>
          <a:p>
            <a:pPr marL="457200" indent="-457200" algn="just">
              <a:buAutoNum type="arabicParenR"/>
            </a:pPr>
            <a:r>
              <a:rPr lang="uk-UA" sz="2000" dirty="0" smtClean="0"/>
              <a:t> визначити довжину каналів розподілу; </a:t>
            </a:r>
          </a:p>
          <a:p>
            <a:pPr marL="457200" indent="-457200" algn="just">
              <a:buAutoNum type="arabicParenR"/>
            </a:pPr>
            <a:r>
              <a:rPr lang="uk-UA" sz="2000" dirty="0" smtClean="0"/>
              <a:t> визначити інтенсивність каналу розподілу. </a:t>
            </a:r>
          </a:p>
          <a:p>
            <a:pPr marL="0" indent="0" algn="just">
              <a:buNone/>
            </a:pPr>
            <a:r>
              <a:rPr lang="uk-UA" sz="2000" dirty="0" smtClean="0"/>
              <a:t>Стратегії охоплення ринку: </a:t>
            </a:r>
          </a:p>
          <a:p>
            <a:pPr marL="0" indent="0" algn="just">
              <a:buNone/>
            </a:pPr>
            <a:r>
              <a:rPr lang="uk-UA" sz="2000" dirty="0" smtClean="0"/>
              <a:t> інтенсивний розподіл – передбачає розміщення та реалізацію товарів через максимально можливу кількість торговельних точок.</a:t>
            </a:r>
          </a:p>
          <a:p>
            <a:pPr marL="0" indent="0" algn="just">
              <a:buNone/>
            </a:pPr>
            <a:r>
              <a:rPr lang="uk-UA" sz="2000" dirty="0" smtClean="0"/>
              <a:t> селективний розподіл – передбачає укладає постачальником угоди з кількома посередниками. </a:t>
            </a:r>
          </a:p>
          <a:p>
            <a:pPr marL="0" indent="0" algn="just">
              <a:buNone/>
            </a:pPr>
            <a:r>
              <a:rPr lang="uk-UA" sz="2000" dirty="0" smtClean="0"/>
              <a:t> ексклюзивний розподіл – полягає у тому, що виробники надають посередникам виключне право продажу товарів на регіональному ринку.</a:t>
            </a:r>
            <a:endParaRPr lang="uk-UA" sz="2000" i="1" dirty="0"/>
          </a:p>
        </p:txBody>
      </p:sp>
    </p:spTree>
    <p:extLst>
      <p:ext uri="{BB962C8B-B14F-4D97-AF65-F5344CB8AC3E}">
        <p14:creationId xmlns:p14="http://schemas.microsoft.com/office/powerpoint/2010/main" val="397122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6336704"/>
          </a:xfrm>
        </p:spPr>
        <p:txBody>
          <a:bodyPr>
            <a:noAutofit/>
          </a:bodyPr>
          <a:lstStyle/>
          <a:p>
            <a:pPr marL="0" indent="0">
              <a:buNone/>
            </a:pPr>
            <a:r>
              <a:rPr lang="uk-UA" sz="1900" b="1" i="1" dirty="0" smtClean="0"/>
              <a:t>Етап IV. Вибір стратегії просування у каналах розподілу: </a:t>
            </a:r>
          </a:p>
          <a:p>
            <a:pPr marL="457200" indent="-457200" algn="just">
              <a:buAutoNum type="arabicPeriod"/>
            </a:pPr>
            <a:r>
              <a:rPr lang="uk-UA" sz="1900" b="1" dirty="0" smtClean="0"/>
              <a:t>Стратегія проштовхування </a:t>
            </a:r>
            <a:r>
              <a:rPr lang="uk-UA" sz="1900" dirty="0" smtClean="0"/>
              <a:t>– передбачає спрямування зусиль підприємства на посередників з метою заохотити їх включити до асортименту його продукцію, створювати необхідні товарні запаси і заохочувати споживачів до купівлі товарів підприємства. </a:t>
            </a:r>
          </a:p>
          <a:p>
            <a:pPr marL="0" indent="0">
              <a:buNone/>
            </a:pPr>
            <a:r>
              <a:rPr lang="uk-UA" sz="1900" dirty="0" smtClean="0"/>
              <a:t>Засоби:</a:t>
            </a:r>
          </a:p>
          <a:p>
            <a:pPr marL="0" indent="0">
              <a:buNone/>
            </a:pPr>
            <a:r>
              <a:rPr lang="uk-UA" sz="1900" dirty="0" smtClean="0"/>
              <a:t>  надання права ексклюзивного збуту на певній території;</a:t>
            </a:r>
          </a:p>
          <a:p>
            <a:pPr marL="0" indent="0">
              <a:buNone/>
            </a:pPr>
            <a:r>
              <a:rPr lang="uk-UA" sz="1900" dirty="0" smtClean="0"/>
              <a:t>  оптові знижки;</a:t>
            </a:r>
          </a:p>
          <a:p>
            <a:pPr marL="0" indent="0">
              <a:buNone/>
            </a:pPr>
            <a:r>
              <a:rPr lang="uk-UA" sz="1900" dirty="0" smtClean="0"/>
              <a:t>  надання рекламних матеріалів; </a:t>
            </a:r>
          </a:p>
          <a:p>
            <a:pPr marL="0" indent="0">
              <a:buNone/>
            </a:pPr>
            <a:r>
              <a:rPr lang="uk-UA" sz="1900" dirty="0" smtClean="0"/>
              <a:t> виділення коштів на стимул. збуту; </a:t>
            </a:r>
          </a:p>
          <a:p>
            <a:pPr marL="0" indent="0">
              <a:buNone/>
            </a:pPr>
            <a:r>
              <a:rPr lang="uk-UA" sz="1900" dirty="0" smtClean="0"/>
              <a:t> поставка продукції за рахунок виробника</a:t>
            </a:r>
          </a:p>
          <a:p>
            <a:pPr marL="0" indent="0" algn="just">
              <a:buNone/>
            </a:pPr>
            <a:r>
              <a:rPr lang="uk-UA" sz="1900" dirty="0" smtClean="0"/>
              <a:t>2. </a:t>
            </a:r>
            <a:r>
              <a:rPr lang="uk-UA" sz="1900" b="1" dirty="0" smtClean="0"/>
              <a:t>Стратегія </a:t>
            </a:r>
            <a:r>
              <a:rPr lang="uk-UA" sz="1900" b="1" dirty="0" err="1" smtClean="0"/>
              <a:t>притягування</a:t>
            </a:r>
            <a:r>
              <a:rPr lang="uk-UA" sz="1900" b="1" dirty="0" smtClean="0"/>
              <a:t> </a:t>
            </a:r>
            <a:r>
              <a:rPr lang="uk-UA" sz="1900" dirty="0" smtClean="0"/>
              <a:t>– передбачає зосередження основних комунікаційних зусиль на кінцевих споживачах з метою створення їхнього позитивного ставлення до товару і марки для того, щоб споживач сам вимагав цей товар у посередника. </a:t>
            </a:r>
          </a:p>
          <a:p>
            <a:pPr marL="0" indent="0" algn="just">
              <a:buNone/>
            </a:pPr>
            <a:r>
              <a:rPr lang="uk-UA" sz="1900" dirty="0" smtClean="0"/>
              <a:t>Засоби: </a:t>
            </a:r>
          </a:p>
          <a:p>
            <a:pPr marL="0" indent="0" algn="just">
              <a:buNone/>
            </a:pPr>
            <a:r>
              <a:rPr lang="uk-UA" sz="1900" dirty="0" smtClean="0"/>
              <a:t> реклама товару або марки; </a:t>
            </a:r>
          </a:p>
          <a:p>
            <a:pPr marL="0" indent="0" algn="just">
              <a:buNone/>
            </a:pPr>
            <a:r>
              <a:rPr lang="uk-UA" sz="1900" dirty="0" smtClean="0"/>
              <a:t> надання безплатних товарів; </a:t>
            </a:r>
          </a:p>
          <a:p>
            <a:pPr marL="0" indent="0" algn="just">
              <a:buNone/>
            </a:pPr>
            <a:r>
              <a:rPr lang="uk-UA" sz="1900" dirty="0" smtClean="0"/>
              <a:t> купони, які надають право повернення частини грошей. </a:t>
            </a:r>
          </a:p>
          <a:p>
            <a:pPr marL="0" indent="0" algn="just">
              <a:buNone/>
            </a:pPr>
            <a:r>
              <a:rPr lang="uk-UA" sz="1900" dirty="0" smtClean="0"/>
              <a:t>3.</a:t>
            </a:r>
            <a:r>
              <a:rPr lang="uk-UA" sz="1900" b="1" dirty="0" smtClean="0"/>
              <a:t> Комбінована </a:t>
            </a:r>
            <a:r>
              <a:rPr lang="uk-UA" sz="1900" dirty="0" smtClean="0"/>
              <a:t>– використання обох стратегій.</a:t>
            </a:r>
            <a:endParaRPr lang="uk-UA" sz="1900" dirty="0"/>
          </a:p>
        </p:txBody>
      </p:sp>
    </p:spTree>
    <p:extLst>
      <p:ext uri="{BB962C8B-B14F-4D97-AF65-F5344CB8AC3E}">
        <p14:creationId xmlns:p14="http://schemas.microsoft.com/office/powerpoint/2010/main" val="549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6480720"/>
          </a:xfrm>
        </p:spPr>
        <p:txBody>
          <a:bodyPr>
            <a:normAutofit/>
          </a:bodyPr>
          <a:lstStyle/>
          <a:p>
            <a:pPr marL="0" indent="0" algn="just">
              <a:buNone/>
            </a:pPr>
            <a:r>
              <a:rPr lang="uk-UA" sz="2000" b="1" dirty="0" smtClean="0"/>
              <a:t>Етап </a:t>
            </a:r>
            <a:r>
              <a:rPr lang="en-US" sz="2000" b="1" dirty="0" smtClean="0"/>
              <a:t>V. </a:t>
            </a:r>
            <a:r>
              <a:rPr lang="uk-UA" sz="2000" b="1" dirty="0" smtClean="0"/>
              <a:t>Рішення про управління каналами розподілу </a:t>
            </a:r>
          </a:p>
          <a:p>
            <a:pPr marL="0" indent="0" algn="just">
              <a:buNone/>
            </a:pPr>
            <a:r>
              <a:rPr lang="uk-UA" sz="2000" dirty="0" smtClean="0"/>
              <a:t>   </a:t>
            </a:r>
            <a:r>
              <a:rPr lang="uk-UA" sz="2000" i="1" dirty="0" smtClean="0"/>
              <a:t>Процес управління каналами розподілу потребує</a:t>
            </a:r>
            <a:r>
              <a:rPr lang="uk-UA" sz="2000" dirty="0" smtClean="0"/>
              <a:t>:</a:t>
            </a:r>
          </a:p>
          <a:p>
            <a:pPr marL="0" indent="0" algn="just">
              <a:buNone/>
            </a:pPr>
            <a:r>
              <a:rPr lang="uk-UA" sz="2000" dirty="0" smtClean="0"/>
              <a:t> </a:t>
            </a:r>
            <a:r>
              <a:rPr lang="uk-UA" sz="2000" dirty="0"/>
              <a:t>-</a:t>
            </a:r>
            <a:r>
              <a:rPr lang="en-US" sz="2000" dirty="0" smtClean="0"/>
              <a:t> </a:t>
            </a:r>
            <a:r>
              <a:rPr lang="uk-UA" sz="2000" dirty="0" smtClean="0"/>
              <a:t>вибору посередників; </a:t>
            </a:r>
          </a:p>
          <a:p>
            <a:pPr marL="0" indent="0" algn="just">
              <a:buNone/>
            </a:pPr>
            <a:r>
              <a:rPr lang="uk-UA" sz="2000" dirty="0" smtClean="0"/>
              <a:t>- мотивації учасників розподілу каналу; </a:t>
            </a:r>
          </a:p>
          <a:p>
            <a:pPr marL="0" indent="0" algn="just">
              <a:buNone/>
            </a:pPr>
            <a:r>
              <a:rPr lang="uk-UA" sz="2000" dirty="0" smtClean="0"/>
              <a:t>- </a:t>
            </a:r>
            <a:r>
              <a:rPr lang="en-US" sz="2000" dirty="0" smtClean="0"/>
              <a:t> </a:t>
            </a:r>
            <a:r>
              <a:rPr lang="uk-UA" sz="2000" dirty="0" smtClean="0"/>
              <a:t>навчання; </a:t>
            </a:r>
          </a:p>
          <a:p>
            <a:pPr marL="0" indent="0" algn="just">
              <a:buNone/>
            </a:pPr>
            <a:r>
              <a:rPr lang="uk-UA" sz="2000" dirty="0" smtClean="0"/>
              <a:t>- оцінювання та контролю діяльності учасників каналу; </a:t>
            </a:r>
          </a:p>
          <a:p>
            <a:pPr marL="0" indent="0" algn="just">
              <a:buNone/>
            </a:pPr>
            <a:r>
              <a:rPr lang="uk-UA" sz="2000" dirty="0" smtClean="0"/>
              <a:t>- </a:t>
            </a:r>
            <a:r>
              <a:rPr lang="en-US" sz="2000" dirty="0" smtClean="0"/>
              <a:t> </a:t>
            </a:r>
            <a:r>
              <a:rPr lang="uk-UA" sz="2000" dirty="0" smtClean="0"/>
              <a:t>врегулювання конфліктів. </a:t>
            </a:r>
          </a:p>
          <a:p>
            <a:pPr marL="0" indent="0" algn="just">
              <a:buNone/>
            </a:pPr>
            <a:r>
              <a:rPr lang="uk-UA" sz="2000" dirty="0" smtClean="0"/>
              <a:t>    </a:t>
            </a:r>
            <a:r>
              <a:rPr lang="uk-UA" sz="2000" i="1" dirty="0" smtClean="0"/>
              <a:t>Критерії вибору посередників: </a:t>
            </a:r>
          </a:p>
          <a:p>
            <a:pPr marL="0" indent="0" algn="just">
              <a:buNone/>
            </a:pPr>
            <a:r>
              <a:rPr lang="uk-UA" sz="2000" dirty="0" smtClean="0"/>
              <a:t> фінансове становище; </a:t>
            </a:r>
          </a:p>
          <a:p>
            <a:pPr marL="0" indent="0" algn="just">
              <a:buNone/>
            </a:pPr>
            <a:r>
              <a:rPr lang="uk-UA" sz="2000" dirty="0" smtClean="0"/>
              <a:t> організація та основні показники збуту (розгалуженість збутової мережі); </a:t>
            </a:r>
          </a:p>
          <a:p>
            <a:pPr marL="0" indent="0" algn="just">
              <a:buNone/>
            </a:pPr>
            <a:r>
              <a:rPr lang="uk-UA" sz="2000" dirty="0" smtClean="0"/>
              <a:t> репутація серед клієнтів; </a:t>
            </a:r>
          </a:p>
          <a:p>
            <a:pPr marL="0" indent="0" algn="just">
              <a:buNone/>
            </a:pPr>
            <a:r>
              <a:rPr lang="uk-UA" sz="2000" dirty="0" smtClean="0"/>
              <a:t> охоплення ринку (географічне, галузеве охоплення, періодичність отримання замовлень);</a:t>
            </a:r>
          </a:p>
          <a:p>
            <a:pPr marL="0" indent="0" algn="just">
              <a:buNone/>
            </a:pPr>
            <a:r>
              <a:rPr lang="uk-UA" sz="2000" dirty="0" smtClean="0"/>
              <a:t> запаси та складські приміщення.</a:t>
            </a:r>
          </a:p>
          <a:p>
            <a:pPr marL="0" indent="0" algn="just">
              <a:buNone/>
            </a:pPr>
            <a:endParaRPr lang="uk-UA" sz="2000" dirty="0"/>
          </a:p>
        </p:txBody>
      </p:sp>
    </p:spTree>
    <p:extLst>
      <p:ext uri="{BB962C8B-B14F-4D97-AF65-F5344CB8AC3E}">
        <p14:creationId xmlns:p14="http://schemas.microsoft.com/office/powerpoint/2010/main" val="134433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192688"/>
          </a:xfrm>
        </p:spPr>
        <p:txBody>
          <a:bodyPr>
            <a:normAutofit/>
          </a:bodyPr>
          <a:lstStyle/>
          <a:p>
            <a:pPr marL="0" indent="0">
              <a:buNone/>
            </a:pPr>
            <a:r>
              <a:rPr lang="uk-UA" sz="2000" i="1" dirty="0" smtClean="0"/>
              <a:t>Мотивація:</a:t>
            </a:r>
          </a:p>
          <a:p>
            <a:pPr marL="0" indent="0">
              <a:buNone/>
            </a:pPr>
            <a:r>
              <a:rPr lang="uk-UA" sz="2000" dirty="0" smtClean="0"/>
              <a:t>  грошова винагорода (комісійні винагороди від товарообороту, відсоток від отриманого прибутку, премії); </a:t>
            </a:r>
          </a:p>
          <a:p>
            <a:pPr marL="0" indent="0">
              <a:buNone/>
            </a:pPr>
            <a:r>
              <a:rPr lang="uk-UA" sz="2000" dirty="0" smtClean="0"/>
              <a:t> ресурсна підтримка (навчання прийомам збуту, ознайомлення з результатом маркетингових досліджень, рекламна підтримка); </a:t>
            </a:r>
          </a:p>
          <a:p>
            <a:pPr marL="0" indent="0">
              <a:buNone/>
            </a:pPr>
            <a:r>
              <a:rPr lang="uk-UA" sz="2000" dirty="0" smtClean="0"/>
              <a:t> тісні партнерські стосунки. </a:t>
            </a:r>
          </a:p>
          <a:p>
            <a:pPr marL="0" indent="0">
              <a:buNone/>
            </a:pPr>
            <a:r>
              <a:rPr lang="uk-UA" sz="2000" i="1" dirty="0" smtClean="0"/>
              <a:t>Результати діяльності посередника</a:t>
            </a:r>
            <a:r>
              <a:rPr lang="uk-UA" sz="2000" dirty="0" smtClean="0"/>
              <a:t>: </a:t>
            </a:r>
          </a:p>
          <a:p>
            <a:pPr marL="0" indent="0">
              <a:buNone/>
            </a:pPr>
            <a:r>
              <a:rPr lang="uk-UA" sz="2000" dirty="0" smtClean="0"/>
              <a:t> обсяги збуту у вартісному, натуральному виразі;</a:t>
            </a:r>
          </a:p>
          <a:p>
            <a:pPr marL="0" indent="0">
              <a:buNone/>
            </a:pPr>
            <a:r>
              <a:rPr lang="uk-UA" sz="2000" dirty="0" smtClean="0"/>
              <a:t>  прибутковість; </a:t>
            </a:r>
          </a:p>
          <a:p>
            <a:pPr marL="0" indent="0">
              <a:buNone/>
            </a:pPr>
            <a:r>
              <a:rPr lang="uk-UA" sz="2000" dirty="0" smtClean="0"/>
              <a:t> час доставки товарів споживачам; </a:t>
            </a:r>
          </a:p>
          <a:p>
            <a:pPr marL="0" indent="0">
              <a:buNone/>
            </a:pPr>
            <a:r>
              <a:rPr lang="uk-UA" sz="2000" dirty="0" smtClean="0"/>
              <a:t> кількість нових клієнтів;</a:t>
            </a:r>
          </a:p>
          <a:p>
            <a:pPr marL="0" indent="0">
              <a:buNone/>
            </a:pPr>
            <a:r>
              <a:rPr lang="uk-UA" sz="2000" dirty="0" smtClean="0"/>
              <a:t>  інформація про ринок, яку дистриб’ютори надають виробникові; </a:t>
            </a:r>
          </a:p>
          <a:p>
            <a:pPr marL="0" indent="0">
              <a:buNone/>
            </a:pPr>
            <a:r>
              <a:rPr lang="uk-UA" sz="2000" dirty="0" smtClean="0"/>
              <a:t> рівень обслуговування клієнтів</a:t>
            </a:r>
          </a:p>
          <a:p>
            <a:pPr marL="0" indent="0">
              <a:buNone/>
            </a:pPr>
            <a:endParaRPr lang="uk-UA" sz="2000" dirty="0"/>
          </a:p>
        </p:txBody>
      </p:sp>
    </p:spTree>
    <p:extLst>
      <p:ext uri="{BB962C8B-B14F-4D97-AF65-F5344CB8AC3E}">
        <p14:creationId xmlns:p14="http://schemas.microsoft.com/office/powerpoint/2010/main" val="373143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2656"/>
            <a:ext cx="8712968" cy="6264696"/>
          </a:xfrm>
        </p:spPr>
        <p:txBody>
          <a:bodyPr>
            <a:normAutofit/>
          </a:bodyPr>
          <a:lstStyle/>
          <a:p>
            <a:pPr marL="0" indent="0" algn="ctr">
              <a:buNone/>
            </a:pPr>
            <a:r>
              <a:rPr lang="uk-UA" sz="2000" b="1" dirty="0" smtClean="0"/>
              <a:t>Для оцінювання у звітах та оглядах по готелю відображають: </a:t>
            </a:r>
          </a:p>
          <a:p>
            <a:pPr>
              <a:buFontTx/>
              <a:buChar char="-"/>
            </a:pPr>
            <a:r>
              <a:rPr lang="uk-UA" sz="2000" dirty="0" smtClean="0"/>
              <a:t>навантаження номерного фонду (у реальному часі або прогноз),</a:t>
            </a:r>
          </a:p>
          <a:p>
            <a:pPr>
              <a:buFontTx/>
              <a:buChar char="-"/>
            </a:pPr>
            <a:r>
              <a:rPr lang="uk-UA" sz="2000" dirty="0" smtClean="0"/>
              <a:t>структуру </a:t>
            </a:r>
            <a:r>
              <a:rPr lang="uk-UA" sz="2000" dirty="0" smtClean="0"/>
              <a:t>попиту (групові туристи, корпоративні клієнти) </a:t>
            </a:r>
            <a:endParaRPr lang="uk-UA" sz="2000" dirty="0" smtClean="0"/>
          </a:p>
          <a:p>
            <a:pPr>
              <a:buFontTx/>
              <a:buChar char="-"/>
            </a:pPr>
            <a:r>
              <a:rPr lang="uk-UA" sz="2000" dirty="0" smtClean="0"/>
              <a:t> підрахунок </a:t>
            </a:r>
            <a:r>
              <a:rPr lang="uk-UA" sz="2000" dirty="0" smtClean="0"/>
              <a:t>кількості </a:t>
            </a:r>
            <a:r>
              <a:rPr lang="uk-UA" sz="2000" dirty="0" err="1" smtClean="0"/>
              <a:t>бронювань</a:t>
            </a:r>
            <a:r>
              <a:rPr lang="uk-UA" sz="2000" dirty="0" smtClean="0"/>
              <a:t>,</a:t>
            </a:r>
          </a:p>
          <a:p>
            <a:pPr>
              <a:buFontTx/>
              <a:buChar char="-"/>
            </a:pPr>
            <a:r>
              <a:rPr lang="uk-UA" sz="2000" dirty="0" smtClean="0"/>
              <a:t> час в'їзду - виїзду клієнтів, </a:t>
            </a:r>
          </a:p>
          <a:p>
            <a:pPr>
              <a:buFontTx/>
              <a:buChar char="-"/>
            </a:pPr>
            <a:r>
              <a:rPr lang="uk-UA" sz="2000" dirty="0" smtClean="0"/>
              <a:t> кількість ануляцій або "</a:t>
            </a:r>
            <a:r>
              <a:rPr lang="en-US" sz="2000" dirty="0" smtClean="0"/>
              <a:t>n</a:t>
            </a:r>
            <a:r>
              <a:rPr lang="uk-UA" sz="2000" dirty="0" smtClean="0"/>
              <a:t>о-</a:t>
            </a:r>
            <a:r>
              <a:rPr lang="en-US" sz="2000" dirty="0" smtClean="0"/>
              <a:t>show", </a:t>
            </a:r>
            <a:endParaRPr lang="uk-UA" sz="2000" dirty="0" smtClean="0"/>
          </a:p>
          <a:p>
            <a:pPr>
              <a:buFontTx/>
              <a:buChar char="-"/>
            </a:pPr>
            <a:r>
              <a:rPr lang="en-US" sz="2000" dirty="0" smtClean="0"/>
              <a:t> </a:t>
            </a:r>
            <a:r>
              <a:rPr lang="uk-UA" sz="2000" dirty="0" smtClean="0"/>
              <a:t>обсяг продажу "від </a:t>
            </a:r>
            <a:r>
              <a:rPr lang="uk-UA" sz="2000" dirty="0" err="1" smtClean="0"/>
              <a:t>стійки</a:t>
            </a:r>
            <a:r>
              <a:rPr lang="uk-UA" sz="2000" dirty="0" smtClean="0"/>
              <a:t>". </a:t>
            </a:r>
          </a:p>
          <a:p>
            <a:pPr marL="0" indent="0">
              <a:buNone/>
            </a:pPr>
            <a:endParaRPr lang="uk-UA" sz="2000" dirty="0" smtClean="0"/>
          </a:p>
          <a:p>
            <a:pPr marL="0" indent="0" algn="just">
              <a:buNone/>
            </a:pPr>
            <a:r>
              <a:rPr lang="uk-UA" sz="2000" dirty="0"/>
              <a:t> </a:t>
            </a:r>
            <a:r>
              <a:rPr lang="uk-UA" sz="2000" dirty="0" smtClean="0"/>
              <a:t>  Отримані дані служать для прогнозу коливань розрахункових фінансово-економічних показників у перспективі й дають можливість керівництву готелю планувати обсяги продажу, формувати цінову стратегію, а також становити прогноз майбутніх напрямків ділової активності готелю.</a:t>
            </a:r>
          </a:p>
        </p:txBody>
      </p:sp>
      <p:pic>
        <p:nvPicPr>
          <p:cNvPr id="2" name="Рисунок 1"/>
          <p:cNvPicPr>
            <a:picLocks noChangeAspect="1"/>
          </p:cNvPicPr>
          <p:nvPr/>
        </p:nvPicPr>
        <p:blipFill>
          <a:blip r:embed="rId2"/>
          <a:stretch>
            <a:fillRect/>
          </a:stretch>
        </p:blipFill>
        <p:spPr>
          <a:xfrm>
            <a:off x="1331640" y="4581127"/>
            <a:ext cx="6552728" cy="2211255"/>
          </a:xfrm>
          <a:prstGeom prst="rect">
            <a:avLst/>
          </a:prstGeom>
        </p:spPr>
      </p:pic>
    </p:spTree>
    <p:extLst>
      <p:ext uri="{BB962C8B-B14F-4D97-AF65-F5344CB8AC3E}">
        <p14:creationId xmlns:p14="http://schemas.microsoft.com/office/powerpoint/2010/main" val="506522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16632"/>
            <a:ext cx="8568952" cy="5068054"/>
          </a:xfrm>
          <a:prstGeom prst="rect">
            <a:avLst/>
          </a:prstGeom>
        </p:spPr>
        <p:txBody>
          <a:bodyPr wrap="square">
            <a:spAutoFit/>
          </a:bodyPr>
          <a:lstStyle/>
          <a:p>
            <a:pPr indent="450215" algn="just">
              <a:spcAft>
                <a:spcPts val="0"/>
              </a:spcAft>
            </a:pPr>
            <a:r>
              <a:rPr lang="uk-UA" sz="2000" dirty="0">
                <a:ea typeface="Times New Roman" panose="02020603050405020304" pitchFamily="18" charset="0"/>
              </a:rPr>
              <a:t>У каналах розподілу можливі як горизонтальні, так і вертикальні конфлікти. </a:t>
            </a:r>
            <a:r>
              <a:rPr lang="uk-UA" sz="2000" b="1" dirty="0">
                <a:ea typeface="Times New Roman" panose="02020603050405020304" pitchFamily="18" charset="0"/>
              </a:rPr>
              <a:t>Вертикальні конфлікти </a:t>
            </a:r>
            <a:r>
              <a:rPr lang="uk-UA" sz="2000" dirty="0">
                <a:ea typeface="Times New Roman" panose="02020603050405020304" pitchFamily="18" charset="0"/>
              </a:rPr>
              <a:t>виникають між різними рівнями каналів (виробник — оптовик; оптовик — роздрібний торговець). </a:t>
            </a:r>
            <a:r>
              <a:rPr lang="uk-UA" sz="2000" b="1" dirty="0">
                <a:ea typeface="Times New Roman" panose="02020603050405020304" pitchFamily="18" charset="0"/>
              </a:rPr>
              <a:t>Причини конфліктів можуть бути такі:</a:t>
            </a:r>
            <a:endParaRPr lang="ru-RU" sz="2000" b="1"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«обхід» суб’єктом каналу іншого учасника і продаж або купівля ним товару самостійно;</a:t>
            </a:r>
            <a:endParaRPr lang="ru-RU" sz="12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незгоди щодо розподілу прибутку між рівнями каналу;</a:t>
            </a:r>
            <a:endParaRPr lang="ru-RU" sz="12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думка товаровиробника, що торговці не приділяють необхідної уваги його товарам;</a:t>
            </a:r>
            <a:endParaRPr lang="ru-RU" sz="12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намагання посередника встановити контроль над ринком, відсунувши від цього процесу виробника.</a:t>
            </a:r>
            <a:endParaRPr lang="ru-RU" sz="1200" dirty="0">
              <a:ea typeface="Times New Roman" panose="02020603050405020304" pitchFamily="18" charset="0"/>
            </a:endParaRPr>
          </a:p>
          <a:p>
            <a:pPr indent="450215" algn="just">
              <a:spcBef>
                <a:spcPts val="400"/>
              </a:spcBef>
              <a:spcAft>
                <a:spcPts val="0"/>
              </a:spcAft>
            </a:pPr>
            <a:r>
              <a:rPr lang="uk-UA" sz="2000" i="1" dirty="0">
                <a:ea typeface="Times New Roman" panose="02020603050405020304" pitchFamily="18" charset="0"/>
              </a:rPr>
              <a:t>Горизонтальні конфлікти виникають між посередниками того самого рівня з таких, головно, причин:</a:t>
            </a:r>
            <a:endParaRPr lang="ru-RU" sz="1100" b="1" i="1"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вихід посередника за межі свого району;</a:t>
            </a:r>
            <a:endParaRPr lang="ru-RU" sz="12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продаж різними посередниками тих самих видів і торгових марок товарів.</a:t>
            </a:r>
            <a:endParaRPr lang="ru-RU" sz="1200" u="none" strike="noStrike" dirty="0">
              <a:effectLst/>
              <a:ea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1907704" y="4869160"/>
            <a:ext cx="6912768" cy="1872208"/>
          </a:xfrm>
          <a:prstGeom prst="rect">
            <a:avLst/>
          </a:prstGeom>
        </p:spPr>
      </p:pic>
    </p:spTree>
    <p:extLst>
      <p:ext uri="{BB962C8B-B14F-4D97-AF65-F5344CB8AC3E}">
        <p14:creationId xmlns:p14="http://schemas.microsoft.com/office/powerpoint/2010/main" val="3647844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03647" y="188640"/>
            <a:ext cx="6448029" cy="5904656"/>
          </a:xfrm>
          <a:prstGeom prst="rect">
            <a:avLst/>
          </a:prstGeom>
        </p:spPr>
      </p:pic>
      <p:sp>
        <p:nvSpPr>
          <p:cNvPr id="3" name="Прямоугольник 2"/>
          <p:cNvSpPr/>
          <p:nvPr/>
        </p:nvSpPr>
        <p:spPr>
          <a:xfrm>
            <a:off x="2089843" y="6237312"/>
            <a:ext cx="4423968" cy="400110"/>
          </a:xfrm>
          <a:prstGeom prst="rect">
            <a:avLst/>
          </a:prstGeom>
        </p:spPr>
        <p:txBody>
          <a:bodyPr wrap="none">
            <a:spAutoFit/>
          </a:bodyPr>
          <a:lstStyle/>
          <a:p>
            <a:pPr indent="450215" algn="ctr">
              <a:spcAft>
                <a:spcPts val="0"/>
              </a:spcAft>
            </a:pPr>
            <a:r>
              <a:rPr lang="uk-UA" sz="2000" dirty="0">
                <a:ea typeface="Times New Roman" panose="02020603050405020304" pitchFamily="18" charset="0"/>
              </a:rPr>
              <a:t>Вертикальні маркетингові системи</a:t>
            </a:r>
            <a:endParaRPr lang="ru-RU" sz="1200" dirty="0">
              <a:effectLst/>
              <a:ea typeface="Times New Roman" panose="02020603050405020304" pitchFamily="18" charset="0"/>
            </a:endParaRPr>
          </a:p>
        </p:txBody>
      </p:sp>
    </p:spTree>
    <p:extLst>
      <p:ext uri="{BB962C8B-B14F-4D97-AF65-F5344CB8AC3E}">
        <p14:creationId xmlns:p14="http://schemas.microsoft.com/office/powerpoint/2010/main" val="387171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68952" cy="6408712"/>
          </a:xfrm>
        </p:spPr>
        <p:txBody>
          <a:bodyPr>
            <a:normAutofit/>
          </a:bodyPr>
          <a:lstStyle/>
          <a:p>
            <a:pPr marL="0" indent="0" algn="r">
              <a:buNone/>
            </a:pPr>
            <a:r>
              <a:rPr lang="ru-RU" sz="2800" b="1" dirty="0" smtClean="0">
                <a:solidFill>
                  <a:srgbClr val="0070C0"/>
                </a:solidFill>
              </a:rPr>
              <a:t>1. </a:t>
            </a:r>
            <a:r>
              <a:rPr lang="ru-RU" sz="2800" b="1" dirty="0" err="1" smtClean="0">
                <a:solidFill>
                  <a:srgbClr val="0070C0"/>
                </a:solidFill>
              </a:rPr>
              <a:t>Сутність</a:t>
            </a:r>
            <a:r>
              <a:rPr lang="ru-RU" sz="2800" b="1" dirty="0" smtClean="0">
                <a:solidFill>
                  <a:srgbClr val="0070C0"/>
                </a:solidFill>
              </a:rPr>
              <a:t>, </a:t>
            </a:r>
            <a:r>
              <a:rPr lang="ru-RU" sz="2800" b="1" dirty="0" err="1" smtClean="0">
                <a:solidFill>
                  <a:srgbClr val="0070C0"/>
                </a:solidFill>
              </a:rPr>
              <a:t>цілі</a:t>
            </a:r>
            <a:r>
              <a:rPr lang="ru-RU" sz="2800" b="1" dirty="0" smtClean="0">
                <a:solidFill>
                  <a:srgbClr val="0070C0"/>
                </a:solidFill>
              </a:rPr>
              <a:t> та </a:t>
            </a:r>
            <a:r>
              <a:rPr lang="ru-RU" sz="2800" b="1" dirty="0" err="1" smtClean="0">
                <a:solidFill>
                  <a:srgbClr val="0070C0"/>
                </a:solidFill>
              </a:rPr>
              <a:t>завдання</a:t>
            </a:r>
            <a:r>
              <a:rPr lang="ru-RU" sz="2800" b="1" dirty="0" smtClean="0">
                <a:solidFill>
                  <a:srgbClr val="0070C0"/>
                </a:solidFill>
              </a:rPr>
              <a:t> </a:t>
            </a:r>
            <a:r>
              <a:rPr lang="ru-RU" sz="2800" b="1" dirty="0" err="1" smtClean="0">
                <a:solidFill>
                  <a:srgbClr val="0070C0"/>
                </a:solidFill>
              </a:rPr>
              <a:t>політики</a:t>
            </a:r>
            <a:r>
              <a:rPr lang="ru-RU" sz="2800" b="1" dirty="0" smtClean="0">
                <a:solidFill>
                  <a:srgbClr val="0070C0"/>
                </a:solidFill>
              </a:rPr>
              <a:t> </a:t>
            </a:r>
            <a:r>
              <a:rPr lang="ru-RU" sz="2800" b="1" dirty="0" err="1" smtClean="0">
                <a:solidFill>
                  <a:srgbClr val="0070C0"/>
                </a:solidFill>
              </a:rPr>
              <a:t>розподілу</a:t>
            </a:r>
            <a:r>
              <a:rPr lang="ru-RU" sz="2800" b="1" dirty="0" smtClean="0">
                <a:solidFill>
                  <a:srgbClr val="0070C0"/>
                </a:solidFill>
              </a:rPr>
              <a:t>. Характеристика </a:t>
            </a:r>
            <a:r>
              <a:rPr lang="ru-RU" sz="2800" b="1" dirty="0" err="1" smtClean="0">
                <a:solidFill>
                  <a:srgbClr val="0070C0"/>
                </a:solidFill>
              </a:rPr>
              <a:t>каналів</a:t>
            </a:r>
            <a:r>
              <a:rPr lang="ru-RU" sz="2800" b="1" dirty="0" smtClean="0">
                <a:solidFill>
                  <a:srgbClr val="0070C0"/>
                </a:solidFill>
              </a:rPr>
              <a:t> </a:t>
            </a:r>
            <a:r>
              <a:rPr lang="ru-RU" sz="2800" b="1" dirty="0" err="1" smtClean="0">
                <a:solidFill>
                  <a:srgbClr val="0070C0"/>
                </a:solidFill>
              </a:rPr>
              <a:t>розподілу</a:t>
            </a:r>
            <a:endParaRPr lang="ru-RU" sz="2800" b="1" dirty="0" smtClean="0">
              <a:solidFill>
                <a:srgbClr val="0070C0"/>
              </a:solidFill>
            </a:endParaRPr>
          </a:p>
          <a:p>
            <a:pPr marL="0" indent="0" algn="just">
              <a:buNone/>
            </a:pPr>
            <a:r>
              <a:rPr lang="uk-UA" sz="2000" dirty="0" smtClean="0"/>
              <a:t>       </a:t>
            </a:r>
            <a:r>
              <a:rPr lang="uk-UA" sz="2000" b="1" dirty="0" smtClean="0"/>
              <a:t>Маркетингова політика розподілу </a:t>
            </a:r>
            <a:r>
              <a:rPr lang="uk-UA" sz="2000" dirty="0" smtClean="0"/>
              <a:t>– це діяльність фірми щодо планування, реалізації та контролю руху товарів від виробника до кінцевого споживача з метою задоволення потреб споживачів та отримання підприємством прибутку. </a:t>
            </a:r>
          </a:p>
          <a:p>
            <a:pPr marL="0" indent="0" algn="just">
              <a:buNone/>
            </a:pPr>
            <a:r>
              <a:rPr lang="uk-UA" sz="2000" b="1" dirty="0" smtClean="0"/>
              <a:t>    </a:t>
            </a:r>
            <a:r>
              <a:rPr lang="uk-UA" sz="2000" b="1" i="1" dirty="0" smtClean="0"/>
              <a:t>Основна мета політики розподілу </a:t>
            </a:r>
            <a:r>
              <a:rPr lang="uk-UA" sz="2000" i="1" dirty="0" smtClean="0"/>
              <a:t>– організація ефективного збуту виготовленої продукції</a:t>
            </a:r>
          </a:p>
        </p:txBody>
      </p:sp>
      <p:pic>
        <p:nvPicPr>
          <p:cNvPr id="2" name="Рисунок 1"/>
          <p:cNvPicPr>
            <a:picLocks noChangeAspect="1"/>
          </p:cNvPicPr>
          <p:nvPr/>
        </p:nvPicPr>
        <p:blipFill>
          <a:blip r:embed="rId2"/>
          <a:stretch>
            <a:fillRect/>
          </a:stretch>
        </p:blipFill>
        <p:spPr>
          <a:xfrm>
            <a:off x="395536" y="3163788"/>
            <a:ext cx="8424936" cy="3577580"/>
          </a:xfrm>
          <a:prstGeom prst="rect">
            <a:avLst/>
          </a:prstGeom>
        </p:spPr>
      </p:pic>
    </p:spTree>
    <p:extLst>
      <p:ext uri="{BB962C8B-B14F-4D97-AF65-F5344CB8AC3E}">
        <p14:creationId xmlns:p14="http://schemas.microsoft.com/office/powerpoint/2010/main" val="290875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88640"/>
            <a:ext cx="8352928" cy="3221395"/>
          </a:xfrm>
          <a:prstGeom prst="rect">
            <a:avLst/>
          </a:prstGeom>
        </p:spPr>
        <p:txBody>
          <a:bodyPr wrap="square">
            <a:spAutoFit/>
          </a:bodyPr>
          <a:lstStyle/>
          <a:p>
            <a:pPr indent="450215" algn="just">
              <a:spcAft>
                <a:spcPts val="0"/>
              </a:spcAft>
            </a:pPr>
            <a:r>
              <a:rPr lang="uk-UA" sz="2000" b="1" dirty="0">
                <a:ea typeface="Times New Roman" panose="02020603050405020304" pitchFamily="18" charset="0"/>
              </a:rPr>
              <a:t>Менеджмент у корпоративних вертикальних системах розподілу організують на таких засадах:</a:t>
            </a:r>
            <a:endParaRPr lang="ru-RU" sz="2000" b="1"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центральну дирекцію очолює відома всім особа;</a:t>
            </a:r>
            <a:endParaRPr lang="ru-RU" sz="20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існує формальна субординація членів системи;</a:t>
            </a:r>
            <a:endParaRPr lang="ru-RU" sz="20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діє чітка система заохочень і покарань;</a:t>
            </a:r>
            <a:endParaRPr lang="ru-RU" sz="20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spc="20" dirty="0">
                <a:ea typeface="Times New Roman" panose="02020603050405020304" pitchFamily="18" charset="0"/>
              </a:rPr>
              <a:t>планування і координація дій здійснюються централізовано;</a:t>
            </a:r>
            <a:endParaRPr lang="ru-RU" sz="2000" dirty="0">
              <a:ea typeface="Times New Roman" panose="02020603050405020304" pitchFamily="18" charset="0"/>
            </a:endParaRPr>
          </a:p>
          <a:p>
            <a:pPr marL="342900" lvl="0" indent="-342900" algn="just" fontAlgn="base">
              <a:spcAft>
                <a:spcPts val="0"/>
              </a:spcAft>
              <a:buSzPts val="1150"/>
              <a:buFont typeface="Times New Roman" panose="02020603050405020304" pitchFamily="18" charset="0"/>
              <a:buChar char="—"/>
            </a:pPr>
            <a:r>
              <a:rPr lang="uk-UA" sz="2000" dirty="0">
                <a:ea typeface="Times New Roman" panose="02020603050405020304" pitchFamily="18" charset="0"/>
              </a:rPr>
              <a:t>існує єдина система цілей.</a:t>
            </a:r>
            <a:endParaRPr lang="ru-RU" sz="2000" dirty="0">
              <a:ea typeface="Times New Roman" panose="02020603050405020304" pitchFamily="18" charset="0"/>
            </a:endParaRPr>
          </a:p>
          <a:p>
            <a:pPr indent="450215" algn="just">
              <a:spcBef>
                <a:spcPts val="400"/>
              </a:spcBef>
              <a:spcAft>
                <a:spcPts val="0"/>
              </a:spcAft>
            </a:pPr>
            <a:r>
              <a:rPr lang="uk-UA" sz="2000" dirty="0">
                <a:ea typeface="Times New Roman" panose="02020603050405020304" pitchFamily="18" charset="0"/>
              </a:rPr>
              <a:t>Контроль у таких системах поширюється на дії членів каналу щодо виходу на бажаний ринок, процесів продажу, рівнів цін, захисту репутації підприємства та його товару. </a:t>
            </a:r>
            <a:endParaRPr lang="ru-RU" sz="2000" b="1" dirty="0">
              <a:effectLst/>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51520" y="3573015"/>
            <a:ext cx="8640960" cy="3170769"/>
          </a:xfrm>
          <a:prstGeom prst="rect">
            <a:avLst/>
          </a:prstGeom>
        </p:spPr>
      </p:pic>
    </p:spTree>
    <p:extLst>
      <p:ext uri="{BB962C8B-B14F-4D97-AF65-F5344CB8AC3E}">
        <p14:creationId xmlns:p14="http://schemas.microsoft.com/office/powerpoint/2010/main" val="16224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5940088"/>
          </a:xfrm>
          <a:prstGeom prst="rect">
            <a:avLst/>
          </a:prstGeom>
        </p:spPr>
        <p:txBody>
          <a:bodyPr wrap="square">
            <a:spAutoFit/>
          </a:bodyPr>
          <a:lstStyle/>
          <a:p>
            <a:pPr indent="450215" algn="just">
              <a:spcAft>
                <a:spcPts val="0"/>
              </a:spcAft>
            </a:pPr>
            <a:r>
              <a:rPr lang="uk-UA" sz="2000" b="1" dirty="0">
                <a:ea typeface="Times New Roman" panose="02020603050405020304" pitchFamily="18" charset="0"/>
              </a:rPr>
              <a:t>Договірні вертикальні маркетингові системи </a:t>
            </a:r>
            <a:r>
              <a:rPr lang="uk-UA" sz="2000" dirty="0">
                <a:ea typeface="Times New Roman" panose="02020603050405020304" pitchFamily="18" charset="0"/>
              </a:rPr>
              <a:t>— це об’єднання, де взаємовідносини суб’єктів формалізуються у відповідних юридичних контрактах. Існують три типи таких систем.</a:t>
            </a:r>
            <a:endParaRPr lang="ru-RU" sz="2000" dirty="0">
              <a:ea typeface="Times New Roman" panose="02020603050405020304" pitchFamily="18" charset="0"/>
            </a:endParaRPr>
          </a:p>
          <a:p>
            <a:pPr indent="450215" algn="just">
              <a:spcAft>
                <a:spcPts val="0"/>
              </a:spcAft>
            </a:pPr>
            <a:r>
              <a:rPr lang="uk-UA" sz="2000" b="1" dirty="0">
                <a:ea typeface="Times New Roman" panose="02020603050405020304" pitchFamily="18" charset="0"/>
              </a:rPr>
              <a:t>1) системи роздрібних торговців під егідою оптовика. Ініціатива їх створення належить оптовику. Такі системи будують на засадах кооперації. Як правило, роздрібні торговці домовляються здійснювати основну частину своїх </a:t>
            </a:r>
            <a:r>
              <a:rPr lang="uk-UA" sz="2000" b="1" dirty="0" err="1">
                <a:ea typeface="Times New Roman" panose="02020603050405020304" pitchFamily="18" charset="0"/>
              </a:rPr>
              <a:t>закупівель</a:t>
            </a:r>
            <a:r>
              <a:rPr lang="uk-UA" sz="2000" b="1" dirty="0">
                <a:ea typeface="Times New Roman" panose="02020603050405020304" pitchFamily="18" charset="0"/>
              </a:rPr>
              <a:t> в одного оптовика і дають згоду продавати свою продукцію за ціною, однаковою для всіх членів системи;</a:t>
            </a:r>
            <a:endParaRPr lang="ru-RU" sz="2000" b="1" dirty="0">
              <a:ea typeface="Times New Roman" panose="02020603050405020304" pitchFamily="18" charset="0"/>
            </a:endParaRPr>
          </a:p>
          <a:p>
            <a:pPr indent="450215" algn="just">
              <a:spcAft>
                <a:spcPts val="0"/>
              </a:spcAft>
            </a:pPr>
            <a:r>
              <a:rPr lang="uk-UA" sz="2000" dirty="0">
                <a:ea typeface="Times New Roman" panose="02020603050405020304" pitchFamily="18" charset="0"/>
              </a:rPr>
              <a:t>2) </a:t>
            </a:r>
            <a:r>
              <a:rPr lang="uk-UA" sz="2000" b="1" dirty="0">
                <a:ea typeface="Times New Roman" panose="02020603050405020304" pitchFamily="18" charset="0"/>
              </a:rPr>
              <a:t>кооперативи роздрібних торговців</a:t>
            </a:r>
            <a:r>
              <a:rPr lang="uk-UA" sz="2000" dirty="0">
                <a:ea typeface="Times New Roman" panose="02020603050405020304" pitchFamily="18" charset="0"/>
              </a:rPr>
              <a:t>. Вони </a:t>
            </a:r>
            <a:r>
              <a:rPr lang="uk-UA" sz="2000" dirty="0" err="1">
                <a:ea typeface="Times New Roman" panose="02020603050405020304" pitchFamily="18" charset="0"/>
              </a:rPr>
              <a:t>організуються</a:t>
            </a:r>
            <a:r>
              <a:rPr lang="uk-UA" sz="2000" dirty="0">
                <a:ea typeface="Times New Roman" panose="02020603050405020304" pitchFamily="18" charset="0"/>
              </a:rPr>
              <a:t> тоді, коли група роздрібних торговців намагається об’єднати власні купівельні можливості для підтримання обсягів роздрібного продажу групою в цілому. Такий вид кооперації існує з початку 30-х років ХХ ст. Нині кількість таких об’єднань значно зросла, а особливо стосовно таких груп товарів, як харчові, ліки, обладнання для офісів та ін.;</a:t>
            </a:r>
            <a:endParaRPr lang="ru-RU" sz="1200" dirty="0">
              <a:ea typeface="Times New Roman" panose="02020603050405020304" pitchFamily="18" charset="0"/>
            </a:endParaRPr>
          </a:p>
          <a:p>
            <a:pPr indent="450215" algn="just">
              <a:spcAft>
                <a:spcPts val="0"/>
              </a:spcAft>
            </a:pPr>
            <a:r>
              <a:rPr lang="uk-UA" sz="2000" dirty="0">
                <a:ea typeface="Times New Roman" panose="02020603050405020304" pitchFamily="18" charset="0"/>
              </a:rPr>
              <a:t>3) </a:t>
            </a:r>
            <a:r>
              <a:rPr lang="uk-UA" sz="2000" b="1" dirty="0">
                <a:ea typeface="Times New Roman" panose="02020603050405020304" pitchFamily="18" charset="0"/>
              </a:rPr>
              <a:t>франчайзингові</a:t>
            </a:r>
            <a:r>
              <a:rPr lang="uk-UA" sz="2000" dirty="0">
                <a:ea typeface="Times New Roman" panose="02020603050405020304" pitchFamily="18" charset="0"/>
              </a:rPr>
              <a:t> системи (від </a:t>
            </a:r>
            <a:r>
              <a:rPr lang="uk-UA" sz="2000" dirty="0" err="1">
                <a:ea typeface="Times New Roman" panose="02020603050405020304" pitchFamily="18" charset="0"/>
              </a:rPr>
              <a:t>фр</a:t>
            </a:r>
            <a:r>
              <a:rPr lang="uk-UA" sz="2000" dirty="0">
                <a:ea typeface="Times New Roman" panose="02020603050405020304" pitchFamily="18" charset="0"/>
              </a:rPr>
              <a:t>. </a:t>
            </a:r>
            <a:r>
              <a:rPr lang="uk-UA" sz="2000" dirty="0" err="1">
                <a:ea typeface="Times New Roman" panose="02020603050405020304" pitchFamily="18" charset="0"/>
              </a:rPr>
              <a:t>franchise</a:t>
            </a:r>
            <a:r>
              <a:rPr lang="uk-UA" sz="2000" dirty="0">
                <a:ea typeface="Times New Roman" panose="02020603050405020304" pitchFamily="18" charset="0"/>
              </a:rPr>
              <a:t> — пільга). Вони базуються на тривалих контрактних взаємовідносинах виробника і торговця, коли виробник дає останньому привілей (ліцензію) на право продажу свого товару пропонує допомогу в підготовці та організації продажу, а також в інших пов’язаних з цим питаннях (залежно від умов контракту).</a:t>
            </a:r>
            <a:endParaRPr lang="ru-RU" sz="1200" dirty="0">
              <a:effectLst/>
              <a:ea typeface="Times New Roman" panose="02020603050405020304" pitchFamily="18" charset="0"/>
            </a:endParaRPr>
          </a:p>
        </p:txBody>
      </p:sp>
    </p:spTree>
    <p:extLst>
      <p:ext uri="{BB962C8B-B14F-4D97-AF65-F5344CB8AC3E}">
        <p14:creationId xmlns:p14="http://schemas.microsoft.com/office/powerpoint/2010/main" val="275422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08712"/>
          </a:xfrm>
        </p:spPr>
        <p:txBody>
          <a:bodyPr>
            <a:normAutofit/>
          </a:bodyPr>
          <a:lstStyle/>
          <a:p>
            <a:pPr marL="0" indent="0" algn="just">
              <a:buNone/>
            </a:pPr>
            <a:r>
              <a:rPr lang="uk-UA" sz="2000" b="1" i="1" dirty="0" smtClean="0"/>
              <a:t>Франшиза</a:t>
            </a:r>
            <a:r>
              <a:rPr lang="uk-UA" sz="2000" b="1" dirty="0" smtClean="0"/>
              <a:t> – </a:t>
            </a:r>
            <a:r>
              <a:rPr lang="uk-UA" sz="2000" dirty="0" smtClean="0"/>
              <a:t>це покупка права на реалізацію бізнесу під ім’ям відомої торгової марки; договір між компанією з власним брендом та третьою особою; відповідно до умов договору, покупець франшизи (</a:t>
            </a:r>
            <a:r>
              <a:rPr lang="uk-UA" sz="2000" dirty="0" err="1" smtClean="0"/>
              <a:t>франчайзі</a:t>
            </a:r>
            <a:r>
              <a:rPr lang="uk-UA" sz="2000" dirty="0" smtClean="0"/>
              <a:t>) отримує платне право відкривати власний бізнес під керівництвом компанії – власника франшизи (</a:t>
            </a:r>
            <a:r>
              <a:rPr lang="uk-UA" sz="2000" dirty="0" err="1" smtClean="0"/>
              <a:t>франчайзера</a:t>
            </a:r>
            <a:r>
              <a:rPr lang="uk-UA" sz="2000" dirty="0" smtClean="0"/>
              <a:t>), використовуючи її ім’я, технології, право інтелектуальної власності тощо. </a:t>
            </a:r>
          </a:p>
          <a:p>
            <a:pPr marL="0" indent="0" algn="just">
              <a:buNone/>
            </a:pPr>
            <a:r>
              <a:rPr lang="uk-UA" sz="2000" b="1" i="1" dirty="0" smtClean="0"/>
              <a:t>Франчайзинг </a:t>
            </a:r>
            <a:r>
              <a:rPr lang="uk-UA" sz="2000" b="1" dirty="0" smtClean="0"/>
              <a:t>– </a:t>
            </a:r>
            <a:r>
              <a:rPr lang="uk-UA" sz="2000" dirty="0" smtClean="0"/>
              <a:t>ведення бізнесу на умовах франшизи</a:t>
            </a:r>
          </a:p>
        </p:txBody>
      </p:sp>
      <p:pic>
        <p:nvPicPr>
          <p:cNvPr id="2" name="Рисунок 1"/>
          <p:cNvPicPr>
            <a:picLocks noChangeAspect="1"/>
          </p:cNvPicPr>
          <p:nvPr/>
        </p:nvPicPr>
        <p:blipFill>
          <a:blip r:embed="rId2"/>
          <a:stretch>
            <a:fillRect/>
          </a:stretch>
        </p:blipFill>
        <p:spPr>
          <a:xfrm>
            <a:off x="1691680" y="2708920"/>
            <a:ext cx="6048672" cy="4011874"/>
          </a:xfrm>
          <a:prstGeom prst="rect">
            <a:avLst/>
          </a:prstGeom>
        </p:spPr>
      </p:pic>
    </p:spTree>
    <p:extLst>
      <p:ext uri="{BB962C8B-B14F-4D97-AF65-F5344CB8AC3E}">
        <p14:creationId xmlns:p14="http://schemas.microsoft.com/office/powerpoint/2010/main" val="5558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08712"/>
          </a:xfrm>
        </p:spPr>
        <p:txBody>
          <a:bodyPr>
            <a:normAutofit/>
          </a:bodyPr>
          <a:lstStyle/>
          <a:p>
            <a:pPr marL="0" indent="0" algn="just">
              <a:buNone/>
            </a:pPr>
            <a:r>
              <a:rPr lang="uk-UA" sz="2000" b="1" i="1" dirty="0" smtClean="0"/>
              <a:t>Позитивні аспекти (плюси) покупки франшизи для </a:t>
            </a:r>
            <a:r>
              <a:rPr lang="uk-UA" sz="2000" b="1" i="1" dirty="0" err="1" smtClean="0"/>
              <a:t>франчайзі</a:t>
            </a:r>
            <a:r>
              <a:rPr lang="uk-UA" sz="2000" b="1" dirty="0" smtClean="0"/>
              <a:t>: </a:t>
            </a:r>
          </a:p>
          <a:p>
            <a:pPr marL="457200" indent="-457200" algn="just">
              <a:buAutoNum type="arabicPeriod"/>
            </a:pPr>
            <a:r>
              <a:rPr lang="uk-UA" sz="2000" dirty="0" smtClean="0"/>
              <a:t>Репутація та впізнання. Не потрібно формувати просування бренду з самого початку, купується певний рівень впізнання серед відвідувачів. </a:t>
            </a:r>
          </a:p>
          <a:p>
            <a:pPr marL="457200" indent="-457200" algn="just">
              <a:buAutoNum type="arabicPeriod"/>
            </a:pPr>
            <a:r>
              <a:rPr lang="uk-UA" sz="2000" dirty="0" smtClean="0"/>
              <a:t> Знижені ризики. На відміну від організації бізнесу з нуля, франшиза дає точну інформацію про планування витрат та доходів, ризик отримати збиток мінімальний. Не потрібно детально вивчати ринок, оскільки </a:t>
            </a:r>
            <a:r>
              <a:rPr lang="uk-UA" sz="2000" dirty="0" err="1" smtClean="0"/>
              <a:t>франчайзер</a:t>
            </a:r>
            <a:r>
              <a:rPr lang="uk-UA" sz="2000" dirty="0" smtClean="0"/>
              <a:t> надає інформацію щодо розвитку ринку. </a:t>
            </a:r>
          </a:p>
          <a:p>
            <a:pPr marL="457200" indent="-457200" algn="just">
              <a:buAutoNum type="arabicPeriod"/>
            </a:pPr>
            <a:r>
              <a:rPr lang="uk-UA" sz="2000" dirty="0" smtClean="0"/>
              <a:t> Окупність. Успіх швидкої окупності можна запозичити зразу у </a:t>
            </a:r>
            <a:r>
              <a:rPr lang="uk-UA" sz="2000" dirty="0" err="1" smtClean="0"/>
              <a:t>франчайзера</a:t>
            </a:r>
            <a:r>
              <a:rPr lang="uk-UA" sz="2000" dirty="0" smtClean="0"/>
              <a:t>. Не потрібно буде витрачати час на вивчення бізнес-моделі та робити розрахунки окупності.</a:t>
            </a:r>
          </a:p>
          <a:p>
            <a:pPr marL="457200" indent="-457200" algn="just">
              <a:buAutoNum type="arabicPeriod"/>
            </a:pPr>
            <a:r>
              <a:rPr lang="uk-UA" sz="2000" dirty="0" smtClean="0"/>
              <a:t> Готова бізнес-модель. </a:t>
            </a:r>
            <a:r>
              <a:rPr lang="uk-UA" sz="2000" dirty="0" err="1" smtClean="0"/>
              <a:t>Франчайзер</a:t>
            </a:r>
            <a:r>
              <a:rPr lang="uk-UA" sz="2000" dirty="0" smtClean="0"/>
              <a:t> надає вже перевірену бізнес-модель, яка вже успішно працює. </a:t>
            </a:r>
          </a:p>
          <a:p>
            <a:pPr marL="457200" indent="-457200" algn="just">
              <a:buAutoNum type="arabicPeriod"/>
            </a:pPr>
            <a:r>
              <a:rPr lang="uk-UA" sz="2000" dirty="0" smtClean="0"/>
              <a:t> Пільги на отримання кредиту. Якщо хочете купити франшизу, але не вистачає коштів, деякі банки надають пільги для такого типу бізнесу. </a:t>
            </a:r>
          </a:p>
          <a:p>
            <a:pPr marL="457200" indent="-457200" algn="just">
              <a:buAutoNum type="arabicPeriod"/>
            </a:pPr>
            <a:r>
              <a:rPr lang="uk-UA" sz="2000" dirty="0" smtClean="0"/>
              <a:t> Допомога та підтримка. </a:t>
            </a:r>
            <a:r>
              <a:rPr lang="uk-UA" sz="2000" dirty="0" err="1" smtClean="0"/>
              <a:t>Франчайзер</a:t>
            </a:r>
            <a:r>
              <a:rPr lang="uk-UA" sz="2000" dirty="0" smtClean="0"/>
              <a:t> зацікавлений надати допомогу та підтримку на початковому етапі. В інтересах обох, щоб бізнес був прибутковим, та не було помилок при запуску закладу на початковому етапі</a:t>
            </a:r>
            <a:endParaRPr lang="uk-UA" sz="2000" dirty="0"/>
          </a:p>
        </p:txBody>
      </p:sp>
    </p:spTree>
    <p:extLst>
      <p:ext uri="{BB962C8B-B14F-4D97-AF65-F5344CB8AC3E}">
        <p14:creationId xmlns:p14="http://schemas.microsoft.com/office/powerpoint/2010/main" val="279726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08712"/>
          </a:xfrm>
        </p:spPr>
        <p:txBody>
          <a:bodyPr>
            <a:normAutofit/>
          </a:bodyPr>
          <a:lstStyle/>
          <a:p>
            <a:pPr marL="0" indent="0">
              <a:buNone/>
            </a:pPr>
            <a:r>
              <a:rPr lang="uk-UA" sz="2000" b="1" dirty="0" smtClean="0"/>
              <a:t>Негативні аспекти (мінуси) покупки франшизи для </a:t>
            </a:r>
            <a:r>
              <a:rPr lang="uk-UA" sz="2000" b="1" dirty="0" err="1" smtClean="0"/>
              <a:t>франчайзі</a:t>
            </a:r>
            <a:r>
              <a:rPr lang="uk-UA" sz="2000" b="1" dirty="0" smtClean="0"/>
              <a:t>: </a:t>
            </a:r>
          </a:p>
          <a:p>
            <a:pPr marL="457200" indent="-457200">
              <a:buAutoNum type="arabicPeriod"/>
            </a:pPr>
            <a:r>
              <a:rPr lang="uk-UA" sz="2000" dirty="0" smtClean="0"/>
              <a:t>Суворі рамки договору. Після укладання договору </a:t>
            </a:r>
            <a:r>
              <a:rPr lang="uk-UA" sz="2000" dirty="0" err="1" smtClean="0"/>
              <a:t>франчайзі</a:t>
            </a:r>
            <a:r>
              <a:rPr lang="uk-UA" sz="2000" dirty="0" smtClean="0"/>
              <a:t> зобов’язаний виконати всі правила, які у ньому прописані. </a:t>
            </a:r>
          </a:p>
          <a:p>
            <a:pPr marL="457200" indent="-457200">
              <a:buAutoNum type="arabicPeriod"/>
            </a:pPr>
            <a:r>
              <a:rPr lang="uk-UA" sz="2000" dirty="0" smtClean="0"/>
              <a:t> Великі вкладення на покупку франшизи. Іноді, на відкриття бізнесу по франшизі вимагається більше вкладень, ніж на відкриття нового бізнесу. За умовами договору необхідно буде оплатити перший внесок (паушальний внесок) за покупку франшизи, а також сплачувати роялті – щомісячні відрахування за користування. </a:t>
            </a:r>
          </a:p>
          <a:p>
            <a:pPr marL="457200" indent="-457200">
              <a:buAutoNum type="arabicPeriod"/>
            </a:pPr>
            <a:r>
              <a:rPr lang="uk-UA" sz="2000" dirty="0" smtClean="0"/>
              <a:t> Ризик банкрутства. Не виключено, що власник франшизи захоче закрити свою мережу. Тому необхідно буде розпочинати заново бізнес. </a:t>
            </a:r>
          </a:p>
          <a:p>
            <a:pPr marL="0" indent="0" algn="just">
              <a:buNone/>
            </a:pPr>
            <a:r>
              <a:rPr lang="uk-UA" sz="2000" dirty="0" smtClean="0"/>
              <a:t>4. Обмеження у роботі. Укладаючи договір, </a:t>
            </a:r>
            <a:r>
              <a:rPr lang="uk-UA" sz="2000" dirty="0" err="1" smtClean="0"/>
              <a:t>франчайзі</a:t>
            </a:r>
            <a:r>
              <a:rPr lang="uk-UA" sz="2000" dirty="0" smtClean="0"/>
              <a:t> погоджується на умови, які у ньому прописані. Часто власник франшизи (</a:t>
            </a:r>
            <a:r>
              <a:rPr lang="uk-UA" sz="2000" dirty="0" err="1" smtClean="0"/>
              <a:t>франчайзер</a:t>
            </a:r>
            <a:r>
              <a:rPr lang="uk-UA" sz="2000" dirty="0" smtClean="0"/>
              <a:t>) обмежує список постачальників, у яких можна робити закупівлі. Також може обмежити район розташування закладу, що може вплинути на високу орендну плату за приміщення залежно від району. </a:t>
            </a:r>
          </a:p>
          <a:p>
            <a:pPr marL="0" indent="0" algn="just">
              <a:buNone/>
            </a:pPr>
            <a:r>
              <a:rPr lang="uk-UA" sz="2000" dirty="0" smtClean="0"/>
              <a:t>Відкриття бізнесу за франшизою розпочинають з ознайомлення з усіма пропозиціями перед оформленням франшизи. Вартість франшизи не повинна бути завищеною. Краще купувати її у великих компаній, які мають велику мережу по всій країні.</a:t>
            </a:r>
            <a:endParaRPr lang="uk-UA" sz="2000" dirty="0"/>
          </a:p>
        </p:txBody>
      </p:sp>
    </p:spTree>
    <p:extLst>
      <p:ext uri="{BB962C8B-B14F-4D97-AF65-F5344CB8AC3E}">
        <p14:creationId xmlns:p14="http://schemas.microsoft.com/office/powerpoint/2010/main" val="4023126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336704"/>
          </a:xfrm>
        </p:spPr>
        <p:txBody>
          <a:bodyPr>
            <a:normAutofit/>
          </a:bodyPr>
          <a:lstStyle/>
          <a:p>
            <a:pPr marL="0" indent="0">
              <a:buNone/>
            </a:pPr>
            <a:r>
              <a:rPr lang="uk-UA" sz="2000" b="1" dirty="0" smtClean="0"/>
              <a:t>Організація відкриття ресторанного бізнесу на основі франчайзингу. </a:t>
            </a:r>
          </a:p>
          <a:p>
            <a:pPr marL="457200" indent="-457200">
              <a:buAutoNum type="arabicPeriod"/>
            </a:pPr>
            <a:r>
              <a:rPr lang="uk-UA" sz="2000" b="1" dirty="0" smtClean="0"/>
              <a:t>Вибір типу бізнесу для своєї франшизи: </a:t>
            </a:r>
          </a:p>
          <a:p>
            <a:pPr>
              <a:buFontTx/>
              <a:buChar char="-"/>
            </a:pPr>
            <a:r>
              <a:rPr lang="uk-UA" sz="2000" dirty="0" smtClean="0"/>
              <a:t>займатися потрібно тим, що вам подобається (якщо знаєте багато інформації про кав’ярні, дуже любите каву, не варто відкривати пивний бар);</a:t>
            </a:r>
          </a:p>
          <a:p>
            <a:pPr>
              <a:buFontTx/>
              <a:buChar char="-"/>
            </a:pPr>
            <a:r>
              <a:rPr lang="uk-UA" sz="2000" dirty="0" smtClean="0"/>
              <a:t> слідкуйте за трендами (необхідно зробити моніторинг ринку, подивитись, які заклади користуються попитом – зараз все більше відкривають кав’ярні третьої хвилі, ресторани з </a:t>
            </a:r>
            <a:r>
              <a:rPr lang="uk-UA" sz="2000" dirty="0" err="1" smtClean="0"/>
              <a:t>моно</a:t>
            </a:r>
            <a:r>
              <a:rPr lang="uk-UA" sz="2000" dirty="0" smtClean="0"/>
              <a:t> продуктом та особливою подачею страви); - необхідно обирати велику компанії; </a:t>
            </a:r>
          </a:p>
          <a:p>
            <a:pPr>
              <a:buFontTx/>
              <a:buChar char="-"/>
            </a:pPr>
            <a:r>
              <a:rPr lang="uk-UA" sz="2000" dirty="0" smtClean="0"/>
              <a:t> плануйте бюджет (витрати); </a:t>
            </a:r>
          </a:p>
          <a:p>
            <a:pPr marL="0" indent="0">
              <a:buNone/>
            </a:pPr>
            <a:r>
              <a:rPr lang="uk-UA" sz="2000" b="1" dirty="0" smtClean="0"/>
              <a:t>2. Вибір майданчиків для пошуку пропозицій по франшизі: </a:t>
            </a:r>
          </a:p>
          <a:p>
            <a:pPr>
              <a:buFontTx/>
              <a:buChar char="-"/>
            </a:pPr>
            <a:r>
              <a:rPr lang="en-US" sz="2000" dirty="0" err="1" smtClean="0"/>
              <a:t>Franchisegroup</a:t>
            </a:r>
            <a:r>
              <a:rPr lang="en-US" sz="2000" dirty="0" smtClean="0"/>
              <a:t> – </a:t>
            </a:r>
            <a:r>
              <a:rPr lang="uk-UA" sz="2000" dirty="0" smtClean="0"/>
              <a:t>компанія продає та «упаковує» франшизи, створили понад 400 франшиз; на сайті є каталог, де можна обрати франшизу;</a:t>
            </a:r>
          </a:p>
          <a:p>
            <a:pPr>
              <a:buFontTx/>
              <a:buChar char="-"/>
            </a:pPr>
            <a:r>
              <a:rPr lang="uk-UA" sz="2000" dirty="0" smtClean="0"/>
              <a:t> </a:t>
            </a:r>
            <a:r>
              <a:rPr lang="uk-UA" sz="2000" dirty="0" err="1" smtClean="0"/>
              <a:t>Франч</a:t>
            </a:r>
            <a:r>
              <a:rPr lang="uk-UA" sz="2000" dirty="0" smtClean="0"/>
              <a:t> – розповідає, як створити франшизу та захопити світ; у каталозі франшиз можна робити пошук за типами бізнесу та витратами, є безкоштовні консультації та майстер-класи; </a:t>
            </a:r>
          </a:p>
          <a:p>
            <a:pPr>
              <a:buFontTx/>
              <a:buChar char="-"/>
            </a:pPr>
            <a:r>
              <a:rPr lang="uk-UA" sz="2000" dirty="0" smtClean="0"/>
              <a:t> </a:t>
            </a:r>
            <a:r>
              <a:rPr lang="en-US" sz="2000" dirty="0" smtClean="0"/>
              <a:t>Franchise – </a:t>
            </a:r>
            <a:r>
              <a:rPr lang="uk-UA" sz="2000" dirty="0" smtClean="0"/>
              <a:t>у каталозі франшиз можна подивитись вартість франшизи, окупність та основну інформацію про </a:t>
            </a:r>
            <a:r>
              <a:rPr lang="uk-UA" sz="2000" dirty="0" err="1" smtClean="0"/>
              <a:t>франчайзера</a:t>
            </a:r>
            <a:r>
              <a:rPr lang="uk-UA" sz="2000" dirty="0" smtClean="0"/>
              <a:t>.</a:t>
            </a:r>
            <a:endParaRPr lang="uk-UA" sz="2000" dirty="0"/>
          </a:p>
        </p:txBody>
      </p:sp>
    </p:spTree>
    <p:extLst>
      <p:ext uri="{BB962C8B-B14F-4D97-AF65-F5344CB8AC3E}">
        <p14:creationId xmlns:p14="http://schemas.microsoft.com/office/powerpoint/2010/main" val="20157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40960" cy="6336704"/>
          </a:xfrm>
        </p:spPr>
        <p:txBody>
          <a:bodyPr>
            <a:normAutofit fontScale="92500" lnSpcReduction="10000"/>
          </a:bodyPr>
          <a:lstStyle/>
          <a:p>
            <a:pPr marL="0" indent="0">
              <a:buNone/>
            </a:pPr>
            <a:r>
              <a:rPr lang="uk-UA" sz="2000" b="1" dirty="0" smtClean="0"/>
              <a:t>3. Вибір </a:t>
            </a:r>
            <a:r>
              <a:rPr lang="uk-UA" sz="2000" b="1" dirty="0" err="1" smtClean="0"/>
              <a:t>франчайзера</a:t>
            </a:r>
            <a:r>
              <a:rPr lang="uk-UA" sz="2000" b="1" dirty="0" smtClean="0"/>
              <a:t>: необхідно звертати уваги на те, як давно компанія на ринку та наскільки вона популярна. </a:t>
            </a:r>
          </a:p>
          <a:p>
            <a:pPr marL="0" indent="0">
              <a:buNone/>
            </a:pPr>
            <a:r>
              <a:rPr lang="uk-UA" sz="2000" dirty="0" smtClean="0"/>
              <a:t>   Основні питання до </a:t>
            </a:r>
            <a:r>
              <a:rPr lang="uk-UA" sz="2000" dirty="0" err="1" smtClean="0"/>
              <a:t>франчайзера</a:t>
            </a:r>
            <a:r>
              <a:rPr lang="uk-UA" sz="2000" dirty="0" smtClean="0"/>
              <a:t>:</a:t>
            </a:r>
          </a:p>
          <a:p>
            <a:pPr marL="0" indent="0">
              <a:buNone/>
            </a:pPr>
            <a:r>
              <a:rPr lang="uk-UA" sz="2000" dirty="0" smtClean="0"/>
              <a:t> - скільки вже працюючих точок по франшизі; </a:t>
            </a:r>
          </a:p>
          <a:p>
            <a:pPr>
              <a:buFontTx/>
              <a:buChar char="-"/>
            </a:pPr>
            <a:r>
              <a:rPr lang="uk-UA" sz="2000" dirty="0" smtClean="0"/>
              <a:t>який дохід від реалізації (товарооборот); </a:t>
            </a:r>
          </a:p>
          <a:p>
            <a:pPr>
              <a:buFontTx/>
              <a:buChar char="-"/>
            </a:pPr>
            <a:r>
              <a:rPr lang="uk-UA" sz="2000" dirty="0" smtClean="0"/>
              <a:t> який рівень рентабельності; </a:t>
            </a:r>
          </a:p>
          <a:p>
            <a:pPr>
              <a:buFontTx/>
              <a:buChar char="-"/>
            </a:pPr>
            <a:r>
              <a:rPr lang="uk-UA" sz="2000" dirty="0" smtClean="0"/>
              <a:t> скільки потрібно коштів на відкриття нової торговельної точки; </a:t>
            </a:r>
          </a:p>
          <a:p>
            <a:pPr>
              <a:buFontTx/>
              <a:buChar char="-"/>
            </a:pPr>
            <a:r>
              <a:rPr lang="uk-UA" sz="2000" dirty="0" smtClean="0"/>
              <a:t> який строк укладення договору</a:t>
            </a:r>
          </a:p>
          <a:p>
            <a:pPr marL="0" indent="0">
              <a:buNone/>
            </a:pPr>
            <a:r>
              <a:rPr lang="uk-UA" sz="2000" b="1" dirty="0" smtClean="0"/>
              <a:t>4. Умови договору для відкриття франшизи.</a:t>
            </a:r>
          </a:p>
          <a:p>
            <a:pPr marL="0" indent="0">
              <a:buNone/>
            </a:pPr>
            <a:r>
              <a:rPr lang="uk-UA" sz="2000" dirty="0" smtClean="0"/>
              <a:t> Необхідно ретельно вивчити умови договору з юридичної точки зору (це здійснюється через власного юриста або через фірму, яка на цьому спеціалізується).</a:t>
            </a:r>
          </a:p>
          <a:p>
            <a:pPr marL="0" indent="0">
              <a:buNone/>
            </a:pPr>
            <a:r>
              <a:rPr lang="uk-UA" sz="2000" b="1" dirty="0" smtClean="0"/>
              <a:t>5. Види договорів при покупці франшизи: на практиці використовують 2 види договорів: </a:t>
            </a:r>
          </a:p>
          <a:p>
            <a:pPr marL="457200" indent="-457200">
              <a:buAutoNum type="arabicParenR"/>
            </a:pPr>
            <a:r>
              <a:rPr lang="uk-UA" sz="2000" dirty="0" smtClean="0"/>
              <a:t>ліцензійний договір – передбачає тільки передачу товарного знаку; більше підходить для розвитку бізнесу, який вже є, а не для старту (нового бізнесу); </a:t>
            </a:r>
          </a:p>
          <a:p>
            <a:pPr marL="457200" indent="-457200">
              <a:buAutoNum type="arabicParenR"/>
            </a:pPr>
            <a:r>
              <a:rPr lang="uk-UA" sz="2000" dirty="0" smtClean="0"/>
              <a:t> договір комерційної концесії (договір франчайзингу) – його ціль у розширенні компанії, а не у передачі товарного знаку; за таким договором </a:t>
            </a:r>
            <a:r>
              <a:rPr lang="uk-UA" sz="2000" dirty="0" err="1" smtClean="0"/>
              <a:t>франчайзер</a:t>
            </a:r>
            <a:r>
              <a:rPr lang="uk-UA" sz="2000" dirty="0" smtClean="0"/>
              <a:t> передає не тільки права на комерційну інформацію, напрацювання </a:t>
            </a:r>
            <a:r>
              <a:rPr lang="uk-UA" sz="2000" dirty="0" err="1" smtClean="0"/>
              <a:t>франчайзера</a:t>
            </a:r>
            <a:r>
              <a:rPr lang="uk-UA" sz="2000" dirty="0" smtClean="0"/>
              <a:t> та підтримку на початковому етапі, а ще й право на свій товарний знак.</a:t>
            </a:r>
            <a:endParaRPr lang="uk-UA" sz="2000" dirty="0"/>
          </a:p>
        </p:txBody>
      </p:sp>
    </p:spTree>
    <p:extLst>
      <p:ext uri="{BB962C8B-B14F-4D97-AF65-F5344CB8AC3E}">
        <p14:creationId xmlns:p14="http://schemas.microsoft.com/office/powerpoint/2010/main" val="166688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12968" cy="6336704"/>
          </a:xfrm>
        </p:spPr>
        <p:txBody>
          <a:bodyPr>
            <a:normAutofit lnSpcReduction="10000"/>
          </a:bodyPr>
          <a:lstStyle/>
          <a:p>
            <a:pPr marL="0" indent="0" algn="just">
              <a:buNone/>
            </a:pPr>
            <a:r>
              <a:rPr lang="uk-UA" sz="2000" b="1" dirty="0" smtClean="0"/>
              <a:t>6. Умови, на які важливо звертати увагу у договорі: </a:t>
            </a:r>
          </a:p>
          <a:p>
            <a:pPr algn="just">
              <a:buFontTx/>
              <a:buChar char="-"/>
            </a:pPr>
            <a:r>
              <a:rPr lang="uk-UA" sz="2000" dirty="0" smtClean="0"/>
              <a:t>право на товарний знак – це головний елемент договору, який необхідно перевірити з юристом, і узнати точно – чи є </a:t>
            </a:r>
            <a:r>
              <a:rPr lang="uk-UA" sz="2000" dirty="0" err="1" smtClean="0"/>
              <a:t>франчайзер</a:t>
            </a:r>
            <a:r>
              <a:rPr lang="uk-UA" sz="2000" dirty="0" smtClean="0"/>
              <a:t> правовласником товарного знаку; </a:t>
            </a:r>
          </a:p>
          <a:p>
            <a:pPr algn="just">
              <a:buFontTx/>
              <a:buChar char="-"/>
            </a:pPr>
            <a:r>
              <a:rPr lang="uk-UA" sz="2000" dirty="0" smtClean="0"/>
              <a:t> допомога та підтримка – яка саме підтримка та допомога, у чому вона проявляється; </a:t>
            </a:r>
          </a:p>
          <a:p>
            <a:pPr algn="just">
              <a:buFontTx/>
              <a:buChar char="-"/>
            </a:pPr>
            <a:r>
              <a:rPr lang="uk-UA" sz="2000" dirty="0" smtClean="0"/>
              <a:t> свобода дій – які обмеження прописує </a:t>
            </a:r>
            <a:r>
              <a:rPr lang="uk-UA" sz="2000" dirty="0" err="1" smtClean="0"/>
              <a:t>франчайзер</a:t>
            </a:r>
            <a:r>
              <a:rPr lang="uk-UA" sz="2000" dirty="0" smtClean="0"/>
              <a:t> у договорі (необхідно зразу оговорювати та уточнювати їх у </a:t>
            </a:r>
            <a:r>
              <a:rPr lang="uk-UA" sz="2000" dirty="0" err="1" smtClean="0"/>
              <a:t>франчайзера</a:t>
            </a:r>
            <a:r>
              <a:rPr lang="uk-UA" sz="2000" dirty="0" smtClean="0"/>
              <a:t>, а також обговорити можливість особистого зростання разом з компанією); </a:t>
            </a:r>
          </a:p>
          <a:p>
            <a:pPr algn="just">
              <a:buFontTx/>
              <a:buChar char="-"/>
            </a:pPr>
            <a:r>
              <a:rPr lang="uk-UA" sz="2000" dirty="0" smtClean="0"/>
              <a:t> локація (розміщення) закладу – іноді </a:t>
            </a:r>
            <a:r>
              <a:rPr lang="uk-UA" sz="2000" dirty="0" err="1" smtClean="0"/>
              <a:t>франчайзери</a:t>
            </a:r>
            <a:r>
              <a:rPr lang="uk-UA" sz="2000" dirty="0" smtClean="0"/>
              <a:t> самостійно пропонують місце розташування, але воно може бути дорогим за орендною платою залежно від району; </a:t>
            </a:r>
          </a:p>
          <a:p>
            <a:pPr algn="just">
              <a:buFontTx/>
              <a:buChar char="-"/>
            </a:pPr>
            <a:r>
              <a:rPr lang="uk-UA" sz="2000" dirty="0" smtClean="0"/>
              <a:t> витрати – будь-які фінансові витрати повинні контролюватись (якщо плата за франшизу невелика, то варто дізнатись, що входить у вартість франшизи, можливо прийдеться додатково витратити кошти на оформлення документів та навчання персоналу);</a:t>
            </a:r>
          </a:p>
          <a:p>
            <a:pPr algn="just">
              <a:buFontTx/>
              <a:buChar char="-"/>
            </a:pPr>
            <a:r>
              <a:rPr lang="uk-UA" sz="2000" dirty="0" smtClean="0"/>
              <a:t> штрафи – які штрафи прописує </a:t>
            </a:r>
            <a:r>
              <a:rPr lang="uk-UA" sz="2000" dirty="0" err="1" smtClean="0"/>
              <a:t>франчайзер</a:t>
            </a:r>
            <a:r>
              <a:rPr lang="uk-UA" sz="2000" dirty="0" smtClean="0"/>
              <a:t> у разі несвоєчасної оплати роялті або порушення одного з пунктів договору; </a:t>
            </a:r>
          </a:p>
          <a:p>
            <a:pPr algn="just">
              <a:buFontTx/>
              <a:buChar char="-"/>
            </a:pPr>
            <a:r>
              <a:rPr lang="uk-UA" sz="2000" dirty="0" smtClean="0"/>
              <a:t> строк дії договору – для того, щоб розуміти період співробітництва і коли необхідно буде переглядати договір. </a:t>
            </a:r>
            <a:endParaRPr lang="uk-UA" sz="2000" dirty="0"/>
          </a:p>
        </p:txBody>
      </p:sp>
    </p:spTree>
    <p:extLst>
      <p:ext uri="{BB962C8B-B14F-4D97-AF65-F5344CB8AC3E}">
        <p14:creationId xmlns:p14="http://schemas.microsoft.com/office/powerpoint/2010/main" val="38708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363272" cy="6192688"/>
          </a:xfrm>
        </p:spPr>
        <p:txBody>
          <a:bodyPr>
            <a:noAutofit/>
          </a:bodyPr>
          <a:lstStyle/>
          <a:p>
            <a:pPr marL="0" indent="0" algn="just">
              <a:buNone/>
            </a:pPr>
            <a:r>
              <a:rPr lang="uk-UA" sz="1600" b="1" dirty="0" smtClean="0"/>
              <a:t>7. Написання бізнес-плану для відкриття бізнесу по франшизі (розділи бізнес-плану): </a:t>
            </a:r>
          </a:p>
          <a:p>
            <a:pPr marL="457200" indent="-457200" algn="just">
              <a:buAutoNum type="arabicParenR"/>
            </a:pPr>
            <a:r>
              <a:rPr lang="uk-UA" sz="1600" dirty="0" smtClean="0"/>
              <a:t>вступ: необхідно написати коротко про концепцію, чому обрано саме даний вид діяльності та саме цю компанію; зазначають бажані обсяги продажу та план розвитку бізнесу; </a:t>
            </a:r>
          </a:p>
          <a:p>
            <a:pPr marL="457200" indent="-457200" algn="just">
              <a:buAutoNum type="arabicParenR"/>
            </a:pPr>
            <a:r>
              <a:rPr lang="uk-UA" sz="1600" dirty="0" smtClean="0"/>
              <a:t> дані про </a:t>
            </a:r>
            <a:r>
              <a:rPr lang="uk-UA" sz="1600" dirty="0" err="1" smtClean="0"/>
              <a:t>франчайзі</a:t>
            </a:r>
            <a:r>
              <a:rPr lang="uk-UA" sz="1600" dirty="0" smtClean="0"/>
              <a:t>: опис власного досвіду у бізнесі, бажано, щоб він був успішний; вказується прізвище, ім’я, місце проживання, контактний номер;</a:t>
            </a:r>
          </a:p>
          <a:p>
            <a:pPr marL="457200" indent="-457200" algn="just">
              <a:buAutoNum type="arabicParenR"/>
            </a:pPr>
            <a:r>
              <a:rPr lang="uk-UA" sz="1600" dirty="0" smtClean="0"/>
              <a:t> опис ринку: необхідно дати опис сегменту ринку, на який планується вийти; добавити інформацію про те, наскільки ринок є стабільним і яка у нього мінливість: постійна чи сезонна;</a:t>
            </a:r>
          </a:p>
          <a:p>
            <a:pPr marL="457200" indent="-457200" algn="just">
              <a:buAutoNum type="arabicParenR"/>
            </a:pPr>
            <a:r>
              <a:rPr lang="ru-RU" sz="1600" dirty="0" err="1" smtClean="0"/>
              <a:t>приміщення</a:t>
            </a:r>
            <a:r>
              <a:rPr lang="ru-RU" sz="1600" dirty="0" smtClean="0"/>
              <a:t>: </a:t>
            </a:r>
            <a:r>
              <a:rPr lang="ru-RU" sz="1600" dirty="0" err="1" smtClean="0"/>
              <a:t>необхідно</a:t>
            </a:r>
            <a:r>
              <a:rPr lang="ru-RU" sz="1600" dirty="0" smtClean="0"/>
              <a:t> </a:t>
            </a:r>
            <a:r>
              <a:rPr lang="ru-RU" sz="1600" dirty="0" err="1" smtClean="0"/>
              <a:t>описати</a:t>
            </a:r>
            <a:r>
              <a:rPr lang="ru-RU" sz="1600" dirty="0" smtClean="0"/>
              <a:t> </a:t>
            </a:r>
            <a:r>
              <a:rPr lang="ru-RU" sz="1600" dirty="0" err="1" smtClean="0"/>
              <a:t>приміщення</a:t>
            </a:r>
            <a:r>
              <a:rPr lang="ru-RU" sz="1600" dirty="0" smtClean="0"/>
              <a:t>, у </a:t>
            </a:r>
            <a:r>
              <a:rPr lang="ru-RU" sz="1600" dirty="0" err="1" smtClean="0"/>
              <a:t>якому</a:t>
            </a:r>
            <a:r>
              <a:rPr lang="ru-RU" sz="1600" dirty="0" smtClean="0"/>
              <a:t> </a:t>
            </a:r>
            <a:r>
              <a:rPr lang="ru-RU" sz="1600" dirty="0" err="1" smtClean="0"/>
              <a:t>планується</a:t>
            </a:r>
            <a:r>
              <a:rPr lang="ru-RU" sz="1600" dirty="0" smtClean="0"/>
              <a:t> </a:t>
            </a:r>
            <a:r>
              <a:rPr lang="ru-RU" sz="1600" dirty="0" err="1" smtClean="0"/>
              <a:t>працювати</a:t>
            </a:r>
            <a:r>
              <a:rPr lang="ru-RU" sz="1600" dirty="0" smtClean="0"/>
              <a:t>; </a:t>
            </a:r>
            <a:r>
              <a:rPr lang="ru-RU" sz="1600" dirty="0" err="1" smtClean="0"/>
              <a:t>якщо</a:t>
            </a:r>
            <a:r>
              <a:rPr lang="ru-RU" sz="1600" dirty="0" smtClean="0"/>
              <a:t> у вас є </a:t>
            </a:r>
            <a:r>
              <a:rPr lang="ru-RU" sz="1600" dirty="0" err="1" smtClean="0"/>
              <a:t>приміщення</a:t>
            </a:r>
            <a:r>
              <a:rPr lang="ru-RU" sz="1600" dirty="0" smtClean="0"/>
              <a:t> у </a:t>
            </a:r>
            <a:r>
              <a:rPr lang="ru-RU" sz="1600" dirty="0" err="1" smtClean="0"/>
              <a:t>власності</a:t>
            </a:r>
            <a:r>
              <a:rPr lang="ru-RU" sz="1600" dirty="0" smtClean="0"/>
              <a:t>, </a:t>
            </a:r>
            <a:r>
              <a:rPr lang="ru-RU" sz="1600" dirty="0" err="1" smtClean="0"/>
              <a:t>необхідно</a:t>
            </a:r>
            <a:r>
              <a:rPr lang="ru-RU" sz="1600" dirty="0" smtClean="0"/>
              <a:t> </a:t>
            </a:r>
            <a:r>
              <a:rPr lang="ru-RU" sz="1600" dirty="0" err="1" smtClean="0"/>
              <a:t>прикласти</a:t>
            </a:r>
            <a:r>
              <a:rPr lang="ru-RU" sz="1600" dirty="0" smtClean="0"/>
              <a:t> до </a:t>
            </a:r>
            <a:r>
              <a:rPr lang="ru-RU" sz="1600" dirty="0" err="1" smtClean="0"/>
              <a:t>бізнес</a:t>
            </a:r>
            <a:r>
              <a:rPr lang="ru-RU" sz="1600" dirty="0" smtClean="0"/>
              <a:t>-плану документ про право на </a:t>
            </a:r>
            <a:r>
              <a:rPr lang="ru-RU" sz="1600" dirty="0" err="1" smtClean="0"/>
              <a:t>нерухомість</a:t>
            </a:r>
            <a:r>
              <a:rPr lang="ru-RU" sz="1600" dirty="0" smtClean="0"/>
              <a:t>; для </a:t>
            </a:r>
            <a:r>
              <a:rPr lang="ru-RU" sz="1600" dirty="0" err="1" smtClean="0"/>
              <a:t>приміщень</a:t>
            </a:r>
            <a:r>
              <a:rPr lang="ru-RU" sz="1600" dirty="0" smtClean="0"/>
              <a:t>, </a:t>
            </a:r>
            <a:r>
              <a:rPr lang="ru-RU" sz="1600" dirty="0" err="1" smtClean="0"/>
              <a:t>що</a:t>
            </a:r>
            <a:r>
              <a:rPr lang="ru-RU" sz="1600" dirty="0" smtClean="0"/>
              <a:t> </a:t>
            </a:r>
            <a:r>
              <a:rPr lang="ru-RU" sz="1600" dirty="0" err="1" smtClean="0"/>
              <a:t>планується</a:t>
            </a:r>
            <a:r>
              <a:rPr lang="ru-RU" sz="1600" dirty="0" smtClean="0"/>
              <a:t> </a:t>
            </a:r>
            <a:r>
              <a:rPr lang="ru-RU" sz="1600" dirty="0" err="1" smtClean="0"/>
              <a:t>орендувати</a:t>
            </a:r>
            <a:r>
              <a:rPr lang="ru-RU" sz="1600" dirty="0" smtClean="0"/>
              <a:t>, </a:t>
            </a:r>
            <a:r>
              <a:rPr lang="ru-RU" sz="1600" dirty="0" err="1" smtClean="0"/>
              <a:t>достатньо</a:t>
            </a:r>
            <a:r>
              <a:rPr lang="ru-RU" sz="1600" dirty="0" smtClean="0"/>
              <a:t> </a:t>
            </a:r>
            <a:r>
              <a:rPr lang="ru-RU" sz="1600" dirty="0" err="1" smtClean="0"/>
              <a:t>написати</a:t>
            </a:r>
            <a:r>
              <a:rPr lang="ru-RU" sz="1600" dirty="0" smtClean="0"/>
              <a:t> суму </a:t>
            </a:r>
            <a:r>
              <a:rPr lang="ru-RU" sz="1600" dirty="0" err="1" smtClean="0"/>
              <a:t>орендної</a:t>
            </a:r>
            <a:r>
              <a:rPr lang="ru-RU" sz="1600" dirty="0" smtClean="0"/>
              <a:t> плати та строки договору </a:t>
            </a:r>
            <a:r>
              <a:rPr lang="ru-RU" sz="1600" dirty="0" err="1" smtClean="0"/>
              <a:t>оренди</a:t>
            </a:r>
            <a:r>
              <a:rPr lang="ru-RU" sz="1600" dirty="0" smtClean="0"/>
              <a:t>;</a:t>
            </a:r>
          </a:p>
          <a:p>
            <a:pPr marL="457200" indent="-457200" algn="just">
              <a:buAutoNum type="arabicParenR"/>
            </a:pPr>
            <a:r>
              <a:rPr lang="ru-RU" sz="1600" dirty="0" smtClean="0"/>
              <a:t> персонал: </a:t>
            </a:r>
            <a:r>
              <a:rPr lang="ru-RU" sz="1600" dirty="0" err="1" smtClean="0"/>
              <a:t>необхідно</a:t>
            </a:r>
            <a:r>
              <a:rPr lang="ru-RU" sz="1600" dirty="0" smtClean="0"/>
              <a:t> </a:t>
            </a:r>
            <a:r>
              <a:rPr lang="ru-RU" sz="1600" dirty="0" err="1" smtClean="0"/>
              <a:t>написати</a:t>
            </a:r>
            <a:r>
              <a:rPr lang="ru-RU" sz="1600" dirty="0" smtClean="0"/>
              <a:t> про </a:t>
            </a:r>
            <a:r>
              <a:rPr lang="ru-RU" sz="1600" dirty="0" err="1" smtClean="0"/>
              <a:t>співробітників</a:t>
            </a:r>
            <a:r>
              <a:rPr lang="ru-RU" sz="1600" dirty="0" smtClean="0"/>
              <a:t>, з </a:t>
            </a:r>
            <a:r>
              <a:rPr lang="ru-RU" sz="1600" dirty="0" err="1" smtClean="0"/>
              <a:t>якими</a:t>
            </a:r>
            <a:r>
              <a:rPr lang="ru-RU" sz="1600" dirty="0" smtClean="0"/>
              <a:t> </a:t>
            </a:r>
            <a:r>
              <a:rPr lang="ru-RU" sz="1600" dirty="0" err="1" smtClean="0"/>
              <a:t>планується</a:t>
            </a:r>
            <a:r>
              <a:rPr lang="ru-RU" sz="1600" dirty="0" smtClean="0"/>
              <a:t> </a:t>
            </a:r>
            <a:r>
              <a:rPr lang="ru-RU" sz="1600" dirty="0" err="1" smtClean="0"/>
              <a:t>працювати</a:t>
            </a:r>
            <a:r>
              <a:rPr lang="ru-RU" sz="1600" dirty="0" smtClean="0"/>
              <a:t> (</a:t>
            </a:r>
            <a:r>
              <a:rPr lang="ru-RU" sz="1600" dirty="0" err="1" smtClean="0"/>
              <a:t>хто</a:t>
            </a:r>
            <a:r>
              <a:rPr lang="ru-RU" sz="1600" dirty="0" smtClean="0"/>
              <a:t> буде </a:t>
            </a:r>
            <a:r>
              <a:rPr lang="ru-RU" sz="1600" dirty="0" err="1" smtClean="0"/>
              <a:t>керівником</a:t>
            </a:r>
            <a:r>
              <a:rPr lang="ru-RU" sz="1600" dirty="0" smtClean="0"/>
              <a:t>, </a:t>
            </a:r>
            <a:r>
              <a:rPr lang="ru-RU" sz="1600" dirty="0" err="1" smtClean="0"/>
              <a:t>хто</a:t>
            </a:r>
            <a:r>
              <a:rPr lang="ru-RU" sz="1600" dirty="0" smtClean="0"/>
              <a:t> </a:t>
            </a:r>
            <a:r>
              <a:rPr lang="ru-RU" sz="1600" dirty="0" err="1" smtClean="0"/>
              <a:t>управляючим</a:t>
            </a:r>
            <a:r>
              <a:rPr lang="ru-RU" sz="1600" dirty="0" smtClean="0"/>
              <a:t> закладу), </a:t>
            </a:r>
            <a:r>
              <a:rPr lang="ru-RU" sz="1600" dirty="0" err="1" smtClean="0"/>
              <a:t>особиста</a:t>
            </a:r>
            <a:r>
              <a:rPr lang="ru-RU" sz="1600" dirty="0" smtClean="0"/>
              <a:t> </a:t>
            </a:r>
            <a:r>
              <a:rPr lang="ru-RU" sz="1600" dirty="0" err="1" smtClean="0"/>
              <a:t>інформація</a:t>
            </a:r>
            <a:r>
              <a:rPr lang="ru-RU" sz="1600" dirty="0" smtClean="0"/>
              <a:t> про персонал, </a:t>
            </a:r>
            <a:r>
              <a:rPr lang="ru-RU" sz="1600" dirty="0" err="1" smtClean="0"/>
              <a:t>їх</a:t>
            </a:r>
            <a:r>
              <a:rPr lang="ru-RU" sz="1600" dirty="0" smtClean="0"/>
              <a:t> </a:t>
            </a:r>
            <a:r>
              <a:rPr lang="ru-RU" sz="1600" dirty="0" err="1" smtClean="0"/>
              <a:t>зростання</a:t>
            </a:r>
            <a:r>
              <a:rPr lang="ru-RU" sz="1600" dirty="0" smtClean="0"/>
              <a:t> та перспектива, яку </a:t>
            </a:r>
            <a:r>
              <a:rPr lang="ru-RU" sz="1600" dirty="0" err="1" smtClean="0"/>
              <a:t>ви</a:t>
            </a:r>
            <a:r>
              <a:rPr lang="ru-RU" sz="1600" dirty="0" smtClean="0"/>
              <a:t> </a:t>
            </a:r>
            <a:r>
              <a:rPr lang="ru-RU" sz="1600" dirty="0" err="1" smtClean="0"/>
              <a:t>бачите</a:t>
            </a:r>
            <a:r>
              <a:rPr lang="ru-RU" sz="1600" dirty="0" smtClean="0"/>
              <a:t>;</a:t>
            </a:r>
          </a:p>
          <a:p>
            <a:pPr marL="457200" indent="-457200" algn="just">
              <a:buAutoNum type="arabicParenR"/>
            </a:pPr>
            <a:r>
              <a:rPr lang="ru-RU" sz="1600" dirty="0" smtClean="0"/>
              <a:t> </a:t>
            </a:r>
            <a:r>
              <a:rPr lang="ru-RU" sz="1600" dirty="0" err="1" smtClean="0"/>
              <a:t>маркетинговий</a:t>
            </a:r>
            <a:r>
              <a:rPr lang="ru-RU" sz="1600" dirty="0" smtClean="0"/>
              <a:t> план: </a:t>
            </a:r>
            <a:r>
              <a:rPr lang="ru-RU" sz="1600" dirty="0" err="1" smtClean="0"/>
              <a:t>написати</a:t>
            </a:r>
            <a:r>
              <a:rPr lang="ru-RU" sz="1600" dirty="0" smtClean="0"/>
              <a:t> </a:t>
            </a:r>
            <a:r>
              <a:rPr lang="ru-RU" sz="1600" dirty="0" err="1" smtClean="0"/>
              <a:t>маркетингові</a:t>
            </a:r>
            <a:r>
              <a:rPr lang="ru-RU" sz="1600" dirty="0" smtClean="0"/>
              <a:t> </a:t>
            </a:r>
            <a:r>
              <a:rPr lang="ru-RU" sz="1600" dirty="0" err="1" smtClean="0"/>
              <a:t>цілі</a:t>
            </a:r>
            <a:r>
              <a:rPr lang="ru-RU" sz="1600" dirty="0" smtClean="0"/>
              <a:t>, </a:t>
            </a:r>
            <a:r>
              <a:rPr lang="ru-RU" sz="1600" dirty="0" err="1" smtClean="0"/>
              <a:t>зовнішній</a:t>
            </a:r>
            <a:r>
              <a:rPr lang="ru-RU" sz="1600" dirty="0" smtClean="0"/>
              <a:t> </a:t>
            </a:r>
            <a:r>
              <a:rPr lang="ru-RU" sz="1600" dirty="0" err="1" smtClean="0"/>
              <a:t>вигляд</a:t>
            </a:r>
            <a:r>
              <a:rPr lang="ru-RU" sz="1600" dirty="0" smtClean="0"/>
              <a:t> </a:t>
            </a:r>
            <a:r>
              <a:rPr lang="ru-RU" sz="1600" dirty="0" err="1" smtClean="0"/>
              <a:t>торговельної</a:t>
            </a:r>
            <a:r>
              <a:rPr lang="ru-RU" sz="1600" dirty="0" smtClean="0"/>
              <a:t> точки, </a:t>
            </a:r>
            <a:r>
              <a:rPr lang="ru-RU" sz="1600" dirty="0" err="1" smtClean="0"/>
              <a:t>можливі</a:t>
            </a:r>
            <a:r>
              <a:rPr lang="ru-RU" sz="1600" dirty="0" smtClean="0"/>
              <a:t> </a:t>
            </a:r>
            <a:r>
              <a:rPr lang="ru-RU" sz="1600" dirty="0" err="1" smtClean="0"/>
              <a:t>дії</a:t>
            </a:r>
            <a:r>
              <a:rPr lang="ru-RU" sz="1600" dirty="0" smtClean="0"/>
              <a:t> з рекламою; </a:t>
            </a:r>
            <a:r>
              <a:rPr lang="ru-RU" sz="1600" dirty="0" err="1" smtClean="0"/>
              <a:t>основна</a:t>
            </a:r>
            <a:r>
              <a:rPr lang="ru-RU" sz="1600" dirty="0" smtClean="0"/>
              <a:t> </a:t>
            </a:r>
            <a:r>
              <a:rPr lang="ru-RU" sz="1600" dirty="0" err="1" smtClean="0"/>
              <a:t>частина</a:t>
            </a:r>
            <a:r>
              <a:rPr lang="ru-RU" sz="1600" dirty="0" smtClean="0"/>
              <a:t> маркетингу </a:t>
            </a:r>
            <a:r>
              <a:rPr lang="ru-RU" sz="1600" dirty="0" err="1" smtClean="0"/>
              <a:t>залежить</a:t>
            </a:r>
            <a:r>
              <a:rPr lang="ru-RU" sz="1600" dirty="0" smtClean="0"/>
              <a:t> </a:t>
            </a:r>
            <a:r>
              <a:rPr lang="ru-RU" sz="1600" dirty="0" err="1" smtClean="0"/>
              <a:t>від</a:t>
            </a:r>
            <a:r>
              <a:rPr lang="ru-RU" sz="1600" dirty="0" smtClean="0"/>
              <a:t> </a:t>
            </a:r>
            <a:r>
              <a:rPr lang="ru-RU" sz="1600" dirty="0" err="1" smtClean="0"/>
              <a:t>франчайзера</a:t>
            </a:r>
            <a:r>
              <a:rPr lang="ru-RU" sz="1600" dirty="0" smtClean="0"/>
              <a:t>, тому </a:t>
            </a:r>
            <a:r>
              <a:rPr lang="ru-RU" sz="1600" dirty="0" err="1" smtClean="0"/>
              <a:t>може</a:t>
            </a:r>
            <a:r>
              <a:rPr lang="ru-RU" sz="1600" dirty="0" smtClean="0"/>
              <a:t> не </a:t>
            </a:r>
            <a:r>
              <a:rPr lang="ru-RU" sz="1600" dirty="0" err="1" smtClean="0"/>
              <a:t>вдатися</a:t>
            </a:r>
            <a:r>
              <a:rPr lang="ru-RU" sz="1600" dirty="0" smtClean="0"/>
              <a:t> </a:t>
            </a:r>
            <a:r>
              <a:rPr lang="ru-RU" sz="1600" dirty="0" err="1" smtClean="0"/>
              <a:t>реалізувати</a:t>
            </a:r>
            <a:r>
              <a:rPr lang="ru-RU" sz="1600" dirty="0" smtClean="0"/>
              <a:t> те, </a:t>
            </a:r>
            <a:r>
              <a:rPr lang="ru-RU" sz="1600" dirty="0" err="1" smtClean="0"/>
              <a:t>що</a:t>
            </a:r>
            <a:r>
              <a:rPr lang="ru-RU" sz="1600" dirty="0" smtClean="0"/>
              <a:t> </a:t>
            </a:r>
            <a:r>
              <a:rPr lang="ru-RU" sz="1600" dirty="0" err="1" smtClean="0"/>
              <a:t>хочете</a:t>
            </a:r>
            <a:r>
              <a:rPr lang="ru-RU" sz="1600" dirty="0" smtClean="0"/>
              <a:t> </a:t>
            </a:r>
            <a:r>
              <a:rPr lang="ru-RU" sz="1600" dirty="0" err="1" smtClean="0"/>
              <a:t>ви</a:t>
            </a:r>
            <a:r>
              <a:rPr lang="ru-RU" sz="1600" dirty="0" smtClean="0"/>
              <a:t>;</a:t>
            </a:r>
          </a:p>
          <a:p>
            <a:pPr marL="457200" indent="-457200" algn="just">
              <a:buAutoNum type="arabicParenR"/>
            </a:pPr>
            <a:r>
              <a:rPr lang="ru-RU" sz="1600" dirty="0" smtClean="0"/>
              <a:t> </a:t>
            </a:r>
            <a:r>
              <a:rPr lang="ru-RU" sz="1600" dirty="0" err="1" smtClean="0"/>
              <a:t>фінансовий</a:t>
            </a:r>
            <a:r>
              <a:rPr lang="ru-RU" sz="1600" dirty="0" smtClean="0"/>
              <a:t> план: </a:t>
            </a:r>
            <a:r>
              <a:rPr lang="ru-RU" sz="1600" dirty="0" err="1" smtClean="0"/>
              <a:t>написати</a:t>
            </a:r>
            <a:r>
              <a:rPr lang="ru-RU" sz="1600" dirty="0" smtClean="0"/>
              <a:t> про </a:t>
            </a:r>
            <a:r>
              <a:rPr lang="ru-RU" sz="1600" dirty="0" err="1" smtClean="0"/>
              <a:t>власні</a:t>
            </a:r>
            <a:r>
              <a:rPr lang="ru-RU" sz="1600" dirty="0" smtClean="0"/>
              <a:t> </a:t>
            </a:r>
            <a:r>
              <a:rPr lang="ru-RU" sz="1600" dirty="0" err="1" smtClean="0"/>
              <a:t>вільні</a:t>
            </a:r>
            <a:r>
              <a:rPr lang="ru-RU" sz="1600" dirty="0" smtClean="0"/>
              <a:t> </a:t>
            </a:r>
            <a:r>
              <a:rPr lang="ru-RU" sz="1600" dirty="0" err="1" smtClean="0"/>
              <a:t>кошти</a:t>
            </a:r>
            <a:r>
              <a:rPr lang="ru-RU" sz="1600" dirty="0" smtClean="0"/>
              <a:t>, </a:t>
            </a:r>
            <a:r>
              <a:rPr lang="ru-RU" sz="1600" dirty="0" err="1" smtClean="0"/>
              <a:t>заощадження</a:t>
            </a:r>
            <a:r>
              <a:rPr lang="ru-RU" sz="1600" dirty="0" smtClean="0"/>
              <a:t> та </a:t>
            </a:r>
            <a:r>
              <a:rPr lang="ru-RU" sz="1600" dirty="0" err="1" smtClean="0"/>
              <a:t>джерела</a:t>
            </a:r>
            <a:r>
              <a:rPr lang="ru-RU" sz="1600" dirty="0" smtClean="0"/>
              <a:t> </a:t>
            </a:r>
            <a:r>
              <a:rPr lang="ru-RU" sz="1600" dirty="0" err="1" smtClean="0"/>
              <a:t>фінансування</a:t>
            </a:r>
            <a:r>
              <a:rPr lang="ru-RU" sz="1600" dirty="0" smtClean="0"/>
              <a:t> на </a:t>
            </a:r>
            <a:r>
              <a:rPr lang="ru-RU" sz="1600" dirty="0" err="1" smtClean="0"/>
              <a:t>випадок</a:t>
            </a:r>
            <a:r>
              <a:rPr lang="ru-RU" sz="1600" dirty="0" smtClean="0"/>
              <a:t> </a:t>
            </a:r>
            <a:r>
              <a:rPr lang="ru-RU" sz="1600" dirty="0" err="1" smtClean="0"/>
              <a:t>непередбачуваної</a:t>
            </a:r>
            <a:r>
              <a:rPr lang="ru-RU" sz="1600" dirty="0" smtClean="0"/>
              <a:t> </a:t>
            </a:r>
            <a:r>
              <a:rPr lang="ru-RU" sz="1600" dirty="0" err="1" smtClean="0"/>
              <a:t>ситуації</a:t>
            </a:r>
            <a:r>
              <a:rPr lang="ru-RU" sz="1600" dirty="0" smtClean="0"/>
              <a:t>; </a:t>
            </a:r>
            <a:r>
              <a:rPr lang="ru-RU" sz="1600" dirty="0" err="1" smtClean="0"/>
              <a:t>також</a:t>
            </a:r>
            <a:r>
              <a:rPr lang="ru-RU" sz="1600" dirty="0" smtClean="0"/>
              <a:t> </a:t>
            </a:r>
            <a:r>
              <a:rPr lang="ru-RU" sz="1600" dirty="0" err="1" smtClean="0"/>
              <a:t>необхідно</a:t>
            </a:r>
            <a:r>
              <a:rPr lang="ru-RU" sz="1600" dirty="0" smtClean="0"/>
              <a:t> </a:t>
            </a:r>
            <a:r>
              <a:rPr lang="ru-RU" sz="1600" dirty="0" err="1" smtClean="0"/>
              <a:t>вказати</a:t>
            </a:r>
            <a:r>
              <a:rPr lang="ru-RU" sz="1600" dirty="0" smtClean="0"/>
              <a:t> </a:t>
            </a:r>
            <a:r>
              <a:rPr lang="ru-RU" sz="1600" dirty="0" err="1" smtClean="0"/>
              <a:t>розмір</a:t>
            </a:r>
            <a:r>
              <a:rPr lang="ru-RU" sz="1600" dirty="0" smtClean="0"/>
              <a:t> ваших </a:t>
            </a:r>
            <a:r>
              <a:rPr lang="ru-RU" sz="1600" dirty="0" err="1" smtClean="0"/>
              <a:t>кредитів</a:t>
            </a:r>
            <a:r>
              <a:rPr lang="ru-RU" sz="1600" dirty="0" smtClean="0"/>
              <a:t> та план </a:t>
            </a:r>
            <a:r>
              <a:rPr lang="ru-RU" sz="1600" dirty="0" err="1" smtClean="0"/>
              <a:t>платежів</a:t>
            </a:r>
            <a:r>
              <a:rPr lang="ru-RU" sz="1600" dirty="0" smtClean="0"/>
              <a:t> по них; </a:t>
            </a:r>
          </a:p>
          <a:p>
            <a:pPr marL="457200" indent="-457200" algn="just">
              <a:buAutoNum type="arabicParenR"/>
            </a:pPr>
            <a:r>
              <a:rPr lang="ru-RU" sz="1600" dirty="0" smtClean="0"/>
              <a:t> </a:t>
            </a:r>
            <a:r>
              <a:rPr lang="ru-RU" sz="1600" dirty="0" err="1" smtClean="0"/>
              <a:t>додатки</a:t>
            </a:r>
            <a:r>
              <a:rPr lang="ru-RU" sz="1600" dirty="0" smtClean="0"/>
              <a:t>: у </a:t>
            </a:r>
            <a:r>
              <a:rPr lang="ru-RU" sz="1600" dirty="0" err="1" smtClean="0"/>
              <a:t>цьому</a:t>
            </a:r>
            <a:r>
              <a:rPr lang="ru-RU" sz="1600" dirty="0" smtClean="0"/>
              <a:t> </a:t>
            </a:r>
            <a:r>
              <a:rPr lang="ru-RU" sz="1600" dirty="0" err="1" smtClean="0"/>
              <a:t>розділі</a:t>
            </a:r>
            <a:r>
              <a:rPr lang="ru-RU" sz="1600" dirty="0" smtClean="0"/>
              <a:t> </a:t>
            </a:r>
            <a:r>
              <a:rPr lang="ru-RU" sz="1600" dirty="0" err="1" smtClean="0"/>
              <a:t>надаються</a:t>
            </a:r>
            <a:r>
              <a:rPr lang="ru-RU" sz="1600" dirty="0" smtClean="0"/>
              <a:t> </a:t>
            </a:r>
            <a:r>
              <a:rPr lang="ru-RU" sz="1600" dirty="0" err="1" smtClean="0"/>
              <a:t>документи</a:t>
            </a:r>
            <a:r>
              <a:rPr lang="ru-RU" sz="1600" dirty="0" smtClean="0"/>
              <a:t> про </a:t>
            </a:r>
            <a:r>
              <a:rPr lang="ru-RU" sz="1600" dirty="0" err="1" smtClean="0"/>
              <a:t>діяльність</a:t>
            </a:r>
            <a:r>
              <a:rPr lang="ru-RU" sz="1600" dirty="0" smtClean="0"/>
              <a:t>, у тому </a:t>
            </a:r>
            <a:r>
              <a:rPr lang="ru-RU" sz="1600" dirty="0" err="1" smtClean="0"/>
              <a:t>числі</a:t>
            </a:r>
            <a:r>
              <a:rPr lang="ru-RU" sz="1600" dirty="0" smtClean="0"/>
              <a:t> договори </a:t>
            </a:r>
            <a:r>
              <a:rPr lang="ru-RU" sz="1600" dirty="0" err="1" smtClean="0"/>
              <a:t>оренди</a:t>
            </a:r>
            <a:r>
              <a:rPr lang="ru-RU" sz="1600" dirty="0" smtClean="0"/>
              <a:t> на </a:t>
            </a:r>
            <a:r>
              <a:rPr lang="ru-RU" sz="1600" dirty="0" err="1" smtClean="0"/>
              <a:t>приміщення</a:t>
            </a:r>
            <a:r>
              <a:rPr lang="ru-RU" sz="1600" dirty="0" smtClean="0"/>
              <a:t>, на право </a:t>
            </a:r>
            <a:r>
              <a:rPr lang="ru-RU" sz="1600" dirty="0" err="1" smtClean="0"/>
              <a:t>власності</a:t>
            </a:r>
            <a:r>
              <a:rPr lang="ru-RU" sz="1600" dirty="0" smtClean="0"/>
              <a:t> </a:t>
            </a:r>
            <a:r>
              <a:rPr lang="ru-RU" sz="1600" dirty="0" err="1" smtClean="0"/>
              <a:t>нерухомості</a:t>
            </a:r>
            <a:r>
              <a:rPr lang="ru-RU" sz="1600" dirty="0" smtClean="0"/>
              <a:t> та договори на </a:t>
            </a:r>
            <a:r>
              <a:rPr lang="ru-RU" sz="1600" dirty="0" err="1" smtClean="0"/>
              <a:t>найм</a:t>
            </a:r>
            <a:r>
              <a:rPr lang="ru-RU" sz="1600" dirty="0" smtClean="0"/>
              <a:t> персоналу.</a:t>
            </a:r>
            <a:endParaRPr lang="uk-UA" sz="1600" dirty="0"/>
          </a:p>
        </p:txBody>
      </p:sp>
    </p:spTree>
    <p:extLst>
      <p:ext uri="{BB962C8B-B14F-4D97-AF65-F5344CB8AC3E}">
        <p14:creationId xmlns:p14="http://schemas.microsoft.com/office/powerpoint/2010/main" val="283318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marL="400050" lvl="1" indent="0" algn="ctr">
              <a:buNone/>
            </a:pPr>
            <a:r>
              <a:rPr lang="uk-UA" sz="2400" b="1" i="1" dirty="0" smtClean="0"/>
              <a:t>Розірвання договору з </a:t>
            </a:r>
            <a:r>
              <a:rPr lang="uk-UA" sz="2400" b="1" i="1" dirty="0" err="1" smtClean="0"/>
              <a:t>франчайзером</a:t>
            </a:r>
            <a:r>
              <a:rPr lang="uk-UA" sz="2400" b="1" i="1" dirty="0" smtClean="0"/>
              <a:t> </a:t>
            </a:r>
          </a:p>
          <a:p>
            <a:pPr marL="0" indent="0" algn="just">
              <a:buNone/>
            </a:pPr>
            <a:r>
              <a:rPr lang="uk-UA" sz="2000" dirty="0" smtClean="0"/>
              <a:t>       Найбільш частою причиною розірвання договору є невідповідність очікуваного прибутку, який обіцяв </a:t>
            </a:r>
            <a:r>
              <a:rPr lang="uk-UA" sz="2000" dirty="0" err="1" smtClean="0"/>
              <a:t>франчайзер</a:t>
            </a:r>
            <a:r>
              <a:rPr lang="uk-UA" sz="2000" dirty="0" smtClean="0"/>
              <a:t>, або відмова у підтримці. Якщо укладений договір про франчайзинг (договір комерційної концесії), його важко буде розірвати. Необхідно уважно перевірити, чи можна розірвати договір без штрафів. </a:t>
            </a:r>
          </a:p>
          <a:p>
            <a:pPr marL="0" indent="0" algn="just">
              <a:buNone/>
            </a:pPr>
            <a:r>
              <a:rPr lang="uk-UA" sz="2000" b="1" i="1" dirty="0" smtClean="0"/>
              <a:t>Варіанти розірвання договору:</a:t>
            </a:r>
          </a:p>
          <a:p>
            <a:pPr marL="0" indent="0" algn="just">
              <a:buNone/>
            </a:pPr>
            <a:r>
              <a:rPr lang="uk-UA" sz="2000" dirty="0" smtClean="0"/>
              <a:t> - через закінчення строку договору про франчайзинг;</a:t>
            </a:r>
          </a:p>
          <a:p>
            <a:pPr marL="0" indent="0" algn="just">
              <a:buNone/>
            </a:pPr>
            <a:r>
              <a:rPr lang="uk-UA" sz="2000" dirty="0" smtClean="0"/>
              <a:t> - за згодою сторін та спільною згодою;</a:t>
            </a:r>
          </a:p>
          <a:p>
            <a:pPr marL="0" indent="0" algn="just">
              <a:buNone/>
            </a:pPr>
            <a:r>
              <a:rPr lang="uk-UA" sz="2000" dirty="0" smtClean="0"/>
              <a:t> - через суд. </a:t>
            </a:r>
          </a:p>
          <a:p>
            <a:pPr marL="0" indent="0" algn="just">
              <a:buNone/>
            </a:pPr>
            <a:r>
              <a:rPr lang="uk-UA" sz="2000" dirty="0"/>
              <a:t> </a:t>
            </a:r>
            <a:r>
              <a:rPr lang="uk-UA" sz="2000" dirty="0" smtClean="0"/>
              <a:t>   Розірвання договору краще робити через спеціалізовану фірму або юриста. В Україні поки-що немає законів, які б регулювали роботу франчайзингу. За основу береться досвід країн, де франчайзинг давно працює, має правила та закони.</a:t>
            </a:r>
            <a:endParaRPr lang="uk-UA" sz="2000" dirty="0"/>
          </a:p>
        </p:txBody>
      </p:sp>
    </p:spTree>
    <p:extLst>
      <p:ext uri="{BB962C8B-B14F-4D97-AF65-F5344CB8AC3E}">
        <p14:creationId xmlns:p14="http://schemas.microsoft.com/office/powerpoint/2010/main" val="92568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568952" cy="6408712"/>
          </a:xfrm>
        </p:spPr>
        <p:txBody>
          <a:bodyPr>
            <a:normAutofit/>
          </a:bodyPr>
          <a:lstStyle/>
          <a:p>
            <a:pPr marL="0" indent="0" algn="ctr">
              <a:buNone/>
            </a:pPr>
            <a:r>
              <a:rPr lang="uk-UA" sz="2000" b="1" dirty="0" smtClean="0"/>
              <a:t>Для того щоб створити стійку групу потенційних клієнтів на ринку готельного і ресторанного бізнесу, необхідно:</a:t>
            </a:r>
          </a:p>
          <a:p>
            <a:pPr marL="0" indent="0" algn="just">
              <a:buNone/>
            </a:pPr>
            <a:r>
              <a:rPr lang="uk-UA" sz="2000" dirty="0" smtClean="0"/>
              <a:t> - мати чітке позиціонування готелю та ресторану на ринку, виділення його відмінностей і переваг серед інших ресторанних та готельних комплексів;</a:t>
            </a:r>
          </a:p>
          <a:p>
            <a:pPr marL="0" indent="0" algn="just">
              <a:buNone/>
            </a:pPr>
            <a:r>
              <a:rPr lang="uk-UA" sz="2000" dirty="0" smtClean="0"/>
              <a:t> - широке декларування вигід, які одержать потенційні клієнти, отримуючи ці готельні або ресторанні продукти;</a:t>
            </a:r>
          </a:p>
          <a:p>
            <a:pPr marL="0" indent="0" algn="just">
              <a:buNone/>
            </a:pPr>
            <a:r>
              <a:rPr lang="uk-UA" sz="2000" dirty="0" smtClean="0"/>
              <a:t> - застосування різноманітних тактичних прийомів і способів продажу;</a:t>
            </a:r>
          </a:p>
          <a:p>
            <a:pPr marL="0" indent="0" algn="just">
              <a:buNone/>
            </a:pPr>
            <a:r>
              <a:rPr lang="uk-UA" sz="2000" dirty="0" smtClean="0"/>
              <a:t> - широкі дисконтні програми готельних та ресторанних комплексів.</a:t>
            </a:r>
          </a:p>
          <a:p>
            <a:pPr marL="0" indent="0" algn="just">
              <a:buNone/>
            </a:pPr>
            <a:endParaRPr lang="uk-UA" sz="2000" dirty="0" smtClean="0"/>
          </a:p>
          <a:p>
            <a:pPr marL="0" indent="0" algn="just">
              <a:buNone/>
            </a:pPr>
            <a:r>
              <a:rPr lang="uk-UA" sz="2000" dirty="0" smtClean="0"/>
              <a:t>       </a:t>
            </a:r>
            <a:r>
              <a:rPr lang="uk-UA" sz="2000" dirty="0" smtClean="0">
                <a:solidFill>
                  <a:srgbClr val="0070C0"/>
                </a:solidFill>
              </a:rPr>
              <a:t>Розробка й реалізація маркетингової політики розподілу готельних та ресторанних продуктів вирішують два основних питання: </a:t>
            </a:r>
          </a:p>
          <a:p>
            <a:pPr algn="just">
              <a:buFontTx/>
              <a:buChar char="-"/>
            </a:pPr>
            <a:r>
              <a:rPr lang="uk-UA" sz="2000" dirty="0" smtClean="0"/>
              <a:t>вибір каналів маркетингової стратегії просування готельних продуктів;</a:t>
            </a:r>
          </a:p>
          <a:p>
            <a:pPr algn="just">
              <a:buFontTx/>
              <a:buChar char="-"/>
            </a:pPr>
            <a:r>
              <a:rPr lang="uk-UA" sz="2000" dirty="0" smtClean="0"/>
              <a:t>  вибір посередників каналу розподілу готельних продуктів і визначення прийомної роботи з ними.</a:t>
            </a:r>
            <a:endParaRPr lang="uk-UA" sz="2000" i="1" dirty="0">
              <a:solidFill>
                <a:srgbClr val="0070C0"/>
              </a:solidFill>
            </a:endParaRPr>
          </a:p>
        </p:txBody>
      </p:sp>
    </p:spTree>
    <p:extLst>
      <p:ext uri="{BB962C8B-B14F-4D97-AF65-F5344CB8AC3E}">
        <p14:creationId xmlns:p14="http://schemas.microsoft.com/office/powerpoint/2010/main" val="2617109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8136904" cy="523220"/>
          </a:xfrm>
          <a:prstGeom prst="rect">
            <a:avLst/>
          </a:prstGeom>
        </p:spPr>
        <p:txBody>
          <a:bodyPr wrap="square">
            <a:spAutoFit/>
          </a:bodyPr>
          <a:lstStyle/>
          <a:p>
            <a:r>
              <a:rPr lang="uk-UA" sz="2800" b="1" cap="all" dirty="0" smtClean="0">
                <a:solidFill>
                  <a:schemeClr val="tx2">
                    <a:lumMod val="60000"/>
                    <a:lumOff val="40000"/>
                  </a:schemeClr>
                </a:solidFill>
                <a:latin typeface="+mj-lt"/>
                <a:ea typeface="Times New Roman" panose="02020603050405020304" pitchFamily="18" charset="0"/>
              </a:rPr>
              <a:t>4. </a:t>
            </a:r>
            <a:r>
              <a:rPr lang="uk-UA" sz="2800" b="1" dirty="0" smtClean="0">
                <a:solidFill>
                  <a:schemeClr val="tx2">
                    <a:lumMod val="60000"/>
                    <a:lumOff val="40000"/>
                  </a:schemeClr>
                </a:solidFill>
                <a:latin typeface="+mj-lt"/>
                <a:ea typeface="Times New Roman" panose="02020603050405020304" pitchFamily="18" charset="0"/>
              </a:rPr>
              <a:t>Посередницька діяльність у каналах розподілу</a:t>
            </a:r>
            <a:endParaRPr lang="ru-RU" sz="2800" dirty="0">
              <a:solidFill>
                <a:schemeClr val="tx2">
                  <a:lumMod val="60000"/>
                  <a:lumOff val="40000"/>
                </a:schemeClr>
              </a:solidFill>
              <a:latin typeface="+mj-lt"/>
            </a:endParaRPr>
          </a:p>
        </p:txBody>
      </p:sp>
      <p:sp>
        <p:nvSpPr>
          <p:cNvPr id="3" name="Прямоугольник 2"/>
          <p:cNvSpPr/>
          <p:nvPr/>
        </p:nvSpPr>
        <p:spPr>
          <a:xfrm>
            <a:off x="396044" y="1052736"/>
            <a:ext cx="8424428" cy="1323439"/>
          </a:xfrm>
          <a:prstGeom prst="rect">
            <a:avLst/>
          </a:prstGeom>
        </p:spPr>
        <p:txBody>
          <a:bodyPr wrap="square">
            <a:spAutoFit/>
          </a:bodyPr>
          <a:lstStyle/>
          <a:p>
            <a:pPr indent="450215" algn="just">
              <a:spcBef>
                <a:spcPts val="400"/>
              </a:spcBef>
              <a:spcAft>
                <a:spcPts val="0"/>
              </a:spcAft>
            </a:pPr>
            <a:r>
              <a:rPr lang="uk-UA" sz="2000" b="1" dirty="0">
                <a:ea typeface="Times New Roman" panose="02020603050405020304" pitchFamily="18" charset="0"/>
              </a:rPr>
              <a:t>Посередництво в товарному обороті —</a:t>
            </a:r>
            <a:r>
              <a:rPr lang="uk-UA" sz="2000" dirty="0">
                <a:ea typeface="Times New Roman" panose="02020603050405020304" pitchFamily="18" charset="0"/>
              </a:rPr>
              <a:t> це виконання спеціалізованими підприємствами, організаціями чи окремими особами спеціальних функцій для сприяння налагодженню комерційних взаємовідносин виробників і споживачів на товарному ринку.</a:t>
            </a:r>
            <a:endParaRPr lang="ru-RU" sz="1100" b="1" dirty="0">
              <a:effectLst/>
              <a:ea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88032" y="2376175"/>
            <a:ext cx="8432440" cy="4293185"/>
          </a:xfrm>
          <a:prstGeom prst="rect">
            <a:avLst/>
          </a:prstGeom>
        </p:spPr>
      </p:pic>
    </p:spTree>
    <p:extLst>
      <p:ext uri="{BB962C8B-B14F-4D97-AF65-F5344CB8AC3E}">
        <p14:creationId xmlns:p14="http://schemas.microsoft.com/office/powerpoint/2010/main" val="1724277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085184"/>
            <a:ext cx="8280920" cy="1631216"/>
          </a:xfrm>
          <a:prstGeom prst="rect">
            <a:avLst/>
          </a:prstGeom>
        </p:spPr>
        <p:txBody>
          <a:bodyPr wrap="square">
            <a:spAutoFit/>
          </a:bodyPr>
          <a:lstStyle/>
          <a:p>
            <a:pPr indent="450215" algn="ctr">
              <a:spcAft>
                <a:spcPts val="0"/>
              </a:spcAft>
            </a:pPr>
            <a:r>
              <a:rPr lang="uk-UA" sz="2000" b="1" dirty="0">
                <a:ea typeface="Times New Roman" panose="02020603050405020304" pitchFamily="18" charset="0"/>
              </a:rPr>
              <a:t>Кількість операцій за використання </a:t>
            </a:r>
            <a:r>
              <a:rPr lang="uk-UA" sz="2000" b="1" dirty="0" smtClean="0">
                <a:ea typeface="Times New Roman" panose="02020603050405020304" pitchFamily="18" charset="0"/>
              </a:rPr>
              <a:t>прямих </a:t>
            </a:r>
            <a:r>
              <a:rPr lang="uk-UA" sz="2000" b="1" dirty="0">
                <a:ea typeface="Times New Roman" panose="02020603050405020304" pitchFamily="18" charset="0"/>
              </a:rPr>
              <a:t>та опосередкованих каналів розподілу</a:t>
            </a:r>
            <a:endParaRPr lang="ru-RU" sz="2000" b="1" dirty="0">
              <a:ea typeface="Times New Roman" panose="02020603050405020304" pitchFamily="18" charset="0"/>
            </a:endParaRPr>
          </a:p>
          <a:p>
            <a:pPr indent="450215" algn="ctr">
              <a:spcAft>
                <a:spcPts val="0"/>
              </a:spcAft>
            </a:pPr>
            <a:r>
              <a:rPr lang="uk-UA" sz="2000" dirty="0">
                <a:ea typeface="Times New Roman" panose="02020603050405020304" pitchFamily="18" charset="0"/>
              </a:rPr>
              <a:t> </a:t>
            </a:r>
            <a:endParaRPr lang="ru-RU" sz="2000" dirty="0">
              <a:ea typeface="Times New Roman" panose="02020603050405020304" pitchFamily="18" charset="0"/>
            </a:endParaRPr>
          </a:p>
          <a:p>
            <a:pPr indent="450215" algn="just">
              <a:spcAft>
                <a:spcPts val="0"/>
              </a:spcAft>
            </a:pPr>
            <a:r>
              <a:rPr lang="uk-UA" sz="2000" dirty="0">
                <a:ea typeface="Times New Roman" panose="02020603050405020304" pitchFamily="18" charset="0"/>
              </a:rPr>
              <a:t>а) кількість прямих постачальницько-збутових операцій — 16</a:t>
            </a:r>
            <a:endParaRPr lang="ru-RU" sz="2000" dirty="0">
              <a:ea typeface="Times New Roman" panose="02020603050405020304" pitchFamily="18" charset="0"/>
            </a:endParaRPr>
          </a:p>
          <a:p>
            <a:pPr indent="450215" algn="just">
              <a:spcAft>
                <a:spcPts val="0"/>
              </a:spcAft>
            </a:pPr>
            <a:r>
              <a:rPr lang="uk-UA" sz="2000" dirty="0">
                <a:ea typeface="Times New Roman" panose="02020603050405020304" pitchFamily="18" charset="0"/>
              </a:rPr>
              <a:t>б) кількість опосередкованих постачальницько-збутових операцій — 8</a:t>
            </a:r>
            <a:endParaRPr lang="ru-RU" sz="2000" dirty="0">
              <a:effectLst/>
              <a:ea typeface="Times New Roman" panose="02020603050405020304" pitchFamily="18" charset="0"/>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19572" y="273472"/>
            <a:ext cx="7920880" cy="4680520"/>
          </a:xfrm>
          <a:prstGeom prst="rect">
            <a:avLst/>
          </a:prstGeom>
        </p:spPr>
      </p:pic>
    </p:spTree>
    <p:extLst>
      <p:ext uri="{BB962C8B-B14F-4D97-AF65-F5344CB8AC3E}">
        <p14:creationId xmlns:p14="http://schemas.microsoft.com/office/powerpoint/2010/main" val="2136829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568952" cy="5324535"/>
          </a:xfrm>
          <a:prstGeom prst="rect">
            <a:avLst/>
          </a:prstGeom>
        </p:spPr>
        <p:txBody>
          <a:bodyPr wrap="square">
            <a:spAutoFit/>
          </a:bodyPr>
          <a:lstStyle/>
          <a:p>
            <a:pPr indent="450215" algn="just">
              <a:spcAft>
                <a:spcPts val="0"/>
              </a:spcAft>
            </a:pPr>
            <a:r>
              <a:rPr lang="uk-UA" sz="2000" dirty="0">
                <a:ea typeface="Times New Roman" panose="02020603050405020304" pitchFamily="18" charset="0"/>
              </a:rPr>
              <a:t>Незалежними є посередники, які від свого імені, за свій рахунок, на свій страх і ризик укладають і реалізують контракти з постачальниками і споживачами. Традиційним сегментом діяльності незалежних посередників є оптова торгівля стандартизованою продукцією відносно низької одиничної вартості, призначеною для широкого кола територіально розосереджених споживачів</a:t>
            </a:r>
            <a:r>
              <a:rPr lang="uk-UA" sz="2000" dirty="0" smtClean="0">
                <a:ea typeface="Times New Roman" panose="02020603050405020304" pitchFamily="18" charset="0"/>
              </a:rPr>
              <a:t>.</a:t>
            </a:r>
          </a:p>
          <a:p>
            <a:pPr indent="450215" algn="just">
              <a:spcAft>
                <a:spcPts val="0"/>
              </a:spcAft>
            </a:pPr>
            <a:endParaRPr lang="uk-UA" sz="2000" dirty="0" smtClean="0">
              <a:ea typeface="Times New Roman" panose="02020603050405020304" pitchFamily="18" charset="0"/>
            </a:endParaRPr>
          </a:p>
          <a:p>
            <a:pPr marL="171450" indent="-171450" algn="just">
              <a:spcAft>
                <a:spcPts val="0"/>
              </a:spcAft>
              <a:buFont typeface="Arial" panose="020B0604020202020204" pitchFamily="34" charset="0"/>
              <a:buChar char="•"/>
            </a:pPr>
            <a:r>
              <a:rPr lang="uk-UA" sz="2000" i="1" dirty="0"/>
              <a:t>Прості посередники (агенти</a:t>
            </a:r>
            <a:r>
              <a:rPr lang="uk-UA" sz="2000" i="1" dirty="0" smtClean="0"/>
              <a:t>)</a:t>
            </a:r>
          </a:p>
          <a:p>
            <a:pPr marL="171450" indent="-171450" algn="just">
              <a:spcAft>
                <a:spcPts val="0"/>
              </a:spcAft>
              <a:buFont typeface="Arial" panose="020B0604020202020204" pitchFamily="34" charset="0"/>
              <a:buChar char="•"/>
            </a:pPr>
            <a:r>
              <a:rPr lang="uk-UA" sz="2000" i="1" dirty="0"/>
              <a:t>Брокери (маклери</a:t>
            </a:r>
            <a:r>
              <a:rPr lang="uk-UA" sz="2000" i="1" dirty="0" smtClean="0"/>
              <a:t>)</a:t>
            </a:r>
          </a:p>
          <a:p>
            <a:pPr marL="171450" indent="-171450" algn="just">
              <a:spcAft>
                <a:spcPts val="0"/>
              </a:spcAft>
              <a:buFont typeface="Arial" panose="020B0604020202020204" pitchFamily="34" charset="0"/>
              <a:buChar char="•"/>
            </a:pPr>
            <a:r>
              <a:rPr lang="uk-UA" sz="2000" i="1" dirty="0"/>
              <a:t>Повірені</a:t>
            </a:r>
            <a:r>
              <a:rPr lang="uk-UA" sz="2000" dirty="0"/>
              <a:t> </a:t>
            </a:r>
            <a:endParaRPr lang="uk-UA" sz="2000" dirty="0" smtClean="0"/>
          </a:p>
          <a:p>
            <a:pPr marL="171450" indent="-171450" algn="just">
              <a:spcAft>
                <a:spcPts val="0"/>
              </a:spcAft>
              <a:buFont typeface="Arial" panose="020B0604020202020204" pitchFamily="34" charset="0"/>
              <a:buChar char="•"/>
            </a:pPr>
            <a:r>
              <a:rPr lang="uk-UA" sz="2000" i="1" dirty="0"/>
              <a:t>Представники</a:t>
            </a:r>
            <a:r>
              <a:rPr lang="uk-UA" sz="2000" dirty="0"/>
              <a:t> </a:t>
            </a:r>
            <a:endParaRPr lang="uk-UA" sz="2000" dirty="0" smtClean="0"/>
          </a:p>
          <a:p>
            <a:pPr marL="171450" indent="-171450" algn="just">
              <a:spcAft>
                <a:spcPts val="0"/>
              </a:spcAft>
              <a:buFont typeface="Arial" panose="020B0604020202020204" pitchFamily="34" charset="0"/>
              <a:buChar char="•"/>
            </a:pPr>
            <a:r>
              <a:rPr lang="uk-UA" sz="2000" i="1" dirty="0" smtClean="0"/>
              <a:t>Комісіонери</a:t>
            </a:r>
          </a:p>
          <a:p>
            <a:pPr marL="171450" indent="-171450" algn="just">
              <a:spcAft>
                <a:spcPts val="0"/>
              </a:spcAft>
              <a:buFont typeface="Arial" panose="020B0604020202020204" pitchFamily="34" charset="0"/>
              <a:buChar char="•"/>
            </a:pPr>
            <a:r>
              <a:rPr lang="uk-UA" sz="2000" i="1" dirty="0" smtClean="0"/>
              <a:t>Оптовики</a:t>
            </a:r>
          </a:p>
          <a:p>
            <a:pPr marL="171450" indent="-171450" algn="just">
              <a:spcAft>
                <a:spcPts val="0"/>
              </a:spcAft>
              <a:buFont typeface="Arial" panose="020B0604020202020204" pitchFamily="34" charset="0"/>
              <a:buChar char="•"/>
            </a:pPr>
            <a:r>
              <a:rPr lang="uk-UA" sz="2000" i="1" dirty="0"/>
              <a:t>Відділи продажу (збуту) виробників</a:t>
            </a:r>
            <a:r>
              <a:rPr lang="uk-UA" sz="2000" dirty="0"/>
              <a:t> </a:t>
            </a:r>
            <a:endParaRPr lang="uk-UA" sz="2000" dirty="0" smtClean="0"/>
          </a:p>
          <a:p>
            <a:pPr marL="171450" indent="-171450" algn="just">
              <a:spcAft>
                <a:spcPts val="0"/>
              </a:spcAft>
              <a:buFont typeface="Arial" panose="020B0604020202020204" pitchFamily="34" charset="0"/>
              <a:buChar char="•"/>
            </a:pPr>
            <a:r>
              <a:rPr lang="uk-UA" sz="2000" i="1" dirty="0"/>
              <a:t>Ремонтні та сервісні фірми</a:t>
            </a:r>
            <a:r>
              <a:rPr lang="uk-UA" sz="2000" dirty="0"/>
              <a:t> </a:t>
            </a:r>
            <a:endParaRPr lang="uk-UA" sz="2000" dirty="0" smtClean="0"/>
          </a:p>
          <a:p>
            <a:pPr marL="171450" indent="-171450" algn="just">
              <a:spcAft>
                <a:spcPts val="0"/>
              </a:spcAft>
              <a:buFont typeface="Arial" panose="020B0604020202020204" pitchFamily="34" charset="0"/>
              <a:buChar char="•"/>
            </a:pPr>
            <a:r>
              <a:rPr lang="uk-UA" sz="2000" i="1" dirty="0" err="1" smtClean="0"/>
              <a:t>Асамблери</a:t>
            </a:r>
            <a:endParaRPr lang="uk-UA" sz="2000" i="1" dirty="0" smtClean="0"/>
          </a:p>
          <a:p>
            <a:pPr marL="171450" indent="-171450" algn="just">
              <a:spcAft>
                <a:spcPts val="0"/>
              </a:spcAft>
              <a:buFont typeface="Arial" panose="020B0604020202020204" pitchFamily="34" charset="0"/>
              <a:buChar char="•"/>
            </a:pPr>
            <a:r>
              <a:rPr lang="uk-UA" sz="2000" i="1" dirty="0"/>
              <a:t>Торгові доми</a:t>
            </a:r>
            <a:r>
              <a:rPr lang="uk-UA" sz="2000" dirty="0"/>
              <a:t> </a:t>
            </a:r>
            <a:endParaRPr lang="uk-UA" sz="2000" i="1" dirty="0" smtClean="0"/>
          </a:p>
        </p:txBody>
      </p:sp>
      <p:pic>
        <p:nvPicPr>
          <p:cNvPr id="3" name="Рисунок 2"/>
          <p:cNvPicPr>
            <a:picLocks noChangeAspect="1"/>
          </p:cNvPicPr>
          <p:nvPr/>
        </p:nvPicPr>
        <p:blipFill>
          <a:blip r:embed="rId2"/>
          <a:stretch>
            <a:fillRect/>
          </a:stretch>
        </p:blipFill>
        <p:spPr>
          <a:xfrm>
            <a:off x="4638588" y="2276872"/>
            <a:ext cx="4316028" cy="4372527"/>
          </a:xfrm>
          <a:prstGeom prst="rect">
            <a:avLst/>
          </a:prstGeom>
        </p:spPr>
      </p:pic>
    </p:spTree>
    <p:extLst>
      <p:ext uri="{BB962C8B-B14F-4D97-AF65-F5344CB8AC3E}">
        <p14:creationId xmlns:p14="http://schemas.microsoft.com/office/powerpoint/2010/main" val="227198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116632"/>
            <a:ext cx="6264696" cy="400110"/>
          </a:xfrm>
          <a:prstGeom prst="rect">
            <a:avLst/>
          </a:prstGeom>
        </p:spPr>
        <p:txBody>
          <a:bodyPr wrap="square">
            <a:spAutoFit/>
          </a:bodyPr>
          <a:lstStyle/>
          <a:p>
            <a:pPr indent="450215" algn="ctr">
              <a:spcBef>
                <a:spcPts val="400"/>
              </a:spcBef>
              <a:spcAft>
                <a:spcPts val="0"/>
              </a:spcAft>
            </a:pPr>
            <a:r>
              <a:rPr lang="uk-UA" sz="2000" b="1" dirty="0">
                <a:ea typeface="Times New Roman" panose="02020603050405020304" pitchFamily="18" charset="0"/>
              </a:rPr>
              <a:t>МАРКЕТИНГОВІ ФУНКЦІЇ ПОСЕРЕДНИКА</a:t>
            </a:r>
            <a:endParaRPr lang="ru-RU" sz="1200" b="1" dirty="0">
              <a:effectLst/>
              <a:ea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400798519"/>
              </p:ext>
            </p:extLst>
          </p:nvPr>
        </p:nvGraphicFramePr>
        <p:xfrm>
          <a:off x="323528" y="692696"/>
          <a:ext cx="8568951" cy="5943600"/>
        </p:xfrm>
        <a:graphic>
          <a:graphicData uri="http://schemas.openxmlformats.org/drawingml/2006/table">
            <a:tbl>
              <a:tblPr>
                <a:tableStyleId>{5C22544A-7EE6-4342-B048-85BDC9FD1C3A}</a:tableStyleId>
              </a:tblPr>
              <a:tblGrid>
                <a:gridCol w="4677477"/>
                <a:gridCol w="3745142"/>
                <a:gridCol w="146332"/>
              </a:tblGrid>
              <a:tr h="0">
                <a:tc>
                  <a:txBody>
                    <a:bodyPr/>
                    <a:lstStyle/>
                    <a:p>
                      <a:pPr indent="450215" algn="ctr">
                        <a:lnSpc>
                          <a:spcPct val="100000"/>
                        </a:lnSpc>
                        <a:spcBef>
                          <a:spcPts val="400"/>
                        </a:spcBef>
                        <a:spcAft>
                          <a:spcPts val="0"/>
                        </a:spcAft>
                      </a:pPr>
                      <a:r>
                        <a:rPr lang="uk-UA" sz="1500">
                          <a:effectLst/>
                        </a:rPr>
                        <a:t>Стосовно товаровиробників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ctr">
                        <a:lnSpc>
                          <a:spcPct val="100000"/>
                        </a:lnSpc>
                        <a:spcBef>
                          <a:spcPts val="400"/>
                        </a:spcBef>
                        <a:spcAft>
                          <a:spcPts val="0"/>
                        </a:spcAft>
                      </a:pPr>
                      <a:r>
                        <a:rPr lang="uk-UA" sz="1500">
                          <a:effectLst/>
                        </a:rPr>
                        <a:t>Стосовно споживачів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gridSpan="2">
                  <a:txBody>
                    <a:bodyPr/>
                    <a:lstStyle/>
                    <a:p>
                      <a:pPr indent="450215" algn="ctr">
                        <a:lnSpc>
                          <a:spcPct val="100000"/>
                        </a:lnSpc>
                        <a:spcBef>
                          <a:spcPts val="400"/>
                        </a:spcBef>
                        <a:spcAft>
                          <a:spcPts val="0"/>
                        </a:spcAft>
                      </a:pPr>
                      <a:r>
                        <a:rPr lang="uk-UA" sz="1500" b="1" dirty="0">
                          <a:effectLst/>
                        </a:rPr>
                        <a:t>1. Дослідницькі функції</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Сегментування ринку товаровиробників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Сегментування ринку споживачів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Визначення величини пропонування товарів, їх асортименту</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Визначення величини попиту та його асортименту</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dirty="0">
                          <a:effectLst/>
                        </a:rPr>
                        <a:t> </a:t>
                      </a:r>
                      <a:endParaRPr lang="ru-RU"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Дослідження поведінки товаровироб­ників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Дослідження поведінки споживачів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Прогнозування обсягів виробництва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Прогнозування обсягів збуту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Дослідження кон’юнктури виробничих ринків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spc="20">
                          <a:effectLst/>
                        </a:rPr>
                        <a:t>Дослідження кон’юнктури ринків </a:t>
                      </a:r>
                      <a:r>
                        <a:rPr lang="uk-UA" sz="1500">
                          <a:effectLst/>
                        </a:rPr>
                        <a:t>збуту</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gridSpan="2">
                  <a:txBody>
                    <a:bodyPr/>
                    <a:lstStyle/>
                    <a:p>
                      <a:pPr indent="450215" algn="ctr">
                        <a:lnSpc>
                          <a:spcPct val="100000"/>
                        </a:lnSpc>
                        <a:spcBef>
                          <a:spcPts val="400"/>
                        </a:spcBef>
                        <a:spcAft>
                          <a:spcPts val="0"/>
                        </a:spcAft>
                      </a:pPr>
                      <a:r>
                        <a:rPr lang="uk-UA" sz="1500" b="1" dirty="0">
                          <a:effectLst/>
                        </a:rPr>
                        <a:t>2. Функції з маркетингової товарної політики</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Дослідження конкурентоспроможності продукції</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Дослідження існуючих проблем спо</a:t>
                      </a:r>
                      <a:r>
                        <a:rPr lang="uk-UA" sz="1500" spc="20">
                          <a:effectLst/>
                        </a:rPr>
                        <a:t>живачів, розв’язанню яких можуть </a:t>
                      </a:r>
                      <a:r>
                        <a:rPr lang="uk-UA" sz="1500">
                          <a:effectLst/>
                        </a:rPr>
                        <a:t>сприяти ті чи інші товари</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Розроблення рекомендацій стосовно нововведень та елімінування товарів; участь у формуванні асортиментних програм виробництва; розроблення рекомендацій стосовно упаковки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dirty="0">
                          <a:effectLst/>
                        </a:rPr>
                        <a:t>Надання інформації стосовно асортиментної пропозиції товарів, їх кон</a:t>
                      </a:r>
                      <a:r>
                        <a:rPr lang="uk-UA" sz="1500" spc="-20" dirty="0">
                          <a:effectLst/>
                        </a:rPr>
                        <a:t>курентоспроможності; розроблення ре­</a:t>
                      </a:r>
                      <a:r>
                        <a:rPr lang="uk-UA" sz="1500" dirty="0">
                          <a:effectLst/>
                        </a:rPr>
                        <a:t>комендацій стосовно вибору товарів</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a:txBody>
                    <a:bodyPr/>
                    <a:lstStyle/>
                    <a:p>
                      <a:pPr indent="450215" algn="just">
                        <a:lnSpc>
                          <a:spcPct val="100000"/>
                        </a:lnSpc>
                        <a:spcBef>
                          <a:spcPts val="400"/>
                        </a:spcBef>
                        <a:spcAft>
                          <a:spcPts val="0"/>
                        </a:spcAft>
                      </a:pPr>
                      <a:r>
                        <a:rPr lang="uk-UA" sz="1500">
                          <a:effectLst/>
                        </a:rPr>
                        <a:t>Контроль якості продукції; надання інформації стосовно життєвого циклу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spc="-10">
                          <a:effectLst/>
                        </a:rPr>
                        <a:t>Контроль якості товарів; пропонуван­</a:t>
                      </a:r>
                      <a:r>
                        <a:rPr lang="uk-UA" sz="1500">
                          <a:effectLst/>
                        </a:rPr>
                        <a:t>ня товарів-новинок; формування партій і комплектів споживчих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a:lnSpc>
                          <a:spcPct val="100000"/>
                        </a:lnSpc>
                        <a:spcAft>
                          <a:spcPts val="0"/>
                        </a:spcAft>
                      </a:pPr>
                      <a:r>
                        <a:rPr lang="ru-RU" sz="1500">
                          <a:effectLst/>
                        </a:rPr>
                        <a:t> </a:t>
                      </a:r>
                      <a:endParaRPr lang="ru-RU"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r>
              <a:tr h="0">
                <a:tc gridSpan="3">
                  <a:txBody>
                    <a:bodyPr/>
                    <a:lstStyle/>
                    <a:p>
                      <a:pPr indent="450215" algn="ctr">
                        <a:lnSpc>
                          <a:spcPct val="100000"/>
                        </a:lnSpc>
                        <a:spcBef>
                          <a:spcPts val="400"/>
                        </a:spcBef>
                        <a:spcAft>
                          <a:spcPts val="0"/>
                        </a:spcAft>
                      </a:pPr>
                      <a:r>
                        <a:rPr lang="uk-UA" sz="1500" b="1" dirty="0">
                          <a:effectLst/>
                        </a:rPr>
                        <a:t>3. Функції з маркетингової цінової політики</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c hMerge="1">
                  <a:txBody>
                    <a:bodyPr/>
                    <a:lstStyle/>
                    <a:p>
                      <a:endParaRPr lang="ru-RU"/>
                    </a:p>
                  </a:txBody>
                  <a:tcPr/>
                </a:tc>
              </a:tr>
              <a:tr h="0">
                <a:tc>
                  <a:txBody>
                    <a:bodyPr/>
                    <a:lstStyle/>
                    <a:p>
                      <a:pPr indent="450215" algn="just">
                        <a:lnSpc>
                          <a:spcPct val="100000"/>
                        </a:lnSpc>
                        <a:spcBef>
                          <a:spcPts val="400"/>
                        </a:spcBef>
                        <a:spcAft>
                          <a:spcPts val="0"/>
                        </a:spcAft>
                      </a:pPr>
                      <a:r>
                        <a:rPr lang="uk-UA" sz="1500">
                          <a:effectLst/>
                        </a:rPr>
                        <a:t>Вивчення величини і динаміки витрат на виготовлення продукції</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gridSpan="2">
                  <a:txBody>
                    <a:bodyPr/>
                    <a:lstStyle/>
                    <a:p>
                      <a:pPr indent="450215" algn="just">
                        <a:lnSpc>
                          <a:spcPct val="100000"/>
                        </a:lnSpc>
                        <a:spcBef>
                          <a:spcPts val="400"/>
                        </a:spcBef>
                        <a:spcAft>
                          <a:spcPts val="0"/>
                        </a:spcAft>
                      </a:pPr>
                      <a:r>
                        <a:rPr lang="uk-UA" sz="1500" dirty="0">
                          <a:effectLst/>
                        </a:rPr>
                        <a:t>Вивчення еластичності попиту на продукцію</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r>
              <a:tr h="0">
                <a:tc>
                  <a:txBody>
                    <a:bodyPr/>
                    <a:lstStyle/>
                    <a:p>
                      <a:pPr indent="450215" algn="just">
                        <a:lnSpc>
                          <a:spcPct val="100000"/>
                        </a:lnSpc>
                        <a:spcBef>
                          <a:spcPts val="400"/>
                        </a:spcBef>
                        <a:spcAft>
                          <a:spcPts val="0"/>
                        </a:spcAft>
                      </a:pPr>
                      <a:r>
                        <a:rPr lang="uk-UA" sz="1500">
                          <a:effectLst/>
                        </a:rPr>
                        <a:t>Розроблення і надання рекомендацій стосовно можливого рівня цін</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gridSpan="2">
                  <a:txBody>
                    <a:bodyPr/>
                    <a:lstStyle/>
                    <a:p>
                      <a:pPr indent="450215" algn="just">
                        <a:lnSpc>
                          <a:spcPct val="100000"/>
                        </a:lnSpc>
                        <a:spcBef>
                          <a:spcPts val="400"/>
                        </a:spcBef>
                        <a:spcAft>
                          <a:spcPts val="0"/>
                        </a:spcAft>
                      </a:pPr>
                      <a:r>
                        <a:rPr lang="uk-UA" sz="1500" dirty="0">
                          <a:effectLst/>
                        </a:rPr>
                        <a:t>Інформування про фактичний рівень цін, цінові знижки, умови поставки і торговельного кредитування</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r>
            </a:tbl>
          </a:graphicData>
        </a:graphic>
      </p:graphicFrame>
    </p:spTree>
    <p:extLst>
      <p:ext uri="{BB962C8B-B14F-4D97-AF65-F5344CB8AC3E}">
        <p14:creationId xmlns:p14="http://schemas.microsoft.com/office/powerpoint/2010/main" val="301794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57808566"/>
              </p:ext>
            </p:extLst>
          </p:nvPr>
        </p:nvGraphicFramePr>
        <p:xfrm>
          <a:off x="395536" y="260648"/>
          <a:ext cx="8496944" cy="4394200"/>
        </p:xfrm>
        <a:graphic>
          <a:graphicData uri="http://schemas.openxmlformats.org/drawingml/2006/table">
            <a:tbl>
              <a:tblPr>
                <a:tableStyleId>{5C22544A-7EE6-4342-B048-85BDC9FD1C3A}</a:tableStyleId>
              </a:tblPr>
              <a:tblGrid>
                <a:gridCol w="4706978"/>
                <a:gridCol w="3789966"/>
              </a:tblGrid>
              <a:tr h="0">
                <a:tc gridSpan="2">
                  <a:txBody>
                    <a:bodyPr/>
                    <a:lstStyle/>
                    <a:p>
                      <a:pPr indent="450215" algn="ctr">
                        <a:lnSpc>
                          <a:spcPct val="100000"/>
                        </a:lnSpc>
                        <a:spcBef>
                          <a:spcPts val="400"/>
                        </a:spcBef>
                        <a:spcAft>
                          <a:spcPts val="0"/>
                        </a:spcAft>
                      </a:pPr>
                      <a:r>
                        <a:rPr lang="uk-UA" sz="1500" b="1" dirty="0">
                          <a:effectLst/>
                        </a:rPr>
                        <a:t>4. Функції з маркетингової політики комунікацій</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r>
              <a:tr h="0">
                <a:tc>
                  <a:txBody>
                    <a:bodyPr/>
                    <a:lstStyle/>
                    <a:p>
                      <a:pPr indent="450215" algn="just">
                        <a:lnSpc>
                          <a:spcPct val="100000"/>
                        </a:lnSpc>
                        <a:spcBef>
                          <a:spcPts val="400"/>
                        </a:spcBef>
                        <a:spcAft>
                          <a:spcPts val="0"/>
                        </a:spcAft>
                      </a:pPr>
                      <a:r>
                        <a:rPr lang="uk-UA" sz="1500">
                          <a:effectLst/>
                        </a:rPr>
                        <a:t>Вивчення практики маркетингових комунікацій товаровиробників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Проведення рекламних кампаній</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Розроблення і надання рекомендацій з рекламування, пропаганди товарів, стимулювання збуту</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Організація системи пропагування продукції і стимулювання збуту</a:t>
                      </a:r>
                      <a:endParaRPr lang="ru-RU" sz="1500">
                        <a:effectLst/>
                      </a:endParaRPr>
                    </a:p>
                    <a:p>
                      <a:pPr indent="450215" algn="just">
                        <a:lnSpc>
                          <a:spcPct val="100000"/>
                        </a:lnSpc>
                        <a:spcBef>
                          <a:spcPts val="400"/>
                        </a:spcBef>
                        <a:spcAft>
                          <a:spcPts val="0"/>
                        </a:spcAft>
                      </a:pPr>
                      <a:r>
                        <a:rPr lang="uk-UA" sz="1500">
                          <a:effectLst/>
                        </a:rPr>
                        <a:t>Дослідження ефективності комплексу маркетингових комунікацій</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149200">
                <a:tc>
                  <a:txBody>
                    <a:bodyPr/>
                    <a:lstStyle/>
                    <a:p>
                      <a:pPr indent="450215" algn="just">
                        <a:lnSpc>
                          <a:spcPct val="100000"/>
                        </a:lnSpc>
                        <a:spcBef>
                          <a:spcPts val="400"/>
                        </a:spcBef>
                        <a:spcAft>
                          <a:spcPts val="0"/>
                        </a:spcAft>
                      </a:pPr>
                      <a:r>
                        <a:rPr lang="uk-UA" sz="1500">
                          <a:effectLst/>
                        </a:rPr>
                        <a:t>Організація персонального продажу товарів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Персональний продаж</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gridSpan="2">
                  <a:txBody>
                    <a:bodyPr/>
                    <a:lstStyle/>
                    <a:p>
                      <a:pPr indent="450215" algn="ctr">
                        <a:lnSpc>
                          <a:spcPct val="100000"/>
                        </a:lnSpc>
                        <a:spcBef>
                          <a:spcPts val="400"/>
                        </a:spcBef>
                        <a:spcAft>
                          <a:spcPts val="0"/>
                        </a:spcAft>
                      </a:pPr>
                      <a:r>
                        <a:rPr lang="uk-UA" sz="1500" b="1" dirty="0">
                          <a:effectLst/>
                        </a:rPr>
                        <a:t>5. Функції з маркетингової політики розподілу</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hMerge="1">
                  <a:txBody>
                    <a:bodyPr/>
                    <a:lstStyle/>
                    <a:p>
                      <a:endParaRPr lang="ru-RU"/>
                    </a:p>
                  </a:txBody>
                  <a:tcPr/>
                </a:tc>
              </a:tr>
              <a:tr h="0">
                <a:tc>
                  <a:txBody>
                    <a:bodyPr/>
                    <a:lstStyle/>
                    <a:p>
                      <a:pPr indent="450215" algn="just">
                        <a:lnSpc>
                          <a:spcPct val="100000"/>
                        </a:lnSpc>
                        <a:spcBef>
                          <a:spcPts val="400"/>
                        </a:spcBef>
                        <a:spcAft>
                          <a:spcPts val="0"/>
                        </a:spcAft>
                      </a:pPr>
                      <a:r>
                        <a:rPr lang="uk-UA" sz="1500">
                          <a:effectLst/>
                        </a:rPr>
                        <a:t>Розроблення рекомендацій з конструювання каналів розподілу</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Поставка та продаж продукції споживачам</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Транспортування та збереження продукції</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Регулювання постачальницьких запасів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Регулювання товарних запасів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Вибір постачальників</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Комплектування партій поставок</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Розроблення та реалізація системи гарантій поставок</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Розроблення пропозицій з організації системи послуг</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a:effectLst/>
                        </a:rPr>
                        <a:t>Надання послуг</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r h="0">
                <a:tc>
                  <a:txBody>
                    <a:bodyPr/>
                    <a:lstStyle/>
                    <a:p>
                      <a:pPr indent="450215" algn="just">
                        <a:lnSpc>
                          <a:spcPct val="100000"/>
                        </a:lnSpc>
                        <a:spcBef>
                          <a:spcPts val="400"/>
                        </a:spcBef>
                        <a:spcAft>
                          <a:spcPts val="0"/>
                        </a:spcAft>
                      </a:pPr>
                      <a:r>
                        <a:rPr lang="uk-UA" sz="1500">
                          <a:effectLst/>
                        </a:rPr>
                        <a:t>Організація закупівель продукції</a:t>
                      </a:r>
                      <a:endParaRPr lang="ru-RU"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c>
                  <a:txBody>
                    <a:bodyPr/>
                    <a:lstStyle/>
                    <a:p>
                      <a:pPr indent="450215" algn="just">
                        <a:lnSpc>
                          <a:spcPct val="100000"/>
                        </a:lnSpc>
                        <a:spcBef>
                          <a:spcPts val="400"/>
                        </a:spcBef>
                        <a:spcAft>
                          <a:spcPts val="0"/>
                        </a:spcAft>
                      </a:pPr>
                      <a:r>
                        <a:rPr lang="uk-UA" sz="1500" dirty="0">
                          <a:effectLst/>
                        </a:rPr>
                        <a:t>Узгодження графіків споживання</a:t>
                      </a:r>
                      <a:br>
                        <a:rPr lang="uk-UA" sz="1500" dirty="0">
                          <a:effectLst/>
                        </a:rPr>
                      </a:br>
                      <a:r>
                        <a:rPr lang="uk-UA" sz="1500" dirty="0">
                          <a:effectLst/>
                        </a:rPr>
                        <a:t>і поставок продукції</a:t>
                      </a:r>
                      <a:endParaRPr lang="ru-RU"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975" marR="53975" marT="0" marB="0" anchor="ctr"/>
                </a:tc>
              </a:tr>
            </a:tbl>
          </a:graphicData>
        </a:graphic>
      </p:graphicFrame>
      <p:pic>
        <p:nvPicPr>
          <p:cNvPr id="3" name="Рисунок 2"/>
          <p:cNvPicPr>
            <a:picLocks noChangeAspect="1"/>
          </p:cNvPicPr>
          <p:nvPr/>
        </p:nvPicPr>
        <p:blipFill>
          <a:blip r:embed="rId2"/>
          <a:stretch>
            <a:fillRect/>
          </a:stretch>
        </p:blipFill>
        <p:spPr>
          <a:xfrm>
            <a:off x="251520" y="4797152"/>
            <a:ext cx="8640960" cy="1853382"/>
          </a:xfrm>
          <a:prstGeom prst="rect">
            <a:avLst/>
          </a:prstGeom>
        </p:spPr>
      </p:pic>
    </p:spTree>
    <p:extLst>
      <p:ext uri="{BB962C8B-B14F-4D97-AF65-F5344CB8AC3E}">
        <p14:creationId xmlns:p14="http://schemas.microsoft.com/office/powerpoint/2010/main" val="3578952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4062651"/>
          </a:xfrm>
          <a:prstGeom prst="rect">
            <a:avLst/>
          </a:prstGeom>
        </p:spPr>
        <p:txBody>
          <a:bodyPr wrap="square">
            <a:spAutoFit/>
          </a:bodyPr>
          <a:lstStyle/>
          <a:p>
            <a:pPr indent="450215" algn="just">
              <a:spcBef>
                <a:spcPts val="400"/>
              </a:spcBef>
              <a:spcAft>
                <a:spcPts val="0"/>
              </a:spcAft>
            </a:pPr>
            <a:r>
              <a:rPr lang="uk-UA" sz="2000" dirty="0">
                <a:ea typeface="Times New Roman" panose="02020603050405020304" pitchFamily="18" charset="0"/>
              </a:rPr>
              <a:t>Логістика розподілу ґрунтується на </a:t>
            </a:r>
            <a:r>
              <a:rPr lang="uk-UA" sz="2000" b="1" dirty="0">
                <a:ea typeface="Times New Roman" panose="02020603050405020304" pitchFamily="18" charset="0"/>
              </a:rPr>
              <a:t>чотирьох засадничих принципах</a:t>
            </a:r>
            <a:r>
              <a:rPr lang="uk-UA" sz="2000" dirty="0">
                <a:ea typeface="Times New Roman" panose="02020603050405020304" pitchFamily="18" charset="0"/>
              </a:rPr>
              <a:t>.</a:t>
            </a:r>
            <a:endParaRPr lang="ru-RU" sz="2000" b="1" dirty="0">
              <a:ea typeface="Times New Roman" panose="02020603050405020304" pitchFamily="18" charset="0"/>
            </a:endParaRPr>
          </a:p>
          <a:p>
            <a:pPr indent="450215" algn="just">
              <a:spcBef>
                <a:spcPts val="400"/>
              </a:spcBef>
              <a:spcAft>
                <a:spcPts val="0"/>
              </a:spcAft>
            </a:pPr>
            <a:r>
              <a:rPr lang="uk-UA" sz="2000" dirty="0">
                <a:ea typeface="Times New Roman" panose="02020603050405020304" pitchFamily="18" charset="0"/>
              </a:rPr>
              <a:t>1) координація — узгодження дій з розподілу для </a:t>
            </a:r>
            <a:r>
              <a:rPr lang="uk-UA" sz="2000" dirty="0" err="1">
                <a:ea typeface="Times New Roman" panose="02020603050405020304" pitchFamily="18" charset="0"/>
              </a:rPr>
              <a:t>збалансовування</a:t>
            </a:r>
            <a:r>
              <a:rPr lang="uk-UA" sz="2000" dirty="0">
                <a:ea typeface="Times New Roman" panose="02020603050405020304" pitchFamily="18" charset="0"/>
              </a:rPr>
              <a:t> вартості і рівня обслуговування споживачів;</a:t>
            </a:r>
            <a:endParaRPr lang="ru-RU" sz="2000" b="1" dirty="0">
              <a:ea typeface="Times New Roman" panose="02020603050405020304" pitchFamily="18" charset="0"/>
            </a:endParaRPr>
          </a:p>
          <a:p>
            <a:pPr indent="450215" algn="just">
              <a:spcBef>
                <a:spcPts val="400"/>
              </a:spcBef>
              <a:spcAft>
                <a:spcPts val="0"/>
              </a:spcAft>
            </a:pPr>
            <a:r>
              <a:rPr lang="uk-UA" sz="2000" dirty="0">
                <a:ea typeface="Times New Roman" panose="02020603050405020304" pitchFamily="18" charset="0"/>
              </a:rPr>
              <a:t>2) організація </a:t>
            </a:r>
            <a:r>
              <a:rPr lang="uk-UA" sz="2000" dirty="0" smtClean="0">
                <a:ea typeface="Times New Roman" panose="02020603050405020304" pitchFamily="18" charset="0"/>
              </a:rPr>
              <a:t>товаро-пересування </a:t>
            </a:r>
            <a:r>
              <a:rPr lang="uk-UA" sz="2000" dirty="0">
                <a:ea typeface="Times New Roman" panose="02020603050405020304" pitchFamily="18" charset="0"/>
              </a:rPr>
              <a:t>— налагодження руху товарних потоків;</a:t>
            </a:r>
            <a:endParaRPr lang="ru-RU" sz="2000" b="1" dirty="0">
              <a:ea typeface="Times New Roman" panose="02020603050405020304" pitchFamily="18" charset="0"/>
            </a:endParaRPr>
          </a:p>
          <a:p>
            <a:pPr indent="450215" algn="just">
              <a:spcBef>
                <a:spcPts val="400"/>
              </a:spcBef>
              <a:spcAft>
                <a:spcPts val="0"/>
              </a:spcAft>
            </a:pPr>
            <a:r>
              <a:rPr lang="uk-UA" sz="2000" dirty="0">
                <a:ea typeface="Times New Roman" panose="02020603050405020304" pitchFamily="18" charset="0"/>
              </a:rPr>
              <a:t>3) точний розрахунок витрат на пересування і збереження товарів;</a:t>
            </a:r>
            <a:endParaRPr lang="ru-RU" sz="2000" b="1" dirty="0">
              <a:ea typeface="Times New Roman" panose="02020603050405020304" pitchFamily="18" charset="0"/>
            </a:endParaRPr>
          </a:p>
          <a:p>
            <a:pPr indent="450215" algn="just">
              <a:spcBef>
                <a:spcPts val="400"/>
              </a:spcBef>
              <a:spcAft>
                <a:spcPts val="0"/>
              </a:spcAft>
            </a:pPr>
            <a:r>
              <a:rPr lang="uk-UA" sz="2000" dirty="0">
                <a:ea typeface="Times New Roman" panose="02020603050405020304" pitchFamily="18" charset="0"/>
              </a:rPr>
              <a:t>4) організація рівня обслуговування — спроможність логістичної системи задовольняти потреби споживачів за умовами часу, надійності, зв’язку і зручності.</a:t>
            </a:r>
            <a:endParaRPr lang="ru-RU" sz="2000" b="1" dirty="0">
              <a:ea typeface="Times New Roman" panose="02020603050405020304" pitchFamily="18" charset="0"/>
            </a:endParaRPr>
          </a:p>
          <a:p>
            <a:pPr indent="450215" algn="just">
              <a:spcBef>
                <a:spcPts val="400"/>
              </a:spcBef>
              <a:spcAft>
                <a:spcPts val="0"/>
              </a:spcAft>
            </a:pPr>
            <a:r>
              <a:rPr lang="uk-UA" sz="2000" b="1" dirty="0">
                <a:ea typeface="Times New Roman" panose="02020603050405020304" pitchFamily="18" charset="0"/>
              </a:rPr>
              <a:t>Зв’язок —</a:t>
            </a:r>
            <a:r>
              <a:rPr lang="uk-UA" sz="2000" dirty="0">
                <a:ea typeface="Times New Roman" panose="02020603050405020304" pitchFamily="18" charset="0"/>
              </a:rPr>
              <a:t> це двосторонній зв’язок між замовником і постачальником (фірмою).</a:t>
            </a:r>
            <a:endParaRPr lang="ru-RU" sz="2000" b="1" dirty="0">
              <a:ea typeface="Times New Roman" panose="02020603050405020304" pitchFamily="18" charset="0"/>
            </a:endParaRPr>
          </a:p>
          <a:p>
            <a:pPr indent="450215" algn="just">
              <a:spcBef>
                <a:spcPts val="400"/>
              </a:spcBef>
              <a:spcAft>
                <a:spcPts val="0"/>
              </a:spcAft>
            </a:pPr>
            <a:r>
              <a:rPr lang="uk-UA" sz="2000" b="1" dirty="0">
                <a:ea typeface="Times New Roman" panose="02020603050405020304" pitchFamily="18" charset="0"/>
              </a:rPr>
              <a:t>Зручність —</a:t>
            </a:r>
            <a:r>
              <a:rPr lang="uk-UA" sz="2000" dirty="0">
                <a:ea typeface="Times New Roman" panose="02020603050405020304" pitchFamily="18" charset="0"/>
              </a:rPr>
              <a:t> це міра гнучкості системи обслуговування споживачів.</a:t>
            </a:r>
            <a:endParaRPr lang="ru-RU" sz="2000" b="1" dirty="0">
              <a:effectLst/>
              <a:ea typeface="Times New Roman" panose="02020603050405020304" pitchFamily="18" charset="0"/>
            </a:endParaRPr>
          </a:p>
        </p:txBody>
      </p:sp>
      <p:pic>
        <p:nvPicPr>
          <p:cNvPr id="3" name="Рисунок 2"/>
          <p:cNvPicPr>
            <a:picLocks noChangeAspect="1"/>
          </p:cNvPicPr>
          <p:nvPr/>
        </p:nvPicPr>
        <p:blipFill rotWithShape="1">
          <a:blip r:embed="rId2"/>
          <a:srcRect t="31728"/>
          <a:stretch/>
        </p:blipFill>
        <p:spPr>
          <a:xfrm>
            <a:off x="286793" y="4653136"/>
            <a:ext cx="8605688" cy="2016224"/>
          </a:xfrm>
          <a:prstGeom prst="rect">
            <a:avLst/>
          </a:prstGeom>
        </p:spPr>
      </p:pic>
    </p:spTree>
    <p:extLst>
      <p:ext uri="{BB962C8B-B14F-4D97-AF65-F5344CB8AC3E}">
        <p14:creationId xmlns:p14="http://schemas.microsoft.com/office/powerpoint/2010/main" val="249097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9024" y="692696"/>
            <a:ext cx="8461448" cy="5256584"/>
          </a:xfrm>
        </p:spPr>
        <p:txBody>
          <a:bodyPr>
            <a:normAutofit lnSpcReduction="10000"/>
          </a:bodyPr>
          <a:lstStyle/>
          <a:p>
            <a:pPr marL="0" indent="0">
              <a:buNone/>
            </a:pPr>
            <a:r>
              <a:rPr lang="uk-UA" sz="2000" b="1" dirty="0" smtClean="0"/>
              <a:t>Завдання розподілу продукції можна поділити на 2 групи:</a:t>
            </a:r>
          </a:p>
          <a:p>
            <a:pPr marL="0" indent="0">
              <a:buNone/>
            </a:pPr>
            <a:r>
              <a:rPr lang="uk-UA" sz="2000" dirty="0" smtClean="0"/>
              <a:t> 1. Стратегічні;</a:t>
            </a:r>
          </a:p>
          <a:p>
            <a:pPr marL="0" indent="0">
              <a:buNone/>
            </a:pPr>
            <a:r>
              <a:rPr lang="uk-UA" sz="2000" dirty="0" smtClean="0"/>
              <a:t> 2. Тактичні. </a:t>
            </a:r>
          </a:p>
          <a:p>
            <a:pPr marL="0" indent="0">
              <a:buNone/>
            </a:pPr>
            <a:endParaRPr lang="uk-UA" sz="2000" dirty="0" smtClean="0"/>
          </a:p>
          <a:p>
            <a:pPr marL="0" indent="0">
              <a:buNone/>
            </a:pPr>
            <a:r>
              <a:rPr lang="uk-UA" sz="2000" dirty="0"/>
              <a:t> </a:t>
            </a:r>
            <a:r>
              <a:rPr lang="uk-UA" sz="2000" dirty="0" smtClean="0"/>
              <a:t>  </a:t>
            </a:r>
            <a:r>
              <a:rPr lang="uk-UA" sz="2000" dirty="0" smtClean="0">
                <a:solidFill>
                  <a:srgbClr val="0070C0"/>
                </a:solidFill>
              </a:rPr>
              <a:t>Стратегічні завдання пов’язані </a:t>
            </a:r>
            <a:r>
              <a:rPr lang="uk-UA" sz="2000" dirty="0" smtClean="0"/>
              <a:t>з формуванням та організацією каналів збуту: </a:t>
            </a:r>
            <a:endParaRPr lang="uk-UA" sz="2000" dirty="0" smtClean="0"/>
          </a:p>
          <a:p>
            <a:pPr marL="0" indent="0">
              <a:buNone/>
            </a:pPr>
            <a:r>
              <a:rPr lang="uk-UA" sz="2000" dirty="0" smtClean="0"/>
              <a:t> </a:t>
            </a:r>
            <a:r>
              <a:rPr lang="uk-UA" sz="2000" dirty="0" smtClean="0"/>
              <a:t>Прогноз планування перспективних каналів збуту;</a:t>
            </a:r>
          </a:p>
          <a:p>
            <a:pPr marL="0" indent="0">
              <a:buNone/>
            </a:pPr>
            <a:r>
              <a:rPr lang="uk-UA" sz="2000" dirty="0" smtClean="0"/>
              <a:t>  Вибір прямого чи опосередкованого каналу збуту; </a:t>
            </a:r>
          </a:p>
          <a:p>
            <a:pPr marL="0" indent="0">
              <a:buNone/>
            </a:pPr>
            <a:r>
              <a:rPr lang="uk-UA" sz="2000" dirty="0" smtClean="0"/>
              <a:t> Вибір оптимальних каналів збуту, маршрутів збуту, розміщення складів. </a:t>
            </a:r>
          </a:p>
          <a:p>
            <a:pPr marL="0" indent="0">
              <a:buNone/>
            </a:pPr>
            <a:endParaRPr lang="uk-UA" sz="2000" dirty="0">
              <a:solidFill>
                <a:srgbClr val="0070C0"/>
              </a:solidFill>
            </a:endParaRPr>
          </a:p>
          <a:p>
            <a:pPr marL="0" indent="0">
              <a:buNone/>
            </a:pPr>
            <a:r>
              <a:rPr lang="uk-UA" sz="2000" dirty="0" smtClean="0">
                <a:solidFill>
                  <a:srgbClr val="0070C0"/>
                </a:solidFill>
              </a:rPr>
              <a:t>Тактичні завдання розподілу включають</a:t>
            </a:r>
            <a:r>
              <a:rPr lang="uk-UA" sz="2000" dirty="0" smtClean="0"/>
              <a:t>: </a:t>
            </a:r>
          </a:p>
          <a:p>
            <a:pPr marL="0" indent="0">
              <a:buNone/>
            </a:pPr>
            <a:r>
              <a:rPr lang="uk-UA" sz="2000" dirty="0" smtClean="0"/>
              <a:t> Роботу з наявними клієнтами та залучення нових;</a:t>
            </a:r>
          </a:p>
          <a:p>
            <a:pPr marL="0" indent="0">
              <a:buNone/>
            </a:pPr>
            <a:r>
              <a:rPr lang="uk-UA" sz="2000" dirty="0" smtClean="0"/>
              <a:t>  Пошук і відбір комерційних пропозицій на поставку товару;</a:t>
            </a:r>
          </a:p>
          <a:p>
            <a:pPr marL="0" indent="0">
              <a:buNone/>
            </a:pPr>
            <a:r>
              <a:rPr lang="uk-UA" sz="2000" dirty="0" smtClean="0"/>
              <a:t>  Організацію виконання замовлень і поставку товару (визначення маршрутів збуту, перевірку наявності товарних запасів, заходи стимулювання збуту). </a:t>
            </a:r>
          </a:p>
        </p:txBody>
      </p:sp>
    </p:spTree>
    <p:extLst>
      <p:ext uri="{BB962C8B-B14F-4D97-AF65-F5344CB8AC3E}">
        <p14:creationId xmlns:p14="http://schemas.microsoft.com/office/powerpoint/2010/main" val="135034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480720"/>
          </a:xfrm>
        </p:spPr>
        <p:txBody>
          <a:bodyPr>
            <a:normAutofit/>
          </a:bodyPr>
          <a:lstStyle/>
          <a:p>
            <a:pPr marL="0" indent="0">
              <a:buNone/>
            </a:pPr>
            <a:r>
              <a:rPr lang="uk-UA" sz="2000" b="1" i="1" dirty="0" smtClean="0"/>
              <a:t>Канали розподілу – </a:t>
            </a:r>
            <a:r>
              <a:rPr lang="uk-UA" sz="2000" i="1" dirty="0" smtClean="0"/>
              <a:t>це сукупність фірм чи окремих осіб, які беруть на себе право власності на товар або сприяють передачі цього права іншим фірмам на шляху руху товарів від виробника до споживача</a:t>
            </a:r>
            <a:r>
              <a:rPr lang="uk-UA" sz="2000" dirty="0" smtClean="0"/>
              <a:t>. </a:t>
            </a:r>
          </a:p>
          <a:p>
            <a:pPr marL="0" indent="0" algn="just">
              <a:buNone/>
            </a:pPr>
            <a:r>
              <a:rPr lang="uk-UA" sz="2000" dirty="0" smtClean="0"/>
              <a:t>Канали розподілу мають дві характеристики: </a:t>
            </a:r>
          </a:p>
          <a:p>
            <a:pPr algn="just">
              <a:buFontTx/>
              <a:buChar char="-"/>
            </a:pPr>
            <a:r>
              <a:rPr lang="uk-UA" sz="2000" dirty="0" smtClean="0"/>
              <a:t>Рівень каналу; </a:t>
            </a:r>
          </a:p>
          <a:p>
            <a:pPr algn="just">
              <a:buFontTx/>
              <a:buChar char="-"/>
            </a:pPr>
            <a:r>
              <a:rPr lang="uk-UA" sz="2000" dirty="0" smtClean="0"/>
              <a:t> Ширина. </a:t>
            </a:r>
          </a:p>
          <a:p>
            <a:pPr marL="0" indent="0" algn="just">
              <a:buNone/>
            </a:pPr>
            <a:r>
              <a:rPr lang="uk-UA" sz="2000" b="1" i="1" dirty="0" smtClean="0"/>
              <a:t>Рівень каналу розподілу - </a:t>
            </a:r>
            <a:r>
              <a:rPr lang="uk-UA" sz="2000" i="1" dirty="0" smtClean="0"/>
              <a:t>це будь-який посередник, який виконує ту чи іншу роботу щодо наближення товару і права власності до нього до кінцевого споживача. Кількість рівнів визначає довжину каналу</a:t>
            </a:r>
            <a:endParaRPr lang="uk-UA" sz="2000" i="1" dirty="0"/>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87724" y="3429000"/>
            <a:ext cx="4968552" cy="3146750"/>
          </a:xfrm>
          <a:prstGeom prst="rect">
            <a:avLst/>
          </a:prstGeom>
        </p:spPr>
      </p:pic>
    </p:spTree>
    <p:extLst>
      <p:ext uri="{BB962C8B-B14F-4D97-AF65-F5344CB8AC3E}">
        <p14:creationId xmlns:p14="http://schemas.microsoft.com/office/powerpoint/2010/main" val="144172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srcRect l="55512" t="62600" r="1175" b="24800"/>
          <a:stretch/>
        </p:blipFill>
        <p:spPr>
          <a:xfrm>
            <a:off x="323582" y="364688"/>
            <a:ext cx="8800978" cy="1440160"/>
          </a:xfrm>
          <a:prstGeom prst="rect">
            <a:avLst/>
          </a:prstGeom>
        </p:spPr>
      </p:pic>
      <p:pic>
        <p:nvPicPr>
          <p:cNvPr id="3" name="Рисунок 2"/>
          <p:cNvPicPr>
            <a:picLocks noChangeAspect="1"/>
          </p:cNvPicPr>
          <p:nvPr/>
        </p:nvPicPr>
        <p:blipFill rotWithShape="1">
          <a:blip r:embed="rId3"/>
          <a:srcRect l="55512" t="44400" r="1175" b="47200"/>
          <a:stretch/>
        </p:blipFill>
        <p:spPr>
          <a:xfrm>
            <a:off x="179512" y="2060848"/>
            <a:ext cx="8814626" cy="1008112"/>
          </a:xfrm>
          <a:prstGeom prst="rect">
            <a:avLst/>
          </a:prstGeom>
        </p:spPr>
      </p:pic>
      <p:pic>
        <p:nvPicPr>
          <p:cNvPr id="1026" name="Picture 2" descr="Основні методи просування товару на ринок - AboutMark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25" y="3068960"/>
            <a:ext cx="762000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016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6336704"/>
          </a:xfrm>
        </p:spPr>
        <p:txBody>
          <a:bodyPr>
            <a:normAutofit fontScale="92500" lnSpcReduction="10000"/>
          </a:bodyPr>
          <a:lstStyle/>
          <a:p>
            <a:pPr marL="0" indent="0" algn="just">
              <a:buNone/>
            </a:pPr>
            <a:r>
              <a:rPr lang="uk-UA" sz="2000" b="1" dirty="0" smtClean="0"/>
              <a:t>    </a:t>
            </a:r>
            <a:r>
              <a:rPr lang="uk-UA" sz="2000" b="1" i="1" dirty="0" smtClean="0"/>
              <a:t>Ширина каналу – </a:t>
            </a:r>
            <a:r>
              <a:rPr lang="uk-UA" sz="2000" i="1" dirty="0" smtClean="0"/>
              <a:t>це кількість посередників на кожному рівні каналу розподілу. </a:t>
            </a:r>
          </a:p>
          <a:p>
            <a:pPr marL="0" indent="0" algn="just">
              <a:buNone/>
            </a:pPr>
            <a:r>
              <a:rPr lang="uk-UA" sz="2000" dirty="0" smtClean="0"/>
              <a:t>Основні форми прямого збуту:</a:t>
            </a:r>
          </a:p>
          <a:p>
            <a:pPr marL="0" indent="0" algn="just">
              <a:buNone/>
            </a:pPr>
            <a:r>
              <a:rPr lang="uk-UA" sz="2000" dirty="0" smtClean="0"/>
              <a:t>  власні збутові філії;</a:t>
            </a:r>
          </a:p>
          <a:p>
            <a:pPr marL="0" indent="0" algn="just">
              <a:buNone/>
            </a:pPr>
            <a:r>
              <a:rPr lang="uk-UA" sz="2000" dirty="0" smtClean="0"/>
              <a:t>  власна роздрібна мережа;</a:t>
            </a:r>
          </a:p>
          <a:p>
            <a:pPr marL="0" indent="0" algn="just">
              <a:buNone/>
            </a:pPr>
            <a:r>
              <a:rPr lang="uk-UA" sz="2000" dirty="0" smtClean="0"/>
              <a:t>  поза магазинна торгівля; </a:t>
            </a:r>
          </a:p>
          <a:p>
            <a:pPr marL="0" indent="0" algn="just">
              <a:buNone/>
            </a:pPr>
            <a:r>
              <a:rPr lang="uk-UA" sz="2000" dirty="0" smtClean="0"/>
              <a:t> оптові бази при виробникові; </a:t>
            </a:r>
          </a:p>
          <a:p>
            <a:pPr marL="0" indent="0" algn="just">
              <a:buNone/>
            </a:pPr>
            <a:r>
              <a:rPr lang="uk-UA" sz="2000" dirty="0" smtClean="0"/>
              <a:t> склади, гот. продукція у споживача. </a:t>
            </a:r>
          </a:p>
          <a:p>
            <a:pPr marL="0" indent="0" algn="just">
              <a:buNone/>
            </a:pPr>
            <a:endParaRPr lang="uk-UA" sz="2000" dirty="0" smtClean="0"/>
          </a:p>
          <a:p>
            <a:pPr marL="0" indent="0" algn="just">
              <a:buNone/>
            </a:pPr>
            <a:r>
              <a:rPr lang="uk-UA" sz="2000" dirty="0" smtClean="0"/>
              <a:t>Широке використання в сучасному готельному господарстві систем бронювання призвело до появи в процесі продажу нових явищ і відповідно </a:t>
            </a:r>
            <a:r>
              <a:rPr lang="uk-UA" sz="2000" b="1" i="1" dirty="0" smtClean="0"/>
              <a:t>специфічних типів клієнтів</a:t>
            </a:r>
            <a:r>
              <a:rPr lang="uk-UA" sz="2000" i="1" dirty="0" smtClean="0"/>
              <a:t>, д</a:t>
            </a:r>
            <a:r>
              <a:rPr lang="uk-UA" sz="2000" dirty="0" smtClean="0"/>
              <a:t>ані про які необхідно систематизувати й узагальнювати. </a:t>
            </a:r>
          </a:p>
          <a:p>
            <a:pPr marL="0" indent="0" algn="just">
              <a:buNone/>
            </a:pPr>
            <a:r>
              <a:rPr lang="uk-UA" sz="2000" dirty="0" smtClean="0"/>
              <a:t>До таких типів клієнтів слід віднести: </a:t>
            </a:r>
          </a:p>
          <a:p>
            <a:pPr marL="457200" indent="-457200" algn="just">
              <a:buAutoNum type="arabicParenR"/>
            </a:pPr>
            <a:r>
              <a:rPr lang="uk-UA" sz="2000" dirty="0" smtClean="0"/>
              <a:t>"</a:t>
            </a:r>
            <a:r>
              <a:rPr lang="en-US" sz="2000" dirty="0" smtClean="0"/>
              <a:t>go-show" - </a:t>
            </a:r>
            <a:r>
              <a:rPr lang="uk-UA" sz="2000" dirty="0" smtClean="0"/>
              <a:t>клієнти, що купують номер без попереднього бронювання, без знижок; </a:t>
            </a:r>
          </a:p>
          <a:p>
            <a:pPr marL="457200" indent="-457200" algn="just">
              <a:buAutoNum type="arabicParenR"/>
            </a:pPr>
            <a:r>
              <a:rPr lang="uk-UA" sz="2000" dirty="0" smtClean="0"/>
              <a:t> "</a:t>
            </a:r>
            <a:r>
              <a:rPr lang="en-US" sz="2000" dirty="0" smtClean="0"/>
              <a:t>n</a:t>
            </a:r>
            <a:r>
              <a:rPr lang="uk-UA" sz="2000" dirty="0" smtClean="0"/>
              <a:t>о-</a:t>
            </a:r>
            <a:r>
              <a:rPr lang="en-US" sz="2000" dirty="0" smtClean="0"/>
              <a:t>show" - </a:t>
            </a:r>
            <a:r>
              <a:rPr lang="uk-UA" sz="2000" dirty="0" smtClean="0"/>
              <a:t>клієнти, що не з'явилися, клієнти, що не анулювали бронювання або зробили це занадто пізно; </a:t>
            </a:r>
          </a:p>
          <a:p>
            <a:pPr marL="457200" indent="-457200" algn="just">
              <a:buAutoNum type="arabicParenR"/>
            </a:pPr>
            <a:r>
              <a:rPr lang="uk-UA" sz="2000" dirty="0" smtClean="0"/>
              <a:t> "від </a:t>
            </a:r>
            <a:r>
              <a:rPr lang="uk-UA" sz="2000" dirty="0" err="1" smtClean="0"/>
              <a:t>стійки</a:t>
            </a:r>
            <a:r>
              <a:rPr lang="uk-UA" sz="2000" dirty="0" smtClean="0"/>
              <a:t>" - клієнти, що купують номери "від </a:t>
            </a:r>
            <a:r>
              <a:rPr lang="uk-UA" sz="2000" dirty="0" err="1" smtClean="0"/>
              <a:t>стійки</a:t>
            </a:r>
            <a:r>
              <a:rPr lang="uk-UA" sz="2000" dirty="0" smtClean="0"/>
              <a:t>" і сплачують звичайно повний тариф; </a:t>
            </a:r>
          </a:p>
          <a:p>
            <a:pPr marL="457200" indent="-457200" algn="just">
              <a:buAutoNum type="arabicParenR"/>
            </a:pPr>
            <a:r>
              <a:rPr lang="uk-UA" sz="2000" dirty="0" smtClean="0"/>
              <a:t> "бронювання в останню хвилину" - клієнти, що мають, як правило, високі доходи, у яких час від часу з'являється невідкладна потреба в розміщенні. Звичайно це викликано незапланованими поїздками ділового характеру</a:t>
            </a:r>
            <a:endParaRPr lang="uk-UA" sz="2000" dirty="0"/>
          </a:p>
        </p:txBody>
      </p:sp>
    </p:spTree>
    <p:extLst>
      <p:ext uri="{BB962C8B-B14F-4D97-AF65-F5344CB8AC3E}">
        <p14:creationId xmlns:p14="http://schemas.microsoft.com/office/powerpoint/2010/main" val="255517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712968" cy="6480720"/>
          </a:xfrm>
        </p:spPr>
        <p:txBody>
          <a:bodyPr>
            <a:normAutofit/>
          </a:bodyPr>
          <a:lstStyle/>
          <a:p>
            <a:pPr marL="0" indent="0" algn="r">
              <a:buNone/>
            </a:pPr>
            <a:r>
              <a:rPr lang="ru-RU" sz="2800" b="1" dirty="0" smtClean="0">
                <a:solidFill>
                  <a:srgbClr val="0070C0"/>
                </a:solidFill>
              </a:rPr>
              <a:t>2. </a:t>
            </a:r>
            <a:r>
              <a:rPr lang="ru-RU" sz="2800" b="1" dirty="0" err="1" smtClean="0">
                <a:solidFill>
                  <a:srgbClr val="0070C0"/>
                </a:solidFill>
              </a:rPr>
              <a:t>Типи</a:t>
            </a:r>
            <a:r>
              <a:rPr lang="ru-RU" sz="2800" b="1" dirty="0" smtClean="0">
                <a:solidFill>
                  <a:srgbClr val="0070C0"/>
                </a:solidFill>
              </a:rPr>
              <a:t> </a:t>
            </a:r>
            <a:r>
              <a:rPr lang="ru-RU" sz="2800" b="1" dirty="0" err="1" smtClean="0">
                <a:solidFill>
                  <a:srgbClr val="0070C0"/>
                </a:solidFill>
              </a:rPr>
              <a:t>посередників</a:t>
            </a:r>
            <a:r>
              <a:rPr lang="ru-RU" sz="2800" b="1" dirty="0" smtClean="0">
                <a:solidFill>
                  <a:srgbClr val="0070C0"/>
                </a:solidFill>
              </a:rPr>
              <a:t> у каналах </a:t>
            </a:r>
            <a:r>
              <a:rPr lang="ru-RU" sz="2800" b="1" dirty="0" err="1" smtClean="0">
                <a:solidFill>
                  <a:srgbClr val="0070C0"/>
                </a:solidFill>
              </a:rPr>
              <a:t>розподілу</a:t>
            </a:r>
            <a:endParaRPr lang="ru-RU" sz="2800" b="1" dirty="0" smtClean="0">
              <a:solidFill>
                <a:srgbClr val="0070C0"/>
              </a:solidFill>
            </a:endParaRPr>
          </a:p>
          <a:p>
            <a:pPr marL="0" indent="0" algn="just">
              <a:buNone/>
            </a:pPr>
            <a:r>
              <a:rPr lang="uk-UA" sz="2000" dirty="0" smtClean="0">
                <a:solidFill>
                  <a:srgbClr val="0070C0"/>
                </a:solidFill>
              </a:rPr>
              <a:t>Збутові філії – організовуються великими підприємствами</a:t>
            </a:r>
            <a:r>
              <a:rPr lang="uk-UA" sz="2000" dirty="0" smtClean="0">
                <a:solidFill>
                  <a:srgbClr val="0070C0"/>
                </a:solidFill>
              </a:rPr>
              <a:t>, основною </a:t>
            </a:r>
            <a:r>
              <a:rPr lang="uk-UA" sz="2000" dirty="0" smtClean="0">
                <a:solidFill>
                  <a:srgbClr val="0070C0"/>
                </a:solidFill>
              </a:rPr>
              <a:t>функцією яких є швидка поставка продукції. </a:t>
            </a:r>
          </a:p>
          <a:p>
            <a:pPr marL="0" indent="0" algn="just">
              <a:buNone/>
            </a:pPr>
            <a:r>
              <a:rPr lang="uk-UA" sz="2000" i="1" dirty="0" smtClean="0"/>
              <a:t>Торгові посередники – посередники, які є юридичними особами, що укладають угоди і ведуть справи кількох фірм. Діє самостійно, на відміну від комівояжера</a:t>
            </a:r>
            <a:r>
              <a:rPr lang="uk-UA" sz="2000" dirty="0" smtClean="0"/>
              <a:t>. </a:t>
            </a:r>
          </a:p>
          <a:p>
            <a:pPr marL="0" indent="0" algn="just">
              <a:buNone/>
            </a:pPr>
            <a:r>
              <a:rPr lang="uk-UA" sz="2000" dirty="0" smtClean="0">
                <a:solidFill>
                  <a:srgbClr val="0070C0"/>
                </a:solidFill>
              </a:rPr>
              <a:t>Торгові дома – великі оптово-роздрібні фірми, які займаються не тільки торгово- посередницькою діяльністю, а й інвестуванням капіталу у виробництво, здійснюючи складування, страхування продукції, організовуючи оптову і роздрібну торгівлю. Членами ТД є підприємства – виробники</a:t>
            </a:r>
            <a:r>
              <a:rPr lang="uk-UA" sz="2000" dirty="0" smtClean="0"/>
              <a:t>. </a:t>
            </a:r>
          </a:p>
        </p:txBody>
      </p:sp>
      <p:pic>
        <p:nvPicPr>
          <p:cNvPr id="2"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67744" y="3710760"/>
            <a:ext cx="4824536" cy="2958600"/>
          </a:xfrm>
          <a:prstGeom prst="rect">
            <a:avLst/>
          </a:prstGeom>
        </p:spPr>
      </p:pic>
    </p:spTree>
    <p:extLst>
      <p:ext uri="{BB962C8B-B14F-4D97-AF65-F5344CB8AC3E}">
        <p14:creationId xmlns:p14="http://schemas.microsoft.com/office/powerpoint/2010/main" val="384186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712968" cy="6480720"/>
          </a:xfrm>
        </p:spPr>
        <p:txBody>
          <a:bodyPr>
            <a:normAutofit/>
          </a:bodyPr>
          <a:lstStyle/>
          <a:p>
            <a:pPr marL="0" indent="0" algn="just">
              <a:buNone/>
            </a:pPr>
            <a:r>
              <a:rPr lang="uk-UA" sz="2000" b="1" i="1" dirty="0" smtClean="0"/>
              <a:t>Оптова торгівля – </a:t>
            </a:r>
            <a:r>
              <a:rPr lang="uk-UA" sz="2000" i="1" dirty="0" smtClean="0"/>
              <a:t>діяльність, пов’язана з </a:t>
            </a:r>
            <a:r>
              <a:rPr lang="uk-UA" sz="2000" i="1" dirty="0" err="1" smtClean="0"/>
              <a:t>продажем</a:t>
            </a:r>
            <a:r>
              <a:rPr lang="uk-UA" sz="2000" i="1" dirty="0" smtClean="0"/>
              <a:t> товарів для їх наступного перепродажу. </a:t>
            </a:r>
          </a:p>
          <a:p>
            <a:pPr marL="0" indent="0" algn="just">
              <a:buNone/>
            </a:pPr>
            <a:r>
              <a:rPr lang="uk-UA" sz="2000" b="1" dirty="0" smtClean="0"/>
              <a:t>Функції оптової торгівлі:</a:t>
            </a:r>
          </a:p>
          <a:p>
            <a:pPr marL="0" indent="0" algn="just">
              <a:buNone/>
            </a:pPr>
            <a:r>
              <a:rPr lang="uk-UA" sz="2000" dirty="0" smtClean="0"/>
              <a:t>  закупівля і формування товарного асортименту; </a:t>
            </a:r>
          </a:p>
          <a:p>
            <a:pPr marL="0" indent="0" algn="just">
              <a:buNone/>
            </a:pPr>
            <a:r>
              <a:rPr lang="uk-UA" sz="2000" dirty="0" smtClean="0"/>
              <a:t> збір, опрацювання інформації про ринок; </a:t>
            </a:r>
          </a:p>
          <a:p>
            <a:pPr marL="0" indent="0" algn="just">
              <a:buNone/>
            </a:pPr>
            <a:r>
              <a:rPr lang="uk-UA" sz="2000" dirty="0" smtClean="0"/>
              <a:t> складування, зберігання</a:t>
            </a:r>
            <a:r>
              <a:rPr lang="uk-UA" sz="2000" dirty="0" smtClean="0"/>
              <a:t>, транспортування </a:t>
            </a:r>
            <a:r>
              <a:rPr lang="uk-UA" sz="2000" dirty="0" smtClean="0"/>
              <a:t>товару; </a:t>
            </a:r>
          </a:p>
          <a:p>
            <a:pPr marL="0" indent="0" algn="just">
              <a:buNone/>
            </a:pPr>
            <a:r>
              <a:rPr lang="uk-UA" sz="2000" dirty="0" smtClean="0"/>
              <a:t> продаж товарів;</a:t>
            </a:r>
            <a:r>
              <a:rPr lang="ru-RU" sz="2000" dirty="0" smtClean="0"/>
              <a:t> </a:t>
            </a:r>
          </a:p>
          <a:p>
            <a:pPr marL="0" indent="0" algn="just">
              <a:buNone/>
            </a:pPr>
            <a:r>
              <a:rPr lang="ru-RU" sz="2000" dirty="0" smtClean="0"/>
              <a:t> </a:t>
            </a:r>
            <a:r>
              <a:rPr lang="ru-RU" sz="2000" dirty="0" err="1" smtClean="0"/>
              <a:t>відбір</a:t>
            </a:r>
            <a:r>
              <a:rPr lang="ru-RU" sz="2000" dirty="0" smtClean="0"/>
              <a:t>, </a:t>
            </a:r>
            <a:r>
              <a:rPr lang="ru-RU" sz="2000" dirty="0" err="1" smtClean="0"/>
              <a:t>формування</a:t>
            </a:r>
            <a:r>
              <a:rPr lang="ru-RU" sz="2000" dirty="0" smtClean="0"/>
              <a:t> </a:t>
            </a:r>
            <a:r>
              <a:rPr lang="ru-RU" sz="2000" dirty="0" err="1" smtClean="0"/>
              <a:t>партій</a:t>
            </a:r>
            <a:r>
              <a:rPr lang="ru-RU" sz="2000" dirty="0" smtClean="0"/>
              <a:t> поставок;</a:t>
            </a:r>
          </a:p>
          <a:p>
            <a:pPr marL="0" indent="0" algn="just">
              <a:buNone/>
            </a:pPr>
            <a:r>
              <a:rPr lang="ru-RU" sz="2000" dirty="0" smtClean="0"/>
              <a:t> </a:t>
            </a:r>
            <a:r>
              <a:rPr lang="ru-RU" sz="2000" dirty="0" err="1" smtClean="0"/>
              <a:t>надання</a:t>
            </a:r>
            <a:r>
              <a:rPr lang="ru-RU" sz="2000" dirty="0" smtClean="0"/>
              <a:t> </a:t>
            </a:r>
            <a:r>
              <a:rPr lang="ru-RU" sz="2000" dirty="0" err="1" smtClean="0"/>
              <a:t>консультативних</a:t>
            </a:r>
            <a:r>
              <a:rPr lang="ru-RU" sz="2000" dirty="0" smtClean="0"/>
              <a:t> </a:t>
            </a:r>
            <a:r>
              <a:rPr lang="ru-RU" sz="2000" dirty="0" err="1" smtClean="0"/>
              <a:t>послуг</a:t>
            </a:r>
            <a:endParaRPr lang="uk-UA" sz="2000" b="1" dirty="0">
              <a:solidFill>
                <a:srgbClr val="0070C0"/>
              </a:solidFill>
            </a:endParaRPr>
          </a:p>
        </p:txBody>
      </p:sp>
      <p:pic>
        <p:nvPicPr>
          <p:cNvPr id="2" name="Рисунок 1"/>
          <p:cNvPicPr>
            <a:picLocks noChangeAspect="1"/>
          </p:cNvPicPr>
          <p:nvPr/>
        </p:nvPicPr>
        <p:blipFill rotWithShape="1">
          <a:blip r:embed="rId2"/>
          <a:srcRect l="12705" r="14721"/>
          <a:stretch/>
        </p:blipFill>
        <p:spPr>
          <a:xfrm>
            <a:off x="1259632" y="3538736"/>
            <a:ext cx="6624736" cy="3130624"/>
          </a:xfrm>
          <a:prstGeom prst="rect">
            <a:avLst/>
          </a:prstGeom>
        </p:spPr>
      </p:pic>
    </p:spTree>
    <p:extLst>
      <p:ext uri="{BB962C8B-B14F-4D97-AF65-F5344CB8AC3E}">
        <p14:creationId xmlns:p14="http://schemas.microsoft.com/office/powerpoint/2010/main" val="34354494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3423</Words>
  <Application>Microsoft Office PowerPoint</Application>
  <PresentationFormat>Экран (4:3)</PresentationFormat>
  <Paragraphs>293</Paragraphs>
  <Slides>35</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35</vt:i4>
      </vt:variant>
    </vt:vector>
  </HeadingPairs>
  <TitlesOfParts>
    <vt:vector size="39" baseType="lpstr">
      <vt:lpstr>Arial</vt:lpstr>
      <vt:lpstr>Calibri</vt:lpstr>
      <vt:lpstr>Times New Roman</vt:lpstr>
      <vt:lpstr>Тема Office</vt:lpstr>
      <vt:lpstr>Маркетингова політика розподілу продукції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Маркетингова політика розподілу продукції</dc:title>
  <dc:creator>Igor Mosiyuk</dc:creator>
  <cp:lastModifiedBy>Пользователь Windows</cp:lastModifiedBy>
  <cp:revision>21</cp:revision>
  <dcterms:created xsi:type="dcterms:W3CDTF">2022-08-11T06:32:10Z</dcterms:created>
  <dcterms:modified xsi:type="dcterms:W3CDTF">2023-04-13T08:18:53Z</dcterms:modified>
</cp:coreProperties>
</file>