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24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05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43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17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37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17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52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42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14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5795-667D-4A4E-8663-0AE8846454AE}" type="datetimeFigureOut">
              <a:rPr lang="uk-UA" smtClean="0"/>
              <a:t>06.04.2023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FBF6-C0BD-488E-B44A-DF0A4B4470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59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856984" cy="1470025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Цінова політика підприємств готельного та ресторанного господарства</a:t>
            </a:r>
            <a:endParaRPr lang="uk-UA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8568952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ІІІ. Залежно від особливостей комерційного контракту: 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Рухома ціна – ціна, яка зафіксована у контракті, може бути переглянута згідно із застереженнями у контракті відповідно до зміни ринкової ціни товару на момент його поставки; 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 Тверда ціна – ціна, яка встановлюється на момент підписання контракту та не підлягає зміні протягом всього терміну дії контракту. 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 Ковзна ціна – ціна, яка встановлюється на момент підписання контракту і підлягає перегляду базисної ціни з урахуванням витрат виробництва. Застосовується для продукції, яка виготовляється протягом тривалого часу.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 Ціна з наступною фіксацією – ціна, яка </a:t>
            </a:r>
            <a:r>
              <a:rPr lang="uk-UA" sz="2000" dirty="0" err="1" smtClean="0"/>
              <a:t>уточнюється</a:t>
            </a:r>
            <a:r>
              <a:rPr lang="uk-UA" sz="2000" dirty="0" smtClean="0"/>
              <a:t> у ході виконання контракту безпосередньо перед поставкою кожної партії товару або щорічно перед початком фінансового року.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На теперішній час у світовій практиці поширеною є система франкування цін. </a:t>
            </a:r>
            <a:r>
              <a:rPr lang="uk-UA" sz="2000" b="1" dirty="0" smtClean="0">
                <a:solidFill>
                  <a:srgbClr val="0070C0"/>
                </a:solidFill>
              </a:rPr>
              <a:t>Франко </a:t>
            </a:r>
            <a:r>
              <a:rPr lang="uk-UA" sz="2000" dirty="0" smtClean="0">
                <a:solidFill>
                  <a:srgbClr val="0070C0"/>
                </a:solidFill>
              </a:rPr>
              <a:t>– це умова продажу, відповідно до якої продавець зобов’язується доставити товар у відповідне місце за свій рахунок і на свій ризик.</a:t>
            </a:r>
            <a:endParaRPr lang="uk-U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5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6120680" cy="6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33670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uk-UA" sz="2000" b="1" dirty="0" smtClean="0"/>
              <a:t>Чинники ціноутворення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rgbClr val="0070C0"/>
                </a:solidFill>
              </a:rPr>
              <a:t>Попит</a:t>
            </a:r>
            <a:r>
              <a:rPr lang="uk-UA" sz="2000" dirty="0" smtClean="0"/>
              <a:t> – це чутливість до цін, яка є різною в різних сегментах споживачів і залежить від цінності товару для споживача, споживчих характеристик, престижності товару, ступеня </a:t>
            </a:r>
            <a:r>
              <a:rPr lang="uk-UA" sz="2000" dirty="0" err="1" smtClean="0"/>
              <a:t>проінформованості</a:t>
            </a:r>
            <a:r>
              <a:rPr lang="uk-UA" sz="2000" dirty="0" smtClean="0"/>
              <a:t> споживачів щодо наявності на ринку товарів-замінників. 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rgbClr val="0070C0"/>
                </a:solidFill>
              </a:rPr>
              <a:t> Конкуренція</a:t>
            </a:r>
            <a:r>
              <a:rPr lang="uk-UA" sz="2000" dirty="0" smtClean="0"/>
              <a:t>. Вибір цінової стратегії залежить від характеру конкуренції на ринку. </a:t>
            </a:r>
            <a:r>
              <a:rPr lang="uk-UA" sz="2000" i="1" dirty="0" smtClean="0"/>
              <a:t>Виділяють 4 типи ринкових структур</a:t>
            </a:r>
            <a:r>
              <a:rPr lang="uk-UA" sz="2000" dirty="0" smtClean="0"/>
              <a:t>:</a:t>
            </a:r>
          </a:p>
          <a:p>
            <a:pPr marL="0" indent="0" algn="just">
              <a:buNone/>
            </a:pPr>
            <a:r>
              <a:rPr lang="uk-UA" sz="2000" dirty="0" smtClean="0"/>
              <a:t> - чиста конкуренція (на ринку існує багато покупців і продавців, товари повністю взаємозамінні і недиференційовані (ринок цінних паперів, зерна) – ціни формуються під впливом попиту і пропозиції; </a:t>
            </a:r>
            <a:r>
              <a:rPr lang="uk-UA" sz="2000" b="1" dirty="0" smtClean="0"/>
              <a:t> 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олігополія (кількість продавців незначна або на ринку домінують кілька підприємств; товари недиференційовані або диференційовані) – використовується стратегія цінового лідера та стратегія „наслідування лідера”;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монополістична конкуренція (на ринку багато продавців; товари диференційовані, тобто можуть відрізнятися за смаками, якістю, товарними марками) – використовують наступні цінові стратегії: встановлення цін за географічним принципом, у межах товарної номенклатури, стратегія цін на додаткові товари; 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чиста монополія (на ринку один продавець) – якщо монополіст – держава, відбувається встановлення цін нижче собівартості, на рівні, який покриває витрати, високих цін; якщо монополіст – приватна фірма, відбувається сегментне ціноутворення та встановлення дискримінаційних цін.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37913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3. </a:t>
            </a:r>
            <a:r>
              <a:rPr lang="uk-UA" sz="2000" dirty="0" smtClean="0">
                <a:solidFill>
                  <a:srgbClr val="0070C0"/>
                </a:solidFill>
              </a:rPr>
              <a:t>Посередники</a:t>
            </a:r>
            <a:r>
              <a:rPr lang="uk-UA" sz="2000" dirty="0" smtClean="0"/>
              <a:t> – підприємство має враховувати інтереси інших учасників товароруху – оптової та роздрібної торгівлі. Цього можна досягти шляхом надання посередникам певних гарантій, знижок з цін.</a:t>
            </a:r>
          </a:p>
          <a:p>
            <a:pPr marL="0" indent="0" algn="just">
              <a:buNone/>
            </a:pPr>
            <a:r>
              <a:rPr lang="uk-UA" sz="2000" dirty="0" smtClean="0"/>
              <a:t> 4. </a:t>
            </a:r>
            <a:r>
              <a:rPr lang="uk-UA" sz="2000" dirty="0" smtClean="0">
                <a:solidFill>
                  <a:srgbClr val="0070C0"/>
                </a:solidFill>
              </a:rPr>
              <a:t>Етап життєвого циклу товару</a:t>
            </a:r>
            <a:r>
              <a:rPr lang="uk-UA" sz="2000" dirty="0" smtClean="0"/>
              <a:t>:</a:t>
            </a:r>
          </a:p>
          <a:p>
            <a:pPr marL="0" indent="0" algn="just">
              <a:buNone/>
            </a:pPr>
            <a:r>
              <a:rPr lang="uk-UA" sz="2000" dirty="0" smtClean="0"/>
              <a:t> На етапі виведення товару на ринок використовується одна з двох протилежних стратегій: стратегія зняття вершків (встановлення високих цін) або стратегія проникнення на ринок (встановлення низької ціни); </a:t>
            </a:r>
          </a:p>
          <a:p>
            <a:pPr marL="0" indent="0" algn="just">
              <a:buNone/>
            </a:pPr>
            <a:r>
              <a:rPr lang="uk-UA" sz="2000" dirty="0" smtClean="0"/>
              <a:t>Етап зростання характеризується зростаючою конкуренцією і супроводжується швидким зростанням обсягу продажу, діапазоном цін і можливостями підприємства маневрувати у межах цього діапазону; </a:t>
            </a:r>
          </a:p>
          <a:p>
            <a:pPr marL="0" indent="0" algn="just">
              <a:buNone/>
            </a:pPr>
            <a:r>
              <a:rPr lang="uk-UA" sz="2000" dirty="0" smtClean="0"/>
              <a:t>Етап зрілості характеризується зниженням цін; </a:t>
            </a:r>
          </a:p>
          <a:p>
            <a:pPr marL="0" indent="0" algn="just">
              <a:buNone/>
            </a:pPr>
            <a:r>
              <a:rPr lang="uk-UA" sz="2000" dirty="0" smtClean="0"/>
              <a:t>Етап спаду – ціни досягають свого мінімального значення.</a:t>
            </a:r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509121"/>
            <a:ext cx="5976664" cy="20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5. Державне регулювання цін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r>
              <a:rPr lang="uk-UA" sz="2000" dirty="0" smtClean="0"/>
              <a:t> 1) жорстке регулювання передбачає встановлення урядом фіксованих цін на товар;</a:t>
            </a:r>
          </a:p>
          <a:p>
            <a:pPr marL="0" indent="0">
              <a:buNone/>
            </a:pPr>
            <a:r>
              <a:rPr lang="uk-UA" sz="2000" dirty="0" smtClean="0"/>
              <a:t> 2) м’яке регулювання здійснюється через:</a:t>
            </a:r>
          </a:p>
          <a:p>
            <a:pPr marL="0" indent="0">
              <a:buNone/>
            </a:pPr>
            <a:r>
              <a:rPr lang="uk-UA" sz="2000" dirty="0" smtClean="0"/>
              <a:t> - „заморожування цін” – збереження існуючого рівня цін або заборона їх підвищення; </a:t>
            </a:r>
          </a:p>
          <a:p>
            <a:pPr>
              <a:buFontTx/>
              <a:buChar char="-"/>
            </a:pPr>
            <a:r>
              <a:rPr lang="uk-UA" sz="2000" dirty="0" smtClean="0"/>
              <a:t>встановлення мінімальних закупівельних цін; </a:t>
            </a:r>
          </a:p>
          <a:p>
            <a:pPr>
              <a:buFontTx/>
              <a:buChar char="-"/>
            </a:pPr>
            <a:r>
              <a:rPr lang="uk-UA" sz="2000" dirty="0" smtClean="0"/>
              <a:t> встановлення економічних параметрів діяльності монополістів (обсягу інвестицій, цін на продукцію тощо); </a:t>
            </a:r>
          </a:p>
          <a:p>
            <a:pPr>
              <a:buFontTx/>
              <a:buChar char="-"/>
            </a:pPr>
            <a:r>
              <a:rPr lang="uk-UA" sz="2000" dirty="0" smtClean="0"/>
              <a:t> встановлення мінімальних і максимальних цін, граничного рівня рентабельності. </a:t>
            </a:r>
          </a:p>
          <a:p>
            <a:pPr marL="0" indent="0">
              <a:buNone/>
            </a:pPr>
            <a:r>
              <a:rPr lang="uk-UA" sz="2000" dirty="0" smtClean="0"/>
              <a:t>3) Непряме державне регулювання передбачає:</a:t>
            </a:r>
          </a:p>
          <a:p>
            <a:pPr marL="0" indent="0">
              <a:buNone/>
            </a:pPr>
            <a:r>
              <a:rPr lang="uk-UA" sz="2000" dirty="0" smtClean="0"/>
              <a:t>- встановлення загальних принципів формування цін; </a:t>
            </a:r>
          </a:p>
          <a:p>
            <a:pPr>
              <a:buFontTx/>
              <a:buChar char="-"/>
            </a:pPr>
            <a:r>
              <a:rPr lang="uk-UA" sz="2000" dirty="0" smtClean="0"/>
              <a:t>заборону домовленостей між фірмами щодо спільного формування цін;</a:t>
            </a:r>
          </a:p>
          <a:p>
            <a:pPr>
              <a:buFontTx/>
              <a:buChar char="-"/>
            </a:pPr>
            <a:r>
              <a:rPr lang="uk-UA" sz="2000" dirty="0" smtClean="0"/>
              <a:t> встановлення антидемпінгового мита на імпортовані товари; </a:t>
            </a:r>
          </a:p>
          <a:p>
            <a:pPr>
              <a:buFontTx/>
              <a:buChar char="-"/>
            </a:pPr>
            <a:r>
              <a:rPr lang="uk-UA" sz="2000" dirty="0" smtClean="0"/>
              <a:t> обов’язкове інформування відповідних державних органів про наміри виробника підвищити ціни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1820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6. Маркетингова стратегія підприємства </a:t>
            </a:r>
          </a:p>
          <a:p>
            <a:pPr marL="0" indent="0" algn="just">
              <a:buNone/>
            </a:pPr>
            <a:r>
              <a:rPr lang="uk-UA" sz="2000" dirty="0" smtClean="0"/>
              <a:t>Реалізація мети - збільшення обсягів продажу, частки ринку – у більшості випадків супроводжується зниженням ціни; утримання позиції (обсягів збуту, частки ринку) – підтриманням рівня або зниженням ціни у разі, якщо це зробили конкуренти. Для максимізації прибутку – підприємство буде підвищувати ціни.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7. Витрати </a:t>
            </a:r>
            <a:r>
              <a:rPr lang="uk-UA" sz="2000" dirty="0" smtClean="0"/>
              <a:t>на виробництво та реалізацію продукції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08060"/>
            <a:ext cx="7088138" cy="37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8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000" b="1" dirty="0" smtClean="0"/>
              <a:t>Етапи процесу ціноутворення</a:t>
            </a:r>
            <a:endParaRPr lang="ru-RU" sz="2000" b="1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Етап</a:t>
            </a:r>
            <a:r>
              <a:rPr lang="ru-RU" sz="2000" dirty="0" smtClean="0"/>
              <a:t> </a:t>
            </a:r>
            <a:r>
              <a:rPr lang="ru-RU" sz="2000" dirty="0" smtClean="0"/>
              <a:t>1.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цілей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ціноутворення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Етап</a:t>
            </a:r>
            <a:r>
              <a:rPr lang="ru-RU" sz="2000" dirty="0" smtClean="0"/>
              <a:t> 2.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попиту</a:t>
            </a:r>
            <a:r>
              <a:rPr lang="ru-RU" sz="2000" dirty="0" smtClean="0"/>
              <a:t> на </a:t>
            </a:r>
            <a:r>
              <a:rPr lang="ru-RU" sz="2000" dirty="0" smtClean="0"/>
              <a:t>товар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 smtClean="0"/>
              <a:t>Етап 3. Аналіз </a:t>
            </a:r>
            <a:r>
              <a:rPr lang="uk-UA" sz="2000" dirty="0" smtClean="0"/>
              <a:t>витрат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ru-RU" sz="2000" dirty="0" err="1" smtClean="0"/>
              <a:t>Етап</a:t>
            </a:r>
            <a:r>
              <a:rPr lang="ru-RU" sz="2000" dirty="0" smtClean="0"/>
              <a:t> 4.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цін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конкурентів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uk-UA" sz="2000" dirty="0" smtClean="0"/>
              <a:t>Етап 5. Методи </a:t>
            </a:r>
            <a:r>
              <a:rPr lang="uk-UA" sz="2000" dirty="0" smtClean="0"/>
              <a:t>ціноутворення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Етап 6. Цінові </a:t>
            </a:r>
            <a:r>
              <a:rPr lang="uk-UA" sz="2000" dirty="0" smtClean="0"/>
              <a:t>стратегії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ru-RU" sz="2000" dirty="0" err="1" smtClean="0"/>
              <a:t>Етап</a:t>
            </a:r>
            <a:r>
              <a:rPr lang="ru-RU" sz="2000" dirty="0" smtClean="0"/>
              <a:t> 7. </a:t>
            </a:r>
            <a:r>
              <a:rPr lang="ru-RU" sz="2000" dirty="0" err="1" smtClean="0"/>
              <a:t>Встановлення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остаточних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цін</a:t>
            </a:r>
            <a:endParaRPr lang="uk-UA" sz="20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907704" y="1340768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07704" y="2060848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907704" y="2792636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907704" y="3600624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907704" y="4297908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8059" t="1472" r="24483" b="-1472"/>
          <a:stretch/>
        </p:blipFill>
        <p:spPr>
          <a:xfrm>
            <a:off x="4283968" y="2522724"/>
            <a:ext cx="4604941" cy="4089857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907704" y="4995192"/>
            <a:ext cx="10081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7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 err="1" smtClean="0"/>
              <a:t>Сутність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</a:t>
            </a:r>
            <a:r>
              <a:rPr lang="uk-UA" sz="2000" b="1" dirty="0" smtClean="0"/>
              <a:t>    </a:t>
            </a:r>
          </a:p>
          <a:p>
            <a:pPr marL="0" indent="0" algn="just">
              <a:buNone/>
            </a:pPr>
            <a:r>
              <a:rPr lang="uk-UA" sz="2000" b="1" dirty="0" smtClean="0"/>
              <a:t>     Цінова політика </a:t>
            </a:r>
            <a:r>
              <a:rPr lang="uk-UA" sz="2000" dirty="0" smtClean="0"/>
              <a:t>– це комплекс заходів щодо визначення цін, цінової стратегії та тактики, умов оплати, варіювання цінами залежно від позиції на ринку, стратегічних і тактичних цілей підприємства.</a:t>
            </a:r>
          </a:p>
          <a:p>
            <a:pPr marL="0" indent="0" algn="just">
              <a:buNone/>
            </a:pPr>
            <a:r>
              <a:rPr lang="uk-UA" sz="2000" dirty="0" smtClean="0"/>
              <a:t>    </a:t>
            </a:r>
            <a:r>
              <a:rPr lang="uk-UA" sz="2000" dirty="0" smtClean="0">
                <a:solidFill>
                  <a:srgbClr val="0070C0"/>
                </a:solidFill>
              </a:rPr>
              <a:t>Ціна пов’язана з </a:t>
            </a:r>
            <a:r>
              <a:rPr lang="uk-UA" sz="2000" i="1" dirty="0" smtClean="0">
                <a:solidFill>
                  <a:srgbClr val="0070C0"/>
                </a:solidFill>
              </a:rPr>
              <a:t>товаром</a:t>
            </a:r>
            <a:r>
              <a:rPr lang="uk-UA" sz="2000" dirty="0" smtClean="0">
                <a:solidFill>
                  <a:srgbClr val="0070C0"/>
                </a:solidFill>
              </a:rPr>
              <a:t> на рівні самого товару, оскільки в ній відображена цінність товару для споживача, яка формується його характеристиками. На рівні всієї товарної лінії цей зв’язок вимагає взаємоузгодження цін на різні товари (ціноутворення у межах товарної номенклатури). 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70C0"/>
                </a:solidFill>
              </a:rPr>
              <a:t> </a:t>
            </a:r>
            <a:r>
              <a:rPr lang="uk-UA" sz="2000" dirty="0" smtClean="0">
                <a:solidFill>
                  <a:srgbClr val="0070C0"/>
                </a:solidFill>
              </a:rPr>
              <a:t>       Ціна пов’язана з </a:t>
            </a:r>
            <a:r>
              <a:rPr lang="uk-UA" sz="2000" i="1" dirty="0" smtClean="0">
                <a:solidFill>
                  <a:srgbClr val="0070C0"/>
                </a:solidFill>
              </a:rPr>
              <a:t>розподілом. </a:t>
            </a:r>
            <a:r>
              <a:rPr lang="uk-UA" sz="2000" dirty="0" smtClean="0">
                <a:solidFill>
                  <a:srgbClr val="0070C0"/>
                </a:solidFill>
              </a:rPr>
              <a:t>Так, продаж товару через спеціалізовані магазини, у яких представлено престижні торгові марки, або в універсальних магазинах суттєво вплине на рівень цін. Довжина каналу також позначається на ціні і буде тим більшою, чим довший канал розподілу. 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70C0"/>
                </a:solidFill>
              </a:rPr>
              <a:t> </a:t>
            </a:r>
            <a:r>
              <a:rPr lang="uk-UA" sz="2000" dirty="0" smtClean="0">
                <a:solidFill>
                  <a:srgbClr val="0070C0"/>
                </a:solidFill>
              </a:rPr>
              <a:t>      Ціна також пов’язана з </a:t>
            </a:r>
            <a:r>
              <a:rPr lang="uk-UA" sz="2000" i="1" dirty="0" smtClean="0">
                <a:solidFill>
                  <a:srgbClr val="0070C0"/>
                </a:solidFill>
              </a:rPr>
              <a:t>рекламою.</a:t>
            </a:r>
            <a:r>
              <a:rPr lang="uk-UA" sz="2000" dirty="0" smtClean="0">
                <a:solidFill>
                  <a:srgbClr val="0070C0"/>
                </a:solidFill>
              </a:rPr>
              <a:t> Наприклад, </a:t>
            </a:r>
            <a:r>
              <a:rPr lang="uk-UA" sz="2000" dirty="0" err="1" smtClean="0">
                <a:solidFill>
                  <a:srgbClr val="0070C0"/>
                </a:solidFill>
              </a:rPr>
              <a:t>проінформованість</a:t>
            </a:r>
            <a:r>
              <a:rPr lang="uk-UA" sz="2000" dirty="0" smtClean="0">
                <a:solidFill>
                  <a:srgbClr val="0070C0"/>
                </a:solidFill>
              </a:rPr>
              <a:t> споживачів щодо певної марки дозволяє реалізувати стратегію проникнення, яка передбачає встановлення низьких цін на товар з метою охопити значний за розміром сегмент споживачів, чутливих до цін.</a:t>
            </a:r>
            <a:endParaRPr lang="uk-U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2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Ціноутворення на продукцію закладів ресторанного господарства має певні особливості, пов’язані з особливостями їх виробничої господарської діяльності. Ці підприємства виконують три функції: </a:t>
            </a:r>
          </a:p>
          <a:p>
            <a:pPr marL="457200" indent="-457200" algn="just">
              <a:buAutoNum type="arabicParenR"/>
            </a:pPr>
            <a:r>
              <a:rPr lang="uk-UA" sz="2000" dirty="0" smtClean="0">
                <a:solidFill>
                  <a:srgbClr val="0070C0"/>
                </a:solidFill>
              </a:rPr>
              <a:t>виробляють страви та іншу продукцію; ціна товар розподіл Реклама (просування) </a:t>
            </a:r>
          </a:p>
          <a:p>
            <a:pPr marL="457200" indent="-457200" algn="just">
              <a:buAutoNum type="arabicParenR"/>
            </a:pPr>
            <a:r>
              <a:rPr lang="uk-UA" sz="2000" dirty="0" smtClean="0">
                <a:solidFill>
                  <a:srgbClr val="0070C0"/>
                </a:solidFill>
              </a:rPr>
              <a:t> реалізують виготовлену продукцію; </a:t>
            </a:r>
          </a:p>
          <a:p>
            <a:pPr marL="457200" indent="-457200" algn="just">
              <a:buAutoNum type="arabicParenR"/>
            </a:pPr>
            <a:r>
              <a:rPr lang="uk-UA" sz="2000" dirty="0" smtClean="0">
                <a:solidFill>
                  <a:srgbClr val="0070C0"/>
                </a:solidFill>
              </a:rPr>
              <a:t> організовують споживання готової продукції як власного виробництва, так й покупної.</a:t>
            </a:r>
          </a:p>
          <a:p>
            <a:pPr marL="0" indent="0" algn="just">
              <a:buNone/>
            </a:pPr>
            <a:r>
              <a:rPr lang="ru-RU" sz="2000" b="1" dirty="0" err="1" smtClean="0"/>
              <a:t>Особливості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ціноутворення</a:t>
            </a:r>
            <a:r>
              <a:rPr lang="ru-RU" sz="2000" b="1" dirty="0" smtClean="0"/>
              <a:t> у закладах ресторанного </a:t>
            </a:r>
            <a:r>
              <a:rPr lang="ru-RU" sz="2000" b="1" dirty="0" err="1" smtClean="0"/>
              <a:t>господарства</a:t>
            </a:r>
            <a:r>
              <a:rPr lang="ru-RU" sz="2000" dirty="0" smtClean="0"/>
              <a:t>. </a:t>
            </a:r>
          </a:p>
          <a:p>
            <a:pPr marL="0" indent="0" algn="just">
              <a:buNone/>
            </a:pPr>
            <a:r>
              <a:rPr lang="ru-RU" sz="2000" dirty="0" smtClean="0"/>
              <a:t>1. З метою </a:t>
            </a:r>
            <a:r>
              <a:rPr lang="ru-RU" sz="2000" dirty="0" err="1" smtClean="0"/>
              <a:t>відтворення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з обороту та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заклади</a:t>
            </a:r>
            <a:r>
              <a:rPr lang="ru-RU" sz="2000" dirty="0" smtClean="0"/>
              <a:t> ресторанного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торговельну</a:t>
            </a:r>
            <a:r>
              <a:rPr lang="ru-RU" sz="2000" dirty="0" smtClean="0"/>
              <a:t> надбавку. Але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заклади</a:t>
            </a:r>
            <a:r>
              <a:rPr lang="ru-RU" sz="2000" dirty="0" smtClean="0"/>
              <a:t> ресторанного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виробництві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торговельна</a:t>
            </a:r>
            <a:r>
              <a:rPr lang="ru-RU" sz="2000" dirty="0" smtClean="0"/>
              <a:t> надбавка </a:t>
            </a:r>
            <a:r>
              <a:rPr lang="ru-RU" sz="2000" dirty="0" err="1" smtClean="0"/>
              <a:t>відтворює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. Тому на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реалізовується</a:t>
            </a:r>
            <a:r>
              <a:rPr lang="ru-RU" sz="2000" dirty="0" smtClean="0"/>
              <a:t> не за </a:t>
            </a:r>
            <a:r>
              <a:rPr lang="ru-RU" sz="2000" dirty="0" err="1" smtClean="0"/>
              <a:t>роздрібними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цінами</a:t>
            </a:r>
            <a:r>
              <a:rPr lang="ru-RU" sz="2000" dirty="0" smtClean="0"/>
              <a:t>, а за </a:t>
            </a:r>
            <a:r>
              <a:rPr lang="ru-RU" sz="2000" dirty="0" err="1" smtClean="0"/>
              <a:t>продажними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визначаються</a:t>
            </a:r>
            <a:r>
              <a:rPr lang="ru-RU" sz="2000" dirty="0" smtClean="0"/>
              <a:t> шляхом </a:t>
            </a:r>
            <a:r>
              <a:rPr lang="ru-RU" sz="2000" dirty="0" err="1" smtClean="0"/>
              <a:t>калькуляції</a:t>
            </a:r>
            <a:r>
              <a:rPr lang="ru-RU" sz="2000" dirty="0" smtClean="0"/>
              <a:t>. У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собівартість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ціна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виробу</a:t>
            </a:r>
            <a:r>
              <a:rPr lang="ru-RU" sz="2000" dirty="0" smtClean="0"/>
              <a:t>.</a:t>
            </a:r>
            <a:endParaRPr lang="uk-UA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noProof="1" smtClean="0"/>
              <a:t>2. Порядок розрахунку собівартості та калькуляції ціни у закладах ресторанного господарства відрізняються від цін у промисловості. </a:t>
            </a:r>
          </a:p>
          <a:p>
            <a:pPr marL="0" indent="0" algn="just">
              <a:buNone/>
            </a:pPr>
            <a:r>
              <a:rPr lang="uk-UA" sz="2000" noProof="1" smtClean="0"/>
              <a:t>У промисловості спочатку визначається собівартість за кожним виробом, а потім відпускна ціна. У закладах ресторанного господарства діюча система обліку не дає змогу визначити повну собівартість кожної страви. Тому на цих підприємствах розраховується повна собівартість повна собівартість кулінарної продукції загалом, яка включає вартість сировини і матеріалів за відпускними цінами, витрати виробництва та обороту, прибуток, податку й обов’язкові платежі. Тому у закладах ресторанного господарства визначається не собівартість, а ціна реалізації страви й кулінарного виробу. </a:t>
            </a:r>
          </a:p>
          <a:p>
            <a:pPr marL="0" indent="0" algn="just">
              <a:buNone/>
            </a:pPr>
            <a:r>
              <a:rPr lang="uk-UA" sz="2000" noProof="1" smtClean="0"/>
              <a:t>3. Калькуляція продажної ціни відбувається за роздрібними цінами, а розрахунки з постачальниками – за відпускними цінами. Отже, торговельна надбавка залишається у закладах ресторанного господарства</a:t>
            </a:r>
            <a:endParaRPr lang="uk-UA" sz="2000" noProof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81128"/>
            <a:ext cx="8712968" cy="20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3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noProof="1" smtClean="0"/>
              <a:t>Фудкост (foodcost</a:t>
            </a:r>
            <a:r>
              <a:rPr lang="uk-UA" sz="2000" noProof="1" smtClean="0"/>
              <a:t>) – який % грошей від ціни страви витратили на продуктову складову</a:t>
            </a:r>
          </a:p>
          <a:p>
            <a:pPr marL="0" indent="0" algn="just">
              <a:buNone/>
            </a:pPr>
            <a:r>
              <a:rPr lang="uk-UA" sz="2000" b="1" noProof="1" smtClean="0"/>
              <a:t>Націнка закладів ресторанного господарства </a:t>
            </a:r>
            <a:r>
              <a:rPr lang="uk-UA" sz="2000" noProof="1" smtClean="0"/>
              <a:t>– це прибуток закладу, різниця між ціною продажу та собівартістю страви.</a:t>
            </a:r>
          </a:p>
          <a:p>
            <a:pPr marL="0" indent="0" algn="just">
              <a:buNone/>
            </a:pPr>
            <a:r>
              <a:rPr lang="uk-UA" sz="2000" b="1" noProof="1" smtClean="0">
                <a:solidFill>
                  <a:srgbClr val="0070C0"/>
                </a:solidFill>
              </a:rPr>
              <a:t>10 найбільш прибуткових страви</a:t>
            </a:r>
            <a:r>
              <a:rPr lang="uk-UA" sz="2000" noProof="1" smtClean="0"/>
              <a:t>: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Кальян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Піцца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М’ясні страви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Пиво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Суші / ролли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Кава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Салати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Бургери, сендвічі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Закуски </a:t>
            </a:r>
          </a:p>
          <a:p>
            <a:pPr marL="457200" indent="-457200" algn="just">
              <a:buAutoNum type="arabicPeriod"/>
            </a:pPr>
            <a:r>
              <a:rPr lang="uk-UA" sz="2000" noProof="1" smtClean="0"/>
              <a:t> Десерт</a:t>
            </a:r>
            <a:endParaRPr lang="uk-UA" sz="2000" noProof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105" y="2780928"/>
            <a:ext cx="5777639" cy="38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165304"/>
            <a:ext cx="435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алгоритм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20688"/>
            <a:ext cx="49632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237312"/>
            <a:ext cx="345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чинників ціноутворення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27047" y="-1358896"/>
            <a:ext cx="5689903" cy="89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Р</a:t>
            </a:r>
            <a:r>
              <a:rPr lang="uk-UA" baseline="-25000" dirty="0" smtClean="0"/>
              <a:t>1</a:t>
            </a:r>
            <a:r>
              <a:rPr lang="uk-UA" dirty="0" smtClean="0"/>
              <a:t>, </a:t>
            </a:r>
            <a:r>
              <a:rPr lang="uk-UA" i="1" dirty="0" smtClean="0"/>
              <a:t>Р</a:t>
            </a:r>
            <a:r>
              <a:rPr lang="uk-UA" baseline="-25000" dirty="0" smtClean="0"/>
              <a:t>2</a:t>
            </a:r>
            <a:r>
              <a:rPr lang="uk-UA" dirty="0" smtClean="0"/>
              <a:t> — ціна товару;</a:t>
            </a:r>
            <a:endParaRPr lang="ru-RU" dirty="0" smtClean="0"/>
          </a:p>
          <a:p>
            <a:r>
              <a:rPr lang="uk-UA" i="1" dirty="0" smtClean="0"/>
              <a:t>Р</a:t>
            </a:r>
            <a:r>
              <a:rPr lang="uk-UA" dirty="0" smtClean="0"/>
              <a:t> — ціна рівноваги (ціна, що для даного ринку є реальною як результат взаємодії попиту і пропонування);</a:t>
            </a:r>
            <a:endParaRPr lang="ru-RU" dirty="0" smtClean="0"/>
          </a:p>
          <a:p>
            <a:r>
              <a:rPr lang="uk-UA" i="1" dirty="0" smtClean="0"/>
              <a:t>Q</a:t>
            </a:r>
            <a:r>
              <a:rPr lang="uk-UA" baseline="-25000" dirty="0" smtClean="0"/>
              <a:t>1</a:t>
            </a:r>
            <a:r>
              <a:rPr lang="uk-UA" dirty="0" smtClean="0"/>
              <a:t>, </a:t>
            </a:r>
            <a:r>
              <a:rPr lang="uk-UA" i="1" dirty="0" smtClean="0"/>
              <a:t>Q</a:t>
            </a:r>
            <a:r>
              <a:rPr lang="uk-UA" baseline="-25000" dirty="0" smtClean="0"/>
              <a:t>2</a:t>
            </a:r>
            <a:r>
              <a:rPr lang="uk-UA" dirty="0" smtClean="0"/>
              <a:t> — обсяги </a:t>
            </a:r>
            <a:r>
              <a:rPr lang="uk-UA" dirty="0" err="1" smtClean="0"/>
              <a:t>закупівель</a:t>
            </a:r>
            <a:r>
              <a:rPr lang="uk-UA" dirty="0" smtClean="0"/>
              <a:t>, які відповідають цінам </a:t>
            </a:r>
            <a:r>
              <a:rPr lang="uk-UA" i="1" dirty="0" smtClean="0"/>
              <a:t>Р</a:t>
            </a:r>
            <a:r>
              <a:rPr lang="uk-UA" baseline="-25000" dirty="0" smtClean="0"/>
              <a:t>1</a:t>
            </a:r>
            <a:r>
              <a:rPr lang="uk-UA" dirty="0" smtClean="0"/>
              <a:t> і </a:t>
            </a:r>
            <a:r>
              <a:rPr lang="uk-UA" i="1" dirty="0" smtClean="0"/>
              <a:t>Р</a:t>
            </a:r>
            <a:r>
              <a:rPr lang="uk-UA" baseline="-25000" dirty="0" smtClean="0"/>
              <a:t>2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uk-UA" i="1" dirty="0" smtClean="0"/>
              <a:t>q</a:t>
            </a:r>
            <a:r>
              <a:rPr lang="uk-UA" baseline="-25000" dirty="0" smtClean="0"/>
              <a:t>1</a:t>
            </a:r>
            <a:r>
              <a:rPr lang="uk-UA" dirty="0" smtClean="0"/>
              <a:t>, </a:t>
            </a:r>
            <a:r>
              <a:rPr lang="uk-UA" i="1" dirty="0" smtClean="0"/>
              <a:t>q</a:t>
            </a:r>
            <a:r>
              <a:rPr lang="uk-UA" baseline="-25000" dirty="0" smtClean="0"/>
              <a:t>2</a:t>
            </a:r>
            <a:r>
              <a:rPr lang="uk-UA" dirty="0" smtClean="0"/>
              <a:t> — обсяги пропонування, які відповідають цінам </a:t>
            </a:r>
            <a:r>
              <a:rPr lang="uk-UA" i="1" dirty="0" smtClean="0"/>
              <a:t>Р</a:t>
            </a:r>
            <a:r>
              <a:rPr lang="uk-UA" baseline="-25000" dirty="0" smtClean="0"/>
              <a:t>1</a:t>
            </a:r>
            <a:r>
              <a:rPr lang="uk-UA" dirty="0" smtClean="0"/>
              <a:t> і </a:t>
            </a:r>
            <a:r>
              <a:rPr lang="uk-UA" i="1" dirty="0" smtClean="0"/>
              <a:t>Р</a:t>
            </a:r>
            <a:r>
              <a:rPr lang="uk-UA" baseline="-25000" dirty="0" smtClean="0"/>
              <a:t>2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0441" y="4921902"/>
            <a:ext cx="3735125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ts val="105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Крива попиту та пропонування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9028"/>
            <a:ext cx="6408712" cy="49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ВИДИ ЦІН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І. Залежно від обороту, який обслуговується: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Оптові ціни – ціни, за якими реалізується та закуповується продукція підприємств незалежно від форм власності:  ціни оптового підприємства, за якими постачальники та оптові торгові підприємства реалізовують свою продукцію  оптово-відпускні ціни – ціни, за якими виробники реалізовують виготовлену продукцію  трансфертні ціни – ціни, за якими здійснюються комерційні операції між підрозділами підприємства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 Роздрібні ціни – ціни, за якими продукція реалізовується у роздрібній мережі населенню, підприємствам та організаціям.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ІІ. Залежно від впливу держави: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Фіксовані – встановлюються безпосередньо державою.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 Регульовані – складаються під впливом попиту і пропозиції, при цьому держава встановлює певні обмеженні щодо цін;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 Вільні – складаються під впливом попиту і пропозиції.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38972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1389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Microsoft Word Picture</vt:lpstr>
      <vt:lpstr>Цінова політика підприємств готельного та ресторанного господарства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Цінова політика підприємств готельного та ресторанного господарства</dc:title>
  <dc:creator>Igor Mosiyuk</dc:creator>
  <cp:lastModifiedBy>Пользователь Windows</cp:lastModifiedBy>
  <cp:revision>8</cp:revision>
  <dcterms:created xsi:type="dcterms:W3CDTF">2022-08-11T05:30:24Z</dcterms:created>
  <dcterms:modified xsi:type="dcterms:W3CDTF">2023-04-06T07:02:25Z</dcterms:modified>
</cp:coreProperties>
</file>