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7" r:id="rId7"/>
    <p:sldId id="268" r:id="rId8"/>
    <p:sldId id="260" r:id="rId9"/>
    <p:sldId id="270" r:id="rId10"/>
    <p:sldId id="271" r:id="rId11"/>
    <p:sldId id="262" r:id="rId12"/>
    <p:sldId id="265" r:id="rId13"/>
    <p:sldId id="266" r:id="rId14"/>
    <p:sldId id="269" r:id="rId15"/>
    <p:sldId id="272" r:id="rId16"/>
    <p:sldId id="263" r:id="rId17"/>
    <p:sldId id="264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8362" y="1578695"/>
            <a:ext cx="9238696" cy="3664617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Лекція 1</a:t>
            </a:r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. Основи маркетингової діяльності підприємства, основні елементи та види маркетингу</a:t>
            </a:r>
            <a:endParaRPr lang="uk-UA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189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8322" t="24380" r="28134" b="57273"/>
          <a:stretch/>
        </p:blipFill>
        <p:spPr>
          <a:xfrm>
            <a:off x="1375508" y="2172676"/>
            <a:ext cx="10123161" cy="239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711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7735" y="154546"/>
            <a:ext cx="10882647" cy="6465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підкріплені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купівельною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спроможністю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переходять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запитів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Споживач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 товар як сукупність певних якостей та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обирає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той продукт, який забезпечує оптимальне поєднання цих якостей, що доступні за ту суму грошей, на яку розраховує даний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те,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Споживча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товару,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сприйняття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 (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товару, </a:t>
            </a:r>
            <a:r>
              <a:rPr lang="ru-RU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створюють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споживчу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незадоволений</a:t>
            </a:r>
            <a:r>
              <a:rPr lang="ru-RU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задоволений</a:t>
            </a:r>
            <a:r>
              <a:rPr lang="ru-RU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захваті</a:t>
            </a:r>
            <a:r>
              <a:rPr lang="ru-RU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сфері готельно-ресторанного бізнесу та туризму є складною багатокомпонентною системою, головне з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авдання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якої -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туриста послугами, надання ночівлі, харчування та інших додаткових готельних продуктів, які пропонує готель</a:t>
            </a:r>
            <a:r>
              <a:rPr lang="uk-UA" sz="2000" dirty="0"/>
              <a:t>.</a:t>
            </a:r>
            <a:endParaRPr lang="uk-UA" sz="2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35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7583" y="193183"/>
            <a:ext cx="10818253" cy="636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</a:t>
            </a:r>
            <a:r>
              <a:rPr lang="uk-UA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зовнішня форма вияву потреб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тобто потреба, яка набула специфічної, конкретної форми відповідно до культурного рівня індивіда, виражається у матеріальних об’єктах.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Попит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</a:t>
            </a:r>
            <a:r>
              <a:rPr lang="uk-UA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забезпечена грошима потреба у товарах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це бажання з урахуванням наявної купівельної спроможності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продавців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намагаються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здатні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купити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товар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продажу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маркетингу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933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4255" y="154545"/>
            <a:ext cx="10406128" cy="6555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маркетингу (4р)</a:t>
            </a:r>
          </a:p>
          <a:p>
            <a:pPr marL="0" indent="0" algn="ctr"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243051"/>
              </p:ext>
            </p:extLst>
          </p:nvPr>
        </p:nvGraphicFramePr>
        <p:xfrm>
          <a:off x="1210612" y="719666"/>
          <a:ext cx="10650829" cy="4162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475"/>
                <a:gridCol w="222619"/>
                <a:gridCol w="2765280"/>
                <a:gridCol w="277814"/>
                <a:gridCol w="2194930"/>
                <a:gridCol w="208280"/>
                <a:gridCol w="2161431"/>
              </a:tblGrid>
              <a:tr h="890193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ysClr val="windowText" lastClr="000000"/>
                          </a:solidFill>
                        </a:rPr>
                        <a:t>Товар </a:t>
                      </a:r>
                    </a:p>
                    <a:p>
                      <a:pPr algn="ctr"/>
                      <a:r>
                        <a:rPr lang="uk-UA" dirty="0" smtClean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product)</a:t>
                      </a:r>
                      <a:endParaRPr lang="uk-UA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ysClr val="windowText" lastClr="000000"/>
                          </a:solidFill>
                        </a:rPr>
                        <a:t>Ціна </a:t>
                      </a:r>
                    </a:p>
                    <a:p>
                      <a:pPr algn="ctr"/>
                      <a:r>
                        <a:rPr lang="uk-UA" dirty="0" smtClean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price)</a:t>
                      </a:r>
                      <a:endParaRPr lang="uk-UA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ysClr val="windowText" lastClr="000000"/>
                          </a:solidFill>
                        </a:rPr>
                        <a:t>Розподіл</a:t>
                      </a:r>
                    </a:p>
                    <a:p>
                      <a:pPr algn="ctr"/>
                      <a:r>
                        <a:rPr lang="uk-UA" dirty="0" smtClean="0">
                          <a:solidFill>
                            <a:sysClr val="windowText" lastClr="000000"/>
                          </a:solidFill>
                        </a:rPr>
                        <a:t> (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place)</a:t>
                      </a:r>
                      <a:endParaRPr lang="uk-UA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ysClr val="windowText" lastClr="000000"/>
                          </a:solidFill>
                        </a:rPr>
                        <a:t>Просування (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promotion)</a:t>
                      </a:r>
                      <a:endParaRPr lang="uk-UA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7882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5433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властивості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дизайн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асортитмент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упаковка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сервісне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обслуговування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прейскурантна ціна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оптові і роздрібні ціни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знижки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націнки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терміни виплати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умови кредитування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канали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збуту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торгівлі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транспортування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складські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запаси,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зберігання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товару (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логістика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реклама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стимулювання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збуту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персональний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продаж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паблік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рілейшнз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зв’язки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громадськістю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544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4234" y="1583442"/>
            <a:ext cx="8813552" cy="3754468"/>
          </a:xfrm>
        </p:spPr>
        <p:txBody>
          <a:bodyPr/>
          <a:lstStyle/>
          <a:p>
            <a:r>
              <a:rPr lang="uk-UA" sz="2000" dirty="0">
                <a:solidFill>
                  <a:srgbClr val="0070C0"/>
                </a:solidFill>
              </a:rPr>
              <a:t>людей </a:t>
            </a:r>
            <a:r>
              <a:rPr lang="uk-UA" sz="2000" dirty="0" smtClean="0"/>
              <a:t>(</a:t>
            </a:r>
            <a:r>
              <a:rPr lang="uk-UA" sz="2000" dirty="0"/>
              <a:t> </a:t>
            </a:r>
            <a:r>
              <a:rPr lang="en-US" sz="2000" i="1" dirty="0"/>
              <a:t>people</a:t>
            </a:r>
            <a:r>
              <a:rPr lang="en-US" sz="2000" dirty="0"/>
              <a:t>) — </a:t>
            </a:r>
            <a:r>
              <a:rPr lang="uk-UA" sz="2000" dirty="0"/>
              <a:t>усіх осіб, які безпосередньо або опосередковано причетні до споживання послуг: споживачів, працівників відповідної компанії, керівництво компанії тощо</a:t>
            </a:r>
            <a:r>
              <a:rPr lang="uk-UA" sz="2000" dirty="0" smtClean="0"/>
              <a:t>;</a:t>
            </a:r>
          </a:p>
          <a:p>
            <a:pPr marL="0" indent="0">
              <a:buNone/>
            </a:pPr>
            <a:endParaRPr lang="uk-UA" sz="2000" dirty="0"/>
          </a:p>
          <a:p>
            <a:r>
              <a:rPr lang="uk-UA" sz="2000" dirty="0">
                <a:solidFill>
                  <a:srgbClr val="0070C0"/>
                </a:solidFill>
              </a:rPr>
              <a:t>процеси</a:t>
            </a:r>
            <a:r>
              <a:rPr lang="uk-UA" sz="2000" dirty="0"/>
              <a:t> </a:t>
            </a:r>
            <a:r>
              <a:rPr lang="uk-UA" sz="2000" dirty="0" smtClean="0"/>
              <a:t>(</a:t>
            </a:r>
            <a:r>
              <a:rPr lang="uk-UA" sz="2000" dirty="0"/>
              <a:t> </a:t>
            </a:r>
            <a:r>
              <a:rPr lang="en-US" sz="2000" i="1" dirty="0"/>
              <a:t>process</a:t>
            </a:r>
            <a:r>
              <a:rPr lang="en-US" sz="2000" dirty="0"/>
              <a:t>) — </a:t>
            </a:r>
            <a:r>
              <a:rPr lang="uk-UA" sz="2000" dirty="0"/>
              <a:t>процедури та процеси, які визначають споживання </a:t>
            </a:r>
            <a:r>
              <a:rPr lang="uk-UA" sz="2000" dirty="0" smtClean="0"/>
              <a:t>послуг</a:t>
            </a:r>
            <a:r>
              <a:rPr lang="en-US" sz="2000" dirty="0" smtClean="0"/>
              <a:t>;</a:t>
            </a:r>
            <a:endParaRPr lang="uk-UA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uk-UA" sz="2000" dirty="0">
                <a:solidFill>
                  <a:srgbClr val="0070C0"/>
                </a:solidFill>
              </a:rPr>
              <a:t>фізичну наявність </a:t>
            </a:r>
            <a:r>
              <a:rPr lang="uk-UA" sz="2000" dirty="0" smtClean="0"/>
              <a:t>(</a:t>
            </a:r>
            <a:r>
              <a:rPr lang="uk-UA" sz="2000" dirty="0"/>
              <a:t> </a:t>
            </a:r>
            <a:r>
              <a:rPr lang="en-US" sz="2000" i="1" dirty="0"/>
              <a:t>physical evidence</a:t>
            </a:r>
            <a:r>
              <a:rPr lang="en-US" sz="2000" dirty="0"/>
              <a:t>) — </a:t>
            </a:r>
            <a:r>
              <a:rPr lang="uk-UA" sz="2000" dirty="0" smtClean="0"/>
              <a:t>визначає </a:t>
            </a:r>
            <a:r>
              <a:rPr lang="uk-UA" sz="2000" dirty="0"/>
              <a:t>здатність надати послугу, а також визначає середовище, у якому послуга надається.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6611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37236" t="39053" r="36201" b="28867"/>
          <a:stretch/>
        </p:blipFill>
        <p:spPr>
          <a:xfrm>
            <a:off x="3493478" y="2407137"/>
            <a:ext cx="5853723" cy="397658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77477" y="369167"/>
            <a:ext cx="9314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/>
              <a:t>Концепція маркетингу – </a:t>
            </a:r>
            <a:r>
              <a:rPr lang="uk-UA" sz="2400" dirty="0" smtClean="0"/>
              <a:t>задум (підхід) до організації маркетингової діяльності, який базується на основній ідеї, ефективній маркетинговій стратегії та конкретному інструментарії досягнення визначених цілей.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421386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9707" y="206061"/>
            <a:ext cx="10534917" cy="6503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Маркетинг, як філософія бізнесу означає </a:t>
            </a: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орієнтацію усієї діяльності підприємства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від проектування до виробництва, збуту товарів – </a:t>
            </a: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задоволення попиту споживачів.</a:t>
            </a:r>
          </a:p>
          <a:p>
            <a:pPr marL="0" indent="0" algn="just">
              <a:buNone/>
            </a:pP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Орієнтоване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маркетинг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проблема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такими характеристиками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куплене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те,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приділяється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врахуванню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максимального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купівлі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-продажу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фактором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завоювання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конкурентами;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активізація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78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0777" y="167425"/>
            <a:ext cx="10363848" cy="65295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Всі завдання маркетингу поділяються на 2 групи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стратегічні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тактичні.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Основними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стратегічними завданнями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маркетингу є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визначення стратегії поведінки фірми на ринку;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освоєння цільових ринків;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власних товарів;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власних збутових і комунікаційних систем.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Тактичні завдання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полягають у знаходженні відповідей на питання: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uk-UA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дійсні та потенційні споживачі, постачальники, конкуренти фірми;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uk-UA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і скільки?...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виробляти і продавати</a:t>
            </a: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uk-UA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?... організовувати фірму, знаходяться споживачі і конкуренти, продавати продукцію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 і як?...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 виробництво і збут, рекламувати;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якій ціні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?... продавати продукцію;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чого?...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розширювати ринок, підвищувати рентабельність.</a:t>
            </a:r>
          </a:p>
        </p:txBody>
      </p:sp>
    </p:spTree>
    <p:extLst>
      <p:ext uri="{BB962C8B-B14F-4D97-AF65-F5344CB8AC3E}">
        <p14:creationId xmlns:p14="http://schemas.microsoft.com/office/powerpoint/2010/main" val="1939196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8752" y="2849725"/>
            <a:ext cx="8911687" cy="1280890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 !!!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9737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6069" y="218941"/>
            <a:ext cx="11024314" cy="64780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готельно-ресторанній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закономірностей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 в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маркетингу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готельного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ресторанного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Готельно-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ресторанний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галуззю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мету максимально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задовольнити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комфорту,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задовольнити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найрізноманітніші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культурні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Чим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культура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ві.двідувачів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імідж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готелю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ресторану,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привабливіші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Тому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маркетингу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ГРБ –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високоякісне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 дисципліни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цілісної системи поглядів та спеціальних знань у сфері маркетингу;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набуття практичних навичок та засвоєння теоретичних основ маркетингової діяльності підприємств готельного та ресторанного господарства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опанування сучасних </a:t>
            </a:r>
            <a:r>
              <a:rPr lang="uk-UA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проведення аналізу маркетингового середовища, вибору цільового сегмента споживачів, розробки ефективної товарної, цінової, комунікаційної політики та політики 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розповсюдження.</a:t>
            </a: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41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8039" y="128789"/>
            <a:ext cx="10702344" cy="6568225"/>
          </a:xfrm>
        </p:spPr>
        <p:txBody>
          <a:bodyPr/>
          <a:lstStyle/>
          <a:p>
            <a:pPr marL="0" indent="0" algn="r">
              <a:spcBef>
                <a:spcPts val="0"/>
              </a:spcBef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Початки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розвитку маркетингу потрібно шукати у виробничій практиці Сполучених Штатів Америки на початку XX ст., однак деякі теоретики маркетингу вважають, що він сягає початків тогочасної економічної теорії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кінця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XVIII ст.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Елементи </a:t>
            </a:r>
            <a:r>
              <a:rPr lang="uk-UA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маркетингового управлінця були введені до виробничої практики підприємств тільки у 30-х роках XX ст., а </a:t>
            </a:r>
            <a:r>
              <a:rPr lang="uk-UA" sz="20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теперішній маркетинг почав формуватися у 50-х роках XX ст. у виробництві матеріальних благ</a:t>
            </a:r>
            <a:r>
              <a:rPr lang="uk-UA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 думку професора Північно-Західного університету США Ф.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Котлера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з'ясування </a:t>
            </a:r>
            <a:r>
              <a:rPr lang="uk-UA" sz="20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ролі маркетингу як унікальної функції ринку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належить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Мак-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Корнікові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конструктору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механічної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жатки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який у 1850 р. виокремив </a:t>
            </a:r>
            <a:r>
              <a:rPr lang="uk-UA" sz="20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інструменти, які й тепер визначають основні поняття маркетингу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них можна віднести: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дослідження й аналіз ринку;</a:t>
            </a:r>
          </a:p>
          <a:p>
            <a:pPr marL="0">
              <a:spcBef>
                <a:spcPts val="0"/>
              </a:spcBef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позицію підприємства на ринку;</a:t>
            </a:r>
          </a:p>
          <a:p>
            <a:pPr marL="0">
              <a:spcBef>
                <a:spcPts val="0"/>
              </a:spcBef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сучасну політику цін;</a:t>
            </a:r>
          </a:p>
          <a:p>
            <a:pPr marL="0">
              <a:spcBef>
                <a:spcPts val="0"/>
              </a:spcBef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роль продавця послуг;</a:t>
            </a:r>
          </a:p>
          <a:p>
            <a:pPr marL="0">
              <a:spcBef>
                <a:spcPts val="0"/>
              </a:spcBef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значення сервісного обслуговування.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3036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2131" y="154545"/>
            <a:ext cx="10818252" cy="658110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Професор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Гарвардського університету П.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Друккер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характеризує маркетинг таким чином: "</a:t>
            </a:r>
            <a:r>
              <a:rPr lang="uk-UA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Маркетинг — це концепція управління фірмою, в </a:t>
            </a:r>
            <a:r>
              <a:rPr lang="uk-UA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центрі якої перебуває покупець, клієнт з його потребами та запитами</a:t>
            </a:r>
            <a:r>
              <a:rPr lang="uk-UA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і вся фірма, її відділення, ланки й ділянки націлені на те, щоб </a:t>
            </a:r>
            <a:r>
              <a:rPr lang="uk-UA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якнайкраще ці потреби задовольнити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".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Відтак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він зазначає, що на підприємстві, справді орієнтованому на маркетинг, неможливо зробити просте розмежування, виділивши тих, хто працює у галузі маркетингу, оскільки </a:t>
            </a:r>
            <a:r>
              <a:rPr lang="uk-UA" sz="2000" u="sng" dirty="0">
                <a:latin typeface="Times New Roman" pitchFamily="18" charset="0"/>
                <a:cs typeface="Times New Roman" pitchFamily="18" charset="0"/>
              </a:rPr>
              <a:t>кожен, приймаючи своє рішення, думає про результати впливу на покупців і ринки.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Маркетинг являє собою процес управління, що відповідає за визначення, передбачення і задоволення вимог замовника із прибутком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." - Чартерний інститут маркетингу.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Термін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«маркетинг» походить від англійського слова «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market»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і в буквальному розумінні означає якусь діяльність, здійснювану на ринку. Однак це надто загальне тлумачення, що дає лише поверхневе уявлення про сутність даного явища як особливого виду людської діяльності. </a:t>
            </a:r>
          </a:p>
          <a:p>
            <a:pPr marL="0" indent="0" algn="just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Маркетинг </a:t>
            </a:r>
            <a:r>
              <a:rPr lang="uk-UA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— поняття складне, динамічне, багатопланове, тому неможливо в одному універсальному визначенні дати повну характеристику, адекватну його сутності, принципам і функціям.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Існують тисячі визначень, кожне з яких розглядає певний аспект маркетингу або робить спробу його комплексної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характеристики.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94756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3645" y="180303"/>
            <a:ext cx="10663707" cy="646519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Маркетинг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найчастіше трактують, виходячи з трьох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основних постулатів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uk-UA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маркетинг як принцип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: орієнтація на споживача, що передбачає спрямування всіх зусиль і рішень підприємства чи організації на </a:t>
            </a:r>
            <a:r>
              <a:rPr lang="uk-UA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задоволення потреб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що виникають на ринку;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2) </a:t>
            </a:r>
            <a:r>
              <a:rPr lang="uk-UA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маркетинг як засіб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: прийоми маркетингу, що мають на меті координування використання інструментів впливу на ринок для </a:t>
            </a:r>
            <a:r>
              <a:rPr lang="uk-UA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створення бажаних позицій </a:t>
            </a:r>
            <a:r>
              <a:rPr lang="uk-UA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підприємства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переваг перед конкурентами;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3) </a:t>
            </a:r>
            <a:r>
              <a:rPr lang="uk-UA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маркетинг як метод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: маркетингові дослідження, що передбачають </a:t>
            </a:r>
            <a:r>
              <a:rPr lang="uk-UA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систематичний пошук рішень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 використанням сучасних соціологічних і технічних засобів.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Основними принципами маркетингу повинні бути: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цільовий вибір і формування ринку, що становить стратегічне рішення підприємства;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дослідження ринку, яке дозволяє отримувати інформацію про потреби, прагнення і мотиви споживача, що визначає ринкову поведінку потенційних покупців, більше того, таке дослідження дозволяє здобути інформацію про конкурентів і їхню діяльність, спрямовану на споживача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інтегрований вплив на ринок за допомогою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комплексу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інструментів, які називають комплексом маркетингу, або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marketing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-mix;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планування ринкової діяльності, тобто необхідність нагромадження й аналізу відповідної інформації та проектування дій з одночасною оцінкою можливих результатів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5-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контроль ефективності маркетингових заходів за допомогою перевірки чи у практичній діяльності порівняння отриманого фактичного результату та запланованого показника.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2731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1369" y="309093"/>
            <a:ext cx="11217499" cy="638792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dirty="0" err="1">
                <a:solidFill>
                  <a:srgbClr val="C00000"/>
                </a:solidFill>
              </a:rPr>
              <a:t>Основний</a:t>
            </a:r>
            <a:r>
              <a:rPr lang="ru-RU" sz="2000" dirty="0">
                <a:solidFill>
                  <a:srgbClr val="C00000"/>
                </a:solidFill>
              </a:rPr>
              <a:t> принцип, </a:t>
            </a:r>
            <a:r>
              <a:rPr lang="ru-RU" sz="2000" dirty="0" err="1">
                <a:solidFill>
                  <a:srgbClr val="C00000"/>
                </a:solidFill>
              </a:rPr>
              <a:t>що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err="1">
                <a:solidFill>
                  <a:srgbClr val="C00000"/>
                </a:solidFill>
              </a:rPr>
              <a:t>діє</a:t>
            </a:r>
            <a:r>
              <a:rPr lang="ru-RU" sz="2000" dirty="0">
                <a:solidFill>
                  <a:srgbClr val="C00000"/>
                </a:solidFill>
              </a:rPr>
              <a:t> на </a:t>
            </a:r>
            <a:r>
              <a:rPr lang="ru-RU" sz="2000" dirty="0" err="1">
                <a:solidFill>
                  <a:srgbClr val="C00000"/>
                </a:solidFill>
              </a:rPr>
              <a:t>всіх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err="1">
                <a:solidFill>
                  <a:srgbClr val="C00000"/>
                </a:solidFill>
              </a:rPr>
              <a:t>стадіях</a:t>
            </a:r>
            <a:r>
              <a:rPr lang="ru-RU" sz="2000" dirty="0">
                <a:solidFill>
                  <a:srgbClr val="C00000"/>
                </a:solidFill>
              </a:rPr>
              <a:t> маркетингу, - принцип </a:t>
            </a:r>
            <a:r>
              <a:rPr lang="ru-RU" sz="2000" dirty="0" err="1">
                <a:solidFill>
                  <a:srgbClr val="C00000"/>
                </a:solidFill>
              </a:rPr>
              <a:t>зворотнього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err="1">
                <a:solidFill>
                  <a:srgbClr val="C00000"/>
                </a:solidFill>
              </a:rPr>
              <a:t>зв'язку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err="1">
                <a:solidFill>
                  <a:srgbClr val="C00000"/>
                </a:solidFill>
              </a:rPr>
              <a:t>між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err="1" smtClean="0">
                <a:solidFill>
                  <a:srgbClr val="C00000"/>
                </a:solidFill>
              </a:rPr>
              <a:t>виробником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err="1">
                <a:solidFill>
                  <a:srgbClr val="C00000"/>
                </a:solidFill>
              </a:rPr>
              <a:t>послуг</a:t>
            </a:r>
            <a:r>
              <a:rPr lang="ru-RU" sz="2000" dirty="0">
                <a:solidFill>
                  <a:srgbClr val="C00000"/>
                </a:solidFill>
              </a:rPr>
              <a:t> та </a:t>
            </a:r>
            <a:r>
              <a:rPr lang="ru-RU" sz="2000" dirty="0" err="1">
                <a:solidFill>
                  <a:srgbClr val="C00000"/>
                </a:solidFill>
              </a:rPr>
              <a:t>споживачами</a:t>
            </a:r>
            <a:r>
              <a:rPr lang="ru-RU" sz="20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uk-UA" sz="2000" b="1" dirty="0">
                <a:solidFill>
                  <a:srgbClr val="0070C0"/>
                </a:solidFill>
              </a:rPr>
              <a:t>Найбільш загальними принципами маркетингу, як відомо, є наступні:</a:t>
            </a:r>
          </a:p>
          <a:p>
            <a:pPr marL="0" indent="0">
              <a:buNone/>
            </a:pPr>
            <a:r>
              <a:rPr lang="uk-UA" sz="2000" dirty="0" smtClean="0">
                <a:solidFill>
                  <a:srgbClr val="0070C0"/>
                </a:solidFill>
              </a:rPr>
              <a:t>1.Орієнтація </a:t>
            </a:r>
            <a:r>
              <a:rPr lang="uk-UA" sz="2000" dirty="0">
                <a:solidFill>
                  <a:srgbClr val="0070C0"/>
                </a:solidFill>
              </a:rPr>
              <a:t>на споживача</a:t>
            </a:r>
            <a:r>
              <a:rPr lang="uk-UA" sz="2000" dirty="0"/>
              <a:t>. Ринок утворюють споживачі з конкретними потребами, для задоволення яких вони бажають і готові брати участь в обміні. Саме ідентифікації бажань споживачів в маркетингу приділяється особлива увага. Підприємство повинно розглядати всі свої товари і послуги з урахуванням того, наскільки вони можуть допомогти покупцям вирішити їхні проблеми.</a:t>
            </a:r>
          </a:p>
          <a:p>
            <a:pPr marL="0" indent="0">
              <a:buNone/>
            </a:pPr>
            <a:r>
              <a:rPr lang="uk-UA" sz="2000" dirty="0" smtClean="0">
                <a:solidFill>
                  <a:srgbClr val="0070C0"/>
                </a:solidFill>
              </a:rPr>
              <a:t>2. Націленість </a:t>
            </a:r>
            <a:r>
              <a:rPr lang="uk-UA" sz="2000" dirty="0">
                <a:solidFill>
                  <a:srgbClr val="0070C0"/>
                </a:solidFill>
              </a:rPr>
              <a:t>на чітко виражений комерційний результат</a:t>
            </a:r>
            <a:r>
              <a:rPr lang="uk-UA" sz="2000" dirty="0"/>
              <a:t>, тобто наявність довготривалих цілей і прагнення їх досягнення. Сформувавши найголовніші цілі, визначають три головних компонента маркетингової діяльності: терміни, ресурси, відповідальність. Відтак – орієнтація на довготривалий прогноз всієї маркетингової ситуації. Реалізація цього принципу передбачає використання відповідних механізмів ефективної адаптації до мінливих ситуацій і шляхом цього забезпечує можливості розвитку підприємства в умовах динамічного і не стабільного зовнішнього середовища.</a:t>
            </a:r>
          </a:p>
          <a:p>
            <a:pPr marL="0" indent="0">
              <a:buNone/>
            </a:pPr>
            <a:r>
              <a:rPr lang="uk-UA" sz="2000" dirty="0" smtClean="0">
                <a:solidFill>
                  <a:srgbClr val="0070C0"/>
                </a:solidFill>
              </a:rPr>
              <a:t>3. Комплексний </a:t>
            </a:r>
            <a:r>
              <a:rPr lang="uk-UA" sz="2000" dirty="0">
                <a:solidFill>
                  <a:srgbClr val="0070C0"/>
                </a:solidFill>
              </a:rPr>
              <a:t>підхід для досягнення поставлених цілей</a:t>
            </a:r>
            <a:r>
              <a:rPr lang="uk-UA" sz="2000" dirty="0"/>
              <a:t>, позаяк успіх забезпечується лише всією сукупністю засобів маркетингу, у їх взаємозв'язку і взаємозумовленості. Спільна дія елементів системи дає синергічний ефект, який полягає в тому, що результат цієї дії кількісно і якісно перевищує просте сумування результатів окремих його елементів.</a:t>
            </a:r>
          </a:p>
          <a:p>
            <a:pPr marL="0" indent="0" algn="just">
              <a:buNone/>
            </a:pPr>
            <a:endParaRPr lang="uk-UA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556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159" y="180304"/>
            <a:ext cx="11114466" cy="6490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4. </a:t>
            </a:r>
            <a:r>
              <a:rPr lang="ru-RU" sz="2000" dirty="0" err="1" smtClean="0">
                <a:solidFill>
                  <a:srgbClr val="0070C0"/>
                </a:solidFill>
              </a:rPr>
              <a:t>Максимальне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врахування</a:t>
            </a:r>
            <a:r>
              <a:rPr lang="ru-RU" sz="2000" dirty="0">
                <a:solidFill>
                  <a:srgbClr val="0070C0"/>
                </a:solidFill>
              </a:rPr>
              <a:t> умов і потреб ринку </a:t>
            </a:r>
            <a:r>
              <a:rPr lang="ru-RU" sz="2000" dirty="0"/>
              <a:t>з </a:t>
            </a:r>
            <a:r>
              <a:rPr lang="ru-RU" sz="2000" dirty="0" err="1"/>
              <a:t>одночасною</a:t>
            </a:r>
            <a:r>
              <a:rPr lang="ru-RU" sz="2000" dirty="0"/>
              <a:t> </a:t>
            </a:r>
            <a:r>
              <a:rPr lang="ru-RU" sz="2000" dirty="0" err="1"/>
              <a:t>цілеспрямованою</a:t>
            </a:r>
            <a:r>
              <a:rPr lang="ru-RU" sz="2000" dirty="0"/>
              <a:t> </a:t>
            </a:r>
            <a:r>
              <a:rPr lang="ru-RU" sz="2000" dirty="0" err="1"/>
              <a:t>дією</a:t>
            </a:r>
            <a:r>
              <a:rPr lang="ru-RU" sz="2000" dirty="0"/>
              <a:t> на </a:t>
            </a:r>
            <a:r>
              <a:rPr lang="ru-RU" sz="2000" dirty="0" err="1"/>
              <a:t>нього</a:t>
            </a:r>
            <a:r>
              <a:rPr lang="ru-RU" sz="2000" dirty="0"/>
              <a:t>. </a:t>
            </a:r>
            <a:r>
              <a:rPr lang="ru-RU" sz="2000" dirty="0" err="1"/>
              <a:t>Характеризуючи</a:t>
            </a:r>
            <a:r>
              <a:rPr lang="ru-RU" sz="2000" dirty="0"/>
              <a:t> </a:t>
            </a:r>
            <a:r>
              <a:rPr lang="ru-RU" sz="2000" dirty="0" err="1"/>
              <a:t>цей</a:t>
            </a:r>
            <a:r>
              <a:rPr lang="ru-RU" sz="2000" dirty="0"/>
              <a:t> принцип, П. </a:t>
            </a:r>
            <a:r>
              <a:rPr lang="ru-RU" sz="2000" dirty="0" err="1"/>
              <a:t>Друкер</a:t>
            </a:r>
            <a:r>
              <a:rPr lang="ru-RU" sz="2000" dirty="0"/>
              <a:t> </a:t>
            </a:r>
            <a:r>
              <a:rPr lang="ru-RU" sz="2000" dirty="0" err="1"/>
              <a:t>відзначав</a:t>
            </a:r>
            <a:r>
              <a:rPr lang="ru-RU" sz="2000" dirty="0"/>
              <a:t> : «Мета маркетингу – так добре </a:t>
            </a:r>
            <a:r>
              <a:rPr lang="ru-RU" sz="2000" dirty="0" err="1"/>
              <a:t>розпізнати</a:t>
            </a:r>
            <a:r>
              <a:rPr lang="ru-RU" sz="2000" dirty="0"/>
              <a:t> і </a:t>
            </a:r>
            <a:r>
              <a:rPr lang="ru-RU" sz="2000" dirty="0" err="1"/>
              <a:t>зрозуміти</a:t>
            </a:r>
            <a:r>
              <a:rPr lang="ru-RU" sz="2000" dirty="0"/>
              <a:t> </a:t>
            </a:r>
            <a:r>
              <a:rPr lang="ru-RU" sz="2000" dirty="0" err="1"/>
              <a:t>споживача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товари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послуги</a:t>
            </a:r>
            <a:r>
              <a:rPr lang="ru-RU" sz="2000" dirty="0"/>
              <a:t> </a:t>
            </a:r>
            <a:r>
              <a:rPr lang="ru-RU" sz="2000" dirty="0" err="1"/>
              <a:t>будуть</a:t>
            </a:r>
            <a:r>
              <a:rPr lang="ru-RU" sz="2000" dirty="0"/>
              <a:t> </a:t>
            </a:r>
            <a:r>
              <a:rPr lang="ru-RU" sz="2000" dirty="0" err="1"/>
              <a:t>дуже</a:t>
            </a:r>
            <a:r>
              <a:rPr lang="ru-RU" sz="2000" dirty="0"/>
              <a:t> точно </a:t>
            </a:r>
            <a:r>
              <a:rPr lang="ru-RU" sz="2000" dirty="0" err="1"/>
              <a:t>йому</a:t>
            </a:r>
            <a:r>
              <a:rPr lang="ru-RU" sz="2000" dirty="0"/>
              <a:t> </a:t>
            </a:r>
            <a:r>
              <a:rPr lang="ru-RU" sz="2000" dirty="0" err="1"/>
              <a:t>підходити</a:t>
            </a:r>
            <a:r>
              <a:rPr lang="ru-RU" sz="2000" dirty="0"/>
              <a:t> і </a:t>
            </a:r>
            <a:r>
              <a:rPr lang="ru-RU" sz="2000" dirty="0" err="1"/>
              <a:t>продаватимуть</a:t>
            </a:r>
            <a:r>
              <a:rPr lang="ru-RU" sz="2000" dirty="0"/>
              <a:t> себе </a:t>
            </a:r>
            <a:r>
              <a:rPr lang="ru-RU" sz="2000" dirty="0" err="1"/>
              <a:t>самі</a:t>
            </a:r>
            <a:r>
              <a:rPr lang="ru-RU" sz="2000" dirty="0"/>
              <a:t>». Тут </a:t>
            </a:r>
            <a:r>
              <a:rPr lang="ru-RU" sz="2000" dirty="0" err="1"/>
              <a:t>потрібно</a:t>
            </a:r>
            <a:r>
              <a:rPr lang="ru-RU" sz="2000" dirty="0"/>
              <a:t> </a:t>
            </a:r>
            <a:r>
              <a:rPr lang="ru-RU" sz="2000" dirty="0" err="1"/>
              <a:t>розділити</a:t>
            </a:r>
            <a:r>
              <a:rPr lang="ru-RU" sz="2000" dirty="0"/>
              <a:t> </a:t>
            </a:r>
            <a:r>
              <a:rPr lang="ru-RU" sz="2000" dirty="0" err="1"/>
              <a:t>потенційних</a:t>
            </a:r>
            <a:r>
              <a:rPr lang="ru-RU" sz="2000" dirty="0"/>
              <a:t> </a:t>
            </a:r>
            <a:r>
              <a:rPr lang="ru-RU" sz="2000" dirty="0" err="1"/>
              <a:t>покупців</a:t>
            </a:r>
            <a:r>
              <a:rPr lang="ru-RU" sz="2000" dirty="0"/>
              <a:t> на </a:t>
            </a:r>
            <a:r>
              <a:rPr lang="ru-RU" sz="2000" dirty="0" err="1"/>
              <a:t>групи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з одного боку, </a:t>
            </a:r>
            <a:r>
              <a:rPr lang="ru-RU" sz="2000" dirty="0" err="1"/>
              <a:t>повинні</a:t>
            </a:r>
            <a:r>
              <a:rPr lang="ru-RU" sz="2000" dirty="0"/>
              <a:t> бути по </a:t>
            </a:r>
            <a:r>
              <a:rPr lang="ru-RU" sz="2000" dirty="0" err="1"/>
              <a:t>можливості</a:t>
            </a:r>
            <a:r>
              <a:rPr lang="ru-RU" sz="2000" dirty="0"/>
              <a:t> </a:t>
            </a:r>
            <a:r>
              <a:rPr lang="ru-RU" sz="2000" dirty="0" err="1"/>
              <a:t>однорідними</a:t>
            </a:r>
            <a:r>
              <a:rPr lang="ru-RU" sz="2000" dirty="0"/>
              <a:t> за </a:t>
            </a:r>
            <a:r>
              <a:rPr lang="ru-RU" sz="2000" dirty="0" err="1"/>
              <a:t>багатьма</a:t>
            </a:r>
            <a:r>
              <a:rPr lang="ru-RU" sz="2000" dirty="0"/>
              <a:t> </a:t>
            </a:r>
            <a:r>
              <a:rPr lang="ru-RU" sz="2000" dirty="0" err="1"/>
              <a:t>суттєвими</a:t>
            </a:r>
            <a:r>
              <a:rPr lang="ru-RU" sz="2000" dirty="0"/>
              <a:t> </a:t>
            </a:r>
            <a:r>
              <a:rPr lang="ru-RU" sz="2000" dirty="0" err="1"/>
              <a:t>ознаками</a:t>
            </a:r>
            <a:r>
              <a:rPr lang="ru-RU" sz="2000" dirty="0"/>
              <a:t>, а з другого боку – </a:t>
            </a:r>
            <a:r>
              <a:rPr lang="ru-RU" sz="2000" dirty="0" err="1"/>
              <a:t>достатньо</a:t>
            </a:r>
            <a:r>
              <a:rPr lang="ru-RU" sz="2000" dirty="0"/>
              <a:t> </a:t>
            </a:r>
            <a:r>
              <a:rPr lang="ru-RU" sz="2000" dirty="0" err="1"/>
              <a:t>представницькими</a:t>
            </a:r>
            <a:r>
              <a:rPr lang="ru-RU" sz="2000" dirty="0"/>
              <a:t> для </a:t>
            </a:r>
            <a:r>
              <a:rPr lang="ru-RU" sz="2000" dirty="0" err="1"/>
              <a:t>забезпечення</a:t>
            </a:r>
            <a:r>
              <a:rPr lang="ru-RU" sz="2000" dirty="0"/>
              <a:t> </a:t>
            </a:r>
            <a:r>
              <a:rPr lang="ru-RU" sz="2000" dirty="0" err="1"/>
              <a:t>ефективного</a:t>
            </a:r>
            <a:r>
              <a:rPr lang="ru-RU" sz="2000" dirty="0"/>
              <a:t> </a:t>
            </a:r>
            <a:r>
              <a:rPr lang="ru-RU" sz="2000" dirty="0" err="1"/>
              <a:t>збуту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r>
              <a:rPr lang="ru-RU" sz="2000" dirty="0" smtClean="0"/>
              <a:t>5. </a:t>
            </a:r>
            <a:r>
              <a:rPr lang="ru-RU" sz="2000" dirty="0" err="1" smtClean="0">
                <a:solidFill>
                  <a:srgbClr val="0070C0"/>
                </a:solidFill>
              </a:rPr>
              <a:t>Інтегрувати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стратегію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пристосування</a:t>
            </a:r>
            <a:r>
              <a:rPr lang="ru-RU" sz="2000" dirty="0">
                <a:solidFill>
                  <a:srgbClr val="0070C0"/>
                </a:solidFill>
              </a:rPr>
              <a:t> до </a:t>
            </a:r>
            <a:r>
              <a:rPr lang="ru-RU" sz="2000" dirty="0" err="1">
                <a:solidFill>
                  <a:srgbClr val="0070C0"/>
                </a:solidFill>
              </a:rPr>
              <a:t>мінливого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попиту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/>
              <a:t>з </a:t>
            </a:r>
            <a:r>
              <a:rPr lang="ru-RU" sz="2000" dirty="0" err="1"/>
              <a:t>активним</a:t>
            </a:r>
            <a:r>
              <a:rPr lang="ru-RU" sz="2000" dirty="0"/>
              <a:t> </a:t>
            </a:r>
            <a:r>
              <a:rPr lang="ru-RU" sz="2000" dirty="0" err="1"/>
              <a:t>впливом</a:t>
            </a:r>
            <a:r>
              <a:rPr lang="ru-RU" sz="2000" dirty="0"/>
              <a:t> на </a:t>
            </a:r>
            <a:r>
              <a:rPr lang="ru-RU" sz="2000" dirty="0" err="1"/>
              <a:t>нього</a:t>
            </a:r>
            <a:r>
              <a:rPr lang="ru-RU" sz="2000" dirty="0"/>
              <a:t> і </a:t>
            </a:r>
            <a:r>
              <a:rPr lang="ru-RU" sz="2000" dirty="0" err="1"/>
              <a:t>створювати</a:t>
            </a:r>
            <a:r>
              <a:rPr lang="ru-RU" sz="2000" dirty="0"/>
              <a:t> </a:t>
            </a:r>
            <a:r>
              <a:rPr lang="ru-RU" sz="2000" dirty="0" err="1"/>
              <a:t>умови</a:t>
            </a:r>
            <a:r>
              <a:rPr lang="ru-RU" sz="2000" dirty="0"/>
              <a:t> для </a:t>
            </a:r>
            <a:r>
              <a:rPr lang="ru-RU" sz="2000" dirty="0" err="1"/>
              <a:t>відтворення</a:t>
            </a:r>
            <a:r>
              <a:rPr lang="ru-RU" sz="2000" dirty="0"/>
              <a:t> </a:t>
            </a:r>
            <a:r>
              <a:rPr lang="ru-RU" sz="2000" dirty="0" err="1"/>
              <a:t>попиту</a:t>
            </a:r>
            <a:r>
              <a:rPr lang="ru-RU" sz="2000" dirty="0"/>
              <a:t>;</a:t>
            </a:r>
          </a:p>
          <a:p>
            <a:pPr marL="0" indent="0">
              <a:buNone/>
            </a:pPr>
            <a:r>
              <a:rPr lang="ru-RU" sz="2000" dirty="0" smtClean="0"/>
              <a:t>6. </a:t>
            </a:r>
            <a:r>
              <a:rPr lang="ru-RU" sz="2000" dirty="0" err="1" smtClean="0">
                <a:solidFill>
                  <a:srgbClr val="0070C0"/>
                </a:solidFill>
              </a:rPr>
              <a:t>Забезпечувати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перманентність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інноваційного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процесу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дозволяє</a:t>
            </a:r>
            <a:r>
              <a:rPr lang="ru-RU" sz="2000" dirty="0"/>
              <a:t> </a:t>
            </a:r>
            <a:r>
              <a:rPr lang="ru-RU" sz="2000" dirty="0" err="1"/>
              <a:t>орієнтуватися</a:t>
            </a:r>
            <a:r>
              <a:rPr lang="ru-RU" sz="2000" dirty="0"/>
              <a:t> на </a:t>
            </a:r>
            <a:r>
              <a:rPr lang="ru-RU" sz="2000" dirty="0" err="1"/>
              <a:t>довгострокову</a:t>
            </a:r>
            <a:r>
              <a:rPr lang="ru-RU" sz="2000" dirty="0"/>
              <a:t> перспективу;</a:t>
            </a:r>
          </a:p>
          <a:p>
            <a:pPr marL="0" indent="0">
              <a:buNone/>
            </a:pPr>
            <a:r>
              <a:rPr lang="ru-RU" sz="2000" dirty="0" smtClean="0"/>
              <a:t>7. </a:t>
            </a:r>
            <a:r>
              <a:rPr lang="ru-RU" sz="2000" dirty="0" err="1" smtClean="0">
                <a:solidFill>
                  <a:srgbClr val="0070C0"/>
                </a:solidFill>
              </a:rPr>
              <a:t>Враховувати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соціальний</a:t>
            </a:r>
            <a:r>
              <a:rPr lang="ru-RU" sz="2000" dirty="0">
                <a:solidFill>
                  <a:srgbClr val="0070C0"/>
                </a:solidFill>
              </a:rPr>
              <a:t> фактор на </a:t>
            </a:r>
            <a:r>
              <a:rPr lang="ru-RU" sz="2000" dirty="0" err="1">
                <a:solidFill>
                  <a:srgbClr val="0070C0"/>
                </a:solidFill>
              </a:rPr>
              <a:t>всіх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етапах</a:t>
            </a:r>
            <a:r>
              <a:rPr lang="ru-RU" sz="2000" dirty="0">
                <a:solidFill>
                  <a:srgbClr val="0070C0"/>
                </a:solidFill>
              </a:rPr>
              <a:t> маркетингового </a:t>
            </a:r>
            <a:r>
              <a:rPr lang="ru-RU" sz="2000" dirty="0" err="1">
                <a:solidFill>
                  <a:srgbClr val="0070C0"/>
                </a:solidFill>
              </a:rPr>
              <a:t>процесу</a:t>
            </a:r>
            <a:r>
              <a:rPr lang="ru-RU" sz="2000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26073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1071" y="193183"/>
            <a:ext cx="10599312" cy="65424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найважливіша складова успіху будь-якої компанії, найпростішим визначенням якого є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 прибутку із задоволення споживача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Ціль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залучити нових клієнтів,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обіцяючи найвищу споживчу цінність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 зберегти старих клієнтів,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 задовольняючи їхні мінливі запити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</a:t>
            </a:r>
            <a:r>
              <a:rPr lang="uk-UA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соціальний та управлінський процес, за допомогою якого окремі особи та групи осіб задовольняють свої потреби, створюючи товари та споживчі цінності й обмін </a:t>
            </a:r>
            <a:r>
              <a:rPr lang="uk-UA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ними.</a:t>
            </a:r>
          </a:p>
          <a:p>
            <a:pPr marL="0" indent="0" algn="just">
              <a:buNone/>
            </a:pP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суб’єктивне відчуття незадоволення або недостатнього задоволення, спрямоване на його зменшення або ліквідацію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(відчуття нестачі чогось необхідного, що відчуває людина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 розповсюдженою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класифікацією потреб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є(за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А.Маслоу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:</a:t>
            </a:r>
          </a:p>
          <a:p>
            <a:pPr marL="0" indent="0" algn="just">
              <a:buNone/>
            </a:pPr>
            <a:r>
              <a:rPr lang="uk-UA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фізіологічні </a:t>
            </a:r>
            <a:r>
              <a:rPr lang="uk-UA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потреби; </a:t>
            </a:r>
            <a:endParaRPr lang="uk-UA" sz="2000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 в самозбереженні; </a:t>
            </a:r>
            <a:endParaRPr lang="uk-UA" sz="2000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 потреби; </a:t>
            </a:r>
            <a:endParaRPr lang="uk-UA" sz="2000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 в повазі; </a:t>
            </a:r>
            <a:endParaRPr lang="uk-UA" sz="2000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 в самоствердженні і саморозвитку.</a:t>
            </a:r>
            <a:endParaRPr lang="uk-UA" sz="2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75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4680" y="420909"/>
            <a:ext cx="8911687" cy="128089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Маркетинг </a:t>
            </a:r>
            <a:r>
              <a:rPr lang="uk-UA" sz="2400" dirty="0" smtClean="0"/>
              <a:t>як функція менеджменту (управління підприємством) включає аналіз, планування, реалізацію і контроль заходів, спрямованих на формування та посилення попиту і збільшення прибутку. Існує понад 2000 визначень маркетингу. 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b="1" dirty="0" smtClean="0"/>
              <a:t>Маркетинг</a:t>
            </a:r>
            <a:r>
              <a:rPr lang="uk-UA" sz="2400" dirty="0" smtClean="0"/>
              <a:t> – це вид людської діяльності, спрямованої на задоволення потреб споживачів шляхом обміну товарами (Філіп </a:t>
            </a:r>
            <a:r>
              <a:rPr lang="uk-UA" sz="2400" dirty="0" err="1" smtClean="0"/>
              <a:t>Котлер</a:t>
            </a:r>
            <a:r>
              <a:rPr lang="uk-UA" sz="2400" dirty="0" smtClean="0"/>
              <a:t>).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b="1" dirty="0" smtClean="0"/>
              <a:t>Маркетинг готельного і ресторанного господарства – </a:t>
            </a:r>
            <a:r>
              <a:rPr lang="uk-UA" sz="2400" dirty="0" smtClean="0"/>
              <a:t>це діяльність, спрямована на створення попиту і досягнення цілей підприємств </a:t>
            </a:r>
            <a:r>
              <a:rPr lang="uk-UA" sz="2400" dirty="0" err="1" smtClean="0"/>
              <a:t>готельно</a:t>
            </a:r>
            <a:r>
              <a:rPr lang="uk-UA" sz="2400" dirty="0" smtClean="0"/>
              <a:t>-ресторанного господарства через максимальне задоволення потреб споживачів.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8013132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695</TotalTime>
  <Words>1785</Words>
  <Application>Microsoft Office PowerPoint</Application>
  <PresentationFormat>Широкоэкранный</PresentationFormat>
  <Paragraphs>119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Times New Roman</vt:lpstr>
      <vt:lpstr>Wingdings 3</vt:lpstr>
      <vt:lpstr>Легкий дым</vt:lpstr>
      <vt:lpstr>Лекція 1. Основи маркетингової діяльності підприємства, основні елементи та види маркетингу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Маркетинг як функція менеджменту (управління підприємством) включає аналіз, планування, реалізацію і контроль заходів, спрямованих на формування та посилення попиту і збільшення прибутку. Існує понад 2000 визначень маркетингу.   Маркетинг – це вид людської діяльності, спрямованої на задоволення потреб споживачів шляхом обміну товарами (Філіп Котлер).   Маркетинг готельного і ресторанного господарства – це діяльність, спрямована на створення попиту і досягнення цілей підприємств готельно-ресторанного господарства через максимальне задоволення потреб споживачів.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 !!!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Основи маркетингової діяльності підприємства, основні елементи та види маркетингу</dc:title>
  <dc:creator>Стефанія</dc:creator>
  <cp:lastModifiedBy>Пользователь Windows</cp:lastModifiedBy>
  <cp:revision>23</cp:revision>
  <dcterms:created xsi:type="dcterms:W3CDTF">2022-02-07T11:15:09Z</dcterms:created>
  <dcterms:modified xsi:type="dcterms:W3CDTF">2023-02-08T15:52:04Z</dcterms:modified>
</cp:coreProperties>
</file>