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1" r:id="rId7"/>
    <p:sldId id="263" r:id="rId8"/>
    <p:sldId id="260" r:id="rId9"/>
    <p:sldId id="268" r:id="rId10"/>
    <p:sldId id="269" r:id="rId11"/>
    <p:sldId id="270" r:id="rId12"/>
    <p:sldId id="272" r:id="rId13"/>
    <p:sldId id="267"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68876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194061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B3A1B4-F1B5-46AD-AB8C-7A4E31C937D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9935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3CC2F99-CE07-4D9D-9028-9A8F2C28DC6F}" type="datetimeFigureOut">
              <a:rPr lang="ru-RU" smtClean="0"/>
              <a:t>чт 11.05.23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108709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3CC2F99-CE07-4D9D-9028-9A8F2C28DC6F}" type="datetimeFigureOut">
              <a:rPr lang="ru-RU" smtClean="0"/>
              <a:t>чт 11.05.23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B3A1B4-F1B5-46AD-AB8C-7A4E31C937D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565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3CC2F99-CE07-4D9D-9028-9A8F2C28DC6F}" type="datetimeFigureOut">
              <a:rPr lang="ru-RU" smtClean="0"/>
              <a:t>чт 11.05.23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208503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34700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167066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203994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CC2F99-CE07-4D9D-9028-9A8F2C28DC6F}" type="datetimeFigureOut">
              <a:rPr lang="ru-RU" smtClean="0"/>
              <a:t>чт 11.05.23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111070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3CC2F99-CE07-4D9D-9028-9A8F2C28DC6F}" type="datetimeFigureOut">
              <a:rPr lang="ru-RU" smtClean="0"/>
              <a:t>чт 11.05.23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329687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3CC2F99-CE07-4D9D-9028-9A8F2C28DC6F}" type="datetimeFigureOut">
              <a:rPr lang="ru-RU" smtClean="0"/>
              <a:t>чт 11.05.23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44752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3CC2F99-CE07-4D9D-9028-9A8F2C28DC6F}" type="datetimeFigureOut">
              <a:rPr lang="ru-RU" smtClean="0"/>
              <a:t>чт 11.05.23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308500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C2F99-CE07-4D9D-9028-9A8F2C28DC6F}" type="datetimeFigureOut">
              <a:rPr lang="ru-RU" smtClean="0"/>
              <a:t>чт 11.05.23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88546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CC2F99-CE07-4D9D-9028-9A8F2C28DC6F}" type="datetimeFigureOut">
              <a:rPr lang="ru-RU" smtClean="0"/>
              <a:t>чт 11.05.23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88511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CC2F99-CE07-4D9D-9028-9A8F2C28DC6F}" type="datetimeFigureOut">
              <a:rPr lang="ru-RU" smtClean="0"/>
              <a:t>чт 11.05.23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B3A1B4-F1B5-46AD-AB8C-7A4E31C937DF}" type="slidenum">
              <a:rPr lang="ru-RU" smtClean="0"/>
              <a:t>‹#›</a:t>
            </a:fld>
            <a:endParaRPr lang="ru-RU"/>
          </a:p>
        </p:txBody>
      </p:sp>
    </p:spTree>
    <p:extLst>
      <p:ext uri="{BB962C8B-B14F-4D97-AF65-F5344CB8AC3E}">
        <p14:creationId xmlns:p14="http://schemas.microsoft.com/office/powerpoint/2010/main" val="6795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3CC2F99-CE07-4D9D-9028-9A8F2C28DC6F}" type="datetimeFigureOut">
              <a:rPr lang="ru-RU" smtClean="0"/>
              <a:t>чт 11.05.23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B3A1B4-F1B5-46AD-AB8C-7A4E31C937DF}" type="slidenum">
              <a:rPr lang="ru-RU" smtClean="0"/>
              <a:t>‹#›</a:t>
            </a:fld>
            <a:endParaRPr lang="ru-RU"/>
          </a:p>
        </p:txBody>
      </p:sp>
    </p:spTree>
    <p:extLst>
      <p:ext uri="{BB962C8B-B14F-4D97-AF65-F5344CB8AC3E}">
        <p14:creationId xmlns:p14="http://schemas.microsoft.com/office/powerpoint/2010/main" val="187227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ooks/2020/mar/29/hamnet-by-maggie-o-farrell-review"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hram.in.ua/biblioteka/osnovy-viry/91-book91/797-title1539"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www.theguardian.com/books/2010/sep/26/the-handmaids-tale-margaret-atwood" TargetMode="External"/><Relationship Id="rId4" Type="http://schemas.openxmlformats.org/officeDocument/2006/relationships/hyperlink" Target="https://uk.wikipedia.org/wiki/%D0%84%D0%B7%D0%B0%D0%B2%D0%B5%D0%BB%D1%8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tyles_and_themes_of_Jane_Auste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542C89-9FD2-4BC8-ADB2-BBC3F2E349F2}"/>
              </a:ext>
            </a:extLst>
          </p:cNvPr>
          <p:cNvSpPr>
            <a:spLocks noGrp="1"/>
          </p:cNvSpPr>
          <p:nvPr>
            <p:ph type="ctrTitle"/>
          </p:nvPr>
        </p:nvSpPr>
        <p:spPr/>
        <p:txBody>
          <a:bodyPr>
            <a:normAutofit fontScale="90000"/>
          </a:bodyPr>
          <a:lstStyle/>
          <a:p>
            <a:r>
              <a:rPr lang="ru-RU" dirty="0"/>
              <a:t>Тема 7.</a:t>
            </a:r>
            <a:br>
              <a:rPr lang="ru-RU" dirty="0"/>
            </a:br>
            <a:r>
              <a:rPr lang="ru-RU" dirty="0" err="1"/>
              <a:t>Феміністичний</a:t>
            </a:r>
            <a:r>
              <a:rPr lang="ru-RU" dirty="0"/>
              <a:t> дискурс.</a:t>
            </a:r>
            <a:br>
              <a:rPr lang="ru-RU" dirty="0"/>
            </a:br>
            <a:endParaRPr lang="ru-RU" dirty="0"/>
          </a:p>
        </p:txBody>
      </p:sp>
      <p:sp>
        <p:nvSpPr>
          <p:cNvPr id="3" name="Подзаголовок 2">
            <a:extLst>
              <a:ext uri="{FF2B5EF4-FFF2-40B4-BE49-F238E27FC236}">
                <a16:creationId xmlns:a16="http://schemas.microsoft.com/office/drawing/2014/main" id="{DF01E320-4ED4-4F7C-8B52-FBA60AC94EAF}"/>
              </a:ext>
            </a:extLst>
          </p:cNvPr>
          <p:cNvSpPr>
            <a:spLocks noGrp="1"/>
          </p:cNvSpPr>
          <p:nvPr>
            <p:ph type="subTitle" idx="1"/>
          </p:nvPr>
        </p:nvSpPr>
        <p:spPr>
          <a:xfrm>
            <a:off x="2589213" y="4777379"/>
            <a:ext cx="9147862" cy="1446000"/>
          </a:xfrm>
        </p:spPr>
        <p:txBody>
          <a:bodyPr>
            <a:normAutofit fontScale="85000" lnSpcReduction="10000"/>
          </a:bodyPr>
          <a:lstStyle/>
          <a:p>
            <a:pPr algn="just"/>
            <a:r>
              <a:rPr lang="ru-RU" dirty="0" err="1"/>
              <a:t>Поняття</a:t>
            </a:r>
            <a:r>
              <a:rPr lang="ru-RU" dirty="0"/>
              <a:t> </a:t>
            </a:r>
            <a:r>
              <a:rPr lang="ru-RU" dirty="0" err="1"/>
              <a:t>фемінізму</a:t>
            </a:r>
            <a:r>
              <a:rPr lang="ru-RU" dirty="0"/>
              <a:t>. </a:t>
            </a:r>
            <a:r>
              <a:rPr lang="ru-RU" dirty="0" err="1"/>
              <a:t>Джерела</a:t>
            </a:r>
            <a:r>
              <a:rPr lang="ru-RU" dirty="0"/>
              <a:t> </a:t>
            </a:r>
            <a:r>
              <a:rPr lang="ru-RU" dirty="0" err="1"/>
              <a:t>феміністичної</a:t>
            </a:r>
            <a:r>
              <a:rPr lang="ru-RU" dirty="0"/>
              <a:t> </a:t>
            </a:r>
            <a:r>
              <a:rPr lang="ru-RU" dirty="0" err="1"/>
              <a:t>літератури</a:t>
            </a:r>
            <a:r>
              <a:rPr lang="ru-RU" dirty="0"/>
              <a:t>. </a:t>
            </a:r>
            <a:r>
              <a:rPr lang="ru-RU" dirty="0" err="1"/>
              <a:t>Доба</a:t>
            </a:r>
            <a:r>
              <a:rPr lang="ru-RU" dirty="0"/>
              <a:t> </a:t>
            </a:r>
            <a:r>
              <a:rPr lang="ru-RU" dirty="0" err="1"/>
              <a:t>модернізму</a:t>
            </a:r>
            <a:r>
              <a:rPr lang="ru-RU" dirty="0"/>
              <a:t>. </a:t>
            </a:r>
            <a:r>
              <a:rPr lang="ru-RU" dirty="0" err="1"/>
              <a:t>Феміністична</a:t>
            </a:r>
            <a:r>
              <a:rPr lang="ru-RU" dirty="0"/>
              <a:t> критика. </a:t>
            </a:r>
            <a:r>
              <a:rPr lang="ru-RU" dirty="0" err="1"/>
              <a:t>Діалог</a:t>
            </a:r>
            <a:r>
              <a:rPr lang="ru-RU" dirty="0"/>
              <a:t> </a:t>
            </a:r>
            <a:r>
              <a:rPr lang="ru-RU" dirty="0" err="1"/>
              <a:t>чоловічого</a:t>
            </a:r>
            <a:r>
              <a:rPr lang="ru-RU" dirty="0"/>
              <a:t> й </a:t>
            </a:r>
            <a:r>
              <a:rPr lang="ru-RU" dirty="0" err="1"/>
              <a:t>жіночого</a:t>
            </a:r>
            <a:r>
              <a:rPr lang="ru-RU" dirty="0"/>
              <a:t> </a:t>
            </a:r>
            <a:r>
              <a:rPr lang="ru-RU" dirty="0" err="1"/>
              <a:t>початків</a:t>
            </a:r>
            <a:r>
              <a:rPr lang="ru-RU" dirty="0"/>
              <a:t> у </a:t>
            </a:r>
            <a:r>
              <a:rPr lang="ru-RU" dirty="0" err="1"/>
              <a:t>літературі</a:t>
            </a:r>
            <a:r>
              <a:rPr lang="ru-RU" dirty="0"/>
              <a:t> ХХ ст. </a:t>
            </a:r>
            <a:r>
              <a:rPr lang="ru-RU" dirty="0" err="1"/>
              <a:t>Архетипи</a:t>
            </a:r>
            <a:r>
              <a:rPr lang="ru-RU" dirty="0"/>
              <a:t> та </a:t>
            </a:r>
            <a:r>
              <a:rPr lang="ru-RU" dirty="0" err="1"/>
              <a:t>символи</a:t>
            </a:r>
            <a:r>
              <a:rPr lang="ru-RU" dirty="0"/>
              <a:t>. </a:t>
            </a:r>
            <a:r>
              <a:rPr lang="ru-RU" dirty="0" err="1"/>
              <a:t>Психоаналітична</a:t>
            </a:r>
            <a:r>
              <a:rPr lang="ru-RU" dirty="0"/>
              <a:t> критика в </a:t>
            </a:r>
            <a:r>
              <a:rPr lang="ru-RU" dirty="0" err="1"/>
              <a:t>контексті</a:t>
            </a:r>
            <a:r>
              <a:rPr lang="ru-RU" dirty="0"/>
              <a:t> </a:t>
            </a:r>
            <a:r>
              <a:rPr lang="ru-RU" dirty="0" err="1"/>
              <a:t>усвідомлення</a:t>
            </a:r>
            <a:r>
              <a:rPr lang="ru-RU" dirty="0"/>
              <a:t> </a:t>
            </a:r>
            <a:r>
              <a:rPr lang="ru-RU" dirty="0" err="1"/>
              <a:t>гендерної</a:t>
            </a:r>
            <a:r>
              <a:rPr lang="ru-RU" dirty="0"/>
              <a:t> </a:t>
            </a:r>
            <a:r>
              <a:rPr lang="ru-RU" dirty="0" err="1"/>
              <a:t>рівності</a:t>
            </a:r>
            <a:r>
              <a:rPr lang="ru-RU" dirty="0"/>
              <a:t>. </a:t>
            </a:r>
            <a:r>
              <a:rPr lang="ru-RU" dirty="0" err="1"/>
              <a:t>Вірджинія</a:t>
            </a:r>
            <a:r>
              <a:rPr lang="ru-RU" dirty="0"/>
              <a:t> Вульф. </a:t>
            </a:r>
            <a:r>
              <a:rPr lang="ru-RU" dirty="0" err="1"/>
              <a:t>Фантастичне</a:t>
            </a:r>
            <a:r>
              <a:rPr lang="ru-RU" dirty="0"/>
              <a:t> </a:t>
            </a:r>
            <a:r>
              <a:rPr lang="ru-RU" dirty="0" err="1"/>
              <a:t>моделювання</a:t>
            </a:r>
            <a:r>
              <a:rPr lang="ru-RU" dirty="0"/>
              <a:t>. Урсула </a:t>
            </a:r>
            <a:r>
              <a:rPr lang="ru-RU" dirty="0" err="1"/>
              <a:t>Ле</a:t>
            </a:r>
            <a:r>
              <a:rPr lang="ru-RU" dirty="0"/>
              <a:t> </a:t>
            </a:r>
            <a:r>
              <a:rPr lang="ru-RU" dirty="0" err="1"/>
              <a:t>Гвін</a:t>
            </a:r>
            <a:r>
              <a:rPr lang="ru-RU" dirty="0"/>
              <a:t>. Маргарет </a:t>
            </a:r>
            <a:r>
              <a:rPr lang="ru-RU" dirty="0" err="1"/>
              <a:t>Етвуд</a:t>
            </a:r>
            <a:r>
              <a:rPr lang="ru-RU" dirty="0"/>
              <a:t>.</a:t>
            </a:r>
          </a:p>
          <a:p>
            <a:pPr algn="just"/>
            <a:br>
              <a:rPr lang="ru-RU" dirty="0"/>
            </a:br>
            <a:endParaRPr lang="ru-RU" dirty="0"/>
          </a:p>
        </p:txBody>
      </p:sp>
    </p:spTree>
    <p:extLst>
      <p:ext uri="{BB962C8B-B14F-4D97-AF65-F5344CB8AC3E}">
        <p14:creationId xmlns:p14="http://schemas.microsoft.com/office/powerpoint/2010/main" val="215045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30F35E8-C0F9-46EB-AC08-8983878DA60A}"/>
              </a:ext>
            </a:extLst>
          </p:cNvPr>
          <p:cNvSpPr/>
          <p:nvPr/>
        </p:nvSpPr>
        <p:spPr>
          <a:xfrm>
            <a:off x="1560394" y="1016719"/>
            <a:ext cx="10053851" cy="5262979"/>
          </a:xfrm>
          <a:prstGeom prst="rect">
            <a:avLst/>
          </a:prstGeom>
        </p:spPr>
        <p:txBody>
          <a:bodyPr wrap="square">
            <a:spAutoFit/>
          </a:bodyPr>
          <a:lstStyle/>
          <a:p>
            <a:pPr algn="just"/>
            <a:r>
              <a:rPr lang="en-US" sz="2400" dirty="0"/>
              <a:t>Women have burnt like beacons in all the works of all the poets from the beginning of time. Indeed if woman had no existence save in the fiction written by men, one would imagine her a person of the utmost importance; very various; heroic and mean; splendid and sordid; beautiful and hideous in the extreme; as great as a man, some would say greater. But this is woman in fiction. In fact, as Professor Trevelyan points out, she was locked up, beaten and flung about the room. A very queer, composite being thus emerges. Imaginatively she is of the highest importance; practically she is completely insignificant. She pervades poetry from cover to cover; she is all but absent from history. She dominates the lives of kings and conquerors in fiction; in fact she was the slave of any boy whose parents forced a ring upon her finger. Some of the most inspired words and profound thoughts in literature fall from her lips; in real life she could hardly read; scarcely spell; and was the property of her husband</a:t>
            </a:r>
            <a:r>
              <a:rPr lang="uk-UA" sz="2400" dirty="0"/>
              <a:t>.</a:t>
            </a:r>
          </a:p>
          <a:p>
            <a:pPr algn="r"/>
            <a:r>
              <a:rPr lang="en-US" sz="2400" dirty="0"/>
              <a:t>Woolf, Virginia (1935) [1929]. </a:t>
            </a:r>
            <a:r>
              <a:rPr lang="en-US" sz="2400" i="1" dirty="0"/>
              <a:t>A Room of One's Own</a:t>
            </a:r>
            <a:r>
              <a:rPr lang="en-US" sz="2400" dirty="0"/>
              <a:t>. London: Hogarth Press</a:t>
            </a:r>
            <a:endParaRPr lang="ru-RU" sz="2400" dirty="0"/>
          </a:p>
        </p:txBody>
      </p:sp>
    </p:spTree>
    <p:extLst>
      <p:ext uri="{BB962C8B-B14F-4D97-AF65-F5344CB8AC3E}">
        <p14:creationId xmlns:p14="http://schemas.microsoft.com/office/powerpoint/2010/main" val="27657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45E5F8-E8C3-40C4-A6C0-00CD753C76EA}"/>
              </a:ext>
            </a:extLst>
          </p:cNvPr>
          <p:cNvSpPr/>
          <p:nvPr/>
        </p:nvSpPr>
        <p:spPr>
          <a:xfrm>
            <a:off x="1405719" y="305068"/>
            <a:ext cx="10112991" cy="6247864"/>
          </a:xfrm>
          <a:prstGeom prst="rect">
            <a:avLst/>
          </a:prstGeom>
        </p:spPr>
        <p:txBody>
          <a:bodyPr wrap="square">
            <a:spAutoFit/>
          </a:bodyPr>
          <a:lstStyle/>
          <a:p>
            <a:pPr algn="just"/>
            <a:r>
              <a:rPr lang="en-US" sz="2400" dirty="0"/>
              <a:t>In one section Woolf invents </a:t>
            </a:r>
            <a:r>
              <a:rPr lang="en-US" sz="2400" b="1" dirty="0">
                <a:solidFill>
                  <a:srgbClr val="7030A0"/>
                </a:solidFill>
              </a:rPr>
              <a:t>a fictional character, Judith, Shakespeare's sister</a:t>
            </a:r>
            <a:r>
              <a:rPr lang="en-US" sz="2400" dirty="0"/>
              <a:t>, to illustrate that a woman with Shakespeare's gifts would have been denied the opportunity to develop them. Like Woolf, who stayed at home while her brothers went off to school, Judith is trapped in the home: "She was as adventurous, as imaginative, as agog to see the world as he was. But she was not sent to school."[12]</a:t>
            </a:r>
          </a:p>
          <a:p>
            <a:pPr algn="just"/>
            <a:endParaRPr lang="en-US" sz="2400" dirty="0"/>
          </a:p>
          <a:p>
            <a:pPr algn="just"/>
            <a:r>
              <a:rPr lang="en-US" sz="2400" dirty="0"/>
              <a:t>While William learns, Judith is chastised by her parents should she happen to pick up a book, as she is inevitably abandoning some household chore to which she could be attending. Judith is betrothed, and when she does not want to marry, her father beats her, then shames her into the marriage. While William establishes himself, Judith is trapped by what is expected of women. She runs away from home to London, is harassed and laughed at when she tries to become an actor, and is finally made pregnant by an actor-manager who said he would help her. She kills herself and "lies buried at some cross-roads where the omnibuses now stop outside the Elephant and Castle". William lives on and establishes his legacy.</a:t>
            </a:r>
            <a:endParaRPr lang="uk-UA" sz="2400" dirty="0"/>
          </a:p>
          <a:p>
            <a:endParaRPr lang="uk-UA" sz="2000" dirty="0"/>
          </a:p>
          <a:p>
            <a:r>
              <a:rPr lang="en-US" sz="2000" dirty="0"/>
              <a:t>[</a:t>
            </a:r>
            <a:r>
              <a:rPr lang="en-GB" sz="2000" dirty="0"/>
              <a:t>pp. 71–73</a:t>
            </a:r>
            <a:r>
              <a:rPr lang="en-US" sz="2000" dirty="0"/>
              <a:t>]</a:t>
            </a:r>
            <a:endParaRPr lang="ru-RU" sz="2000" dirty="0"/>
          </a:p>
        </p:txBody>
      </p:sp>
    </p:spTree>
    <p:extLst>
      <p:ext uri="{BB962C8B-B14F-4D97-AF65-F5344CB8AC3E}">
        <p14:creationId xmlns:p14="http://schemas.microsoft.com/office/powerpoint/2010/main" val="271078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C5DB941-724C-41B0-B67B-E11E61091E4F}"/>
              </a:ext>
            </a:extLst>
          </p:cNvPr>
          <p:cNvPicPr>
            <a:picLocks noChangeAspect="1"/>
          </p:cNvPicPr>
          <p:nvPr/>
        </p:nvPicPr>
        <p:blipFill>
          <a:blip r:embed="rId2"/>
          <a:stretch>
            <a:fillRect/>
          </a:stretch>
        </p:blipFill>
        <p:spPr>
          <a:xfrm>
            <a:off x="733425" y="1814512"/>
            <a:ext cx="2895600" cy="4461856"/>
          </a:xfrm>
          <a:prstGeom prst="rect">
            <a:avLst/>
          </a:prstGeom>
        </p:spPr>
      </p:pic>
      <p:sp>
        <p:nvSpPr>
          <p:cNvPr id="3" name="Прямоугольник 2">
            <a:extLst>
              <a:ext uri="{FF2B5EF4-FFF2-40B4-BE49-F238E27FC236}">
                <a16:creationId xmlns:a16="http://schemas.microsoft.com/office/drawing/2014/main" id="{344D13F8-D2F8-4788-9CA8-071B71876E85}"/>
              </a:ext>
            </a:extLst>
          </p:cNvPr>
          <p:cNvSpPr/>
          <p:nvPr/>
        </p:nvSpPr>
        <p:spPr>
          <a:xfrm>
            <a:off x="2016532" y="581632"/>
            <a:ext cx="5913478"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Maggie O'Farrell </a:t>
            </a:r>
            <a:r>
              <a:rPr lang="en-US" sz="3200" dirty="0"/>
              <a:t>(2020) Hamnet  </a:t>
            </a:r>
            <a:endParaRPr lang="ru-RU" sz="3200" dirty="0"/>
          </a:p>
        </p:txBody>
      </p:sp>
      <p:sp>
        <p:nvSpPr>
          <p:cNvPr id="4" name="Прямоугольник 3">
            <a:extLst>
              <a:ext uri="{FF2B5EF4-FFF2-40B4-BE49-F238E27FC236}">
                <a16:creationId xmlns:a16="http://schemas.microsoft.com/office/drawing/2014/main" id="{08F4A96D-3B69-49FF-A57D-55A6E2B5FDD1}"/>
              </a:ext>
            </a:extLst>
          </p:cNvPr>
          <p:cNvSpPr/>
          <p:nvPr/>
        </p:nvSpPr>
        <p:spPr>
          <a:xfrm>
            <a:off x="4319587" y="1382721"/>
            <a:ext cx="6924675" cy="5262979"/>
          </a:xfrm>
          <a:prstGeom prst="rect">
            <a:avLst/>
          </a:prstGeom>
        </p:spPr>
        <p:txBody>
          <a:bodyPr wrap="square">
            <a:spAutoFit/>
          </a:bodyPr>
          <a:lstStyle/>
          <a:p>
            <a:pPr algn="just"/>
            <a:r>
              <a:rPr lang="en-US" sz="2400" dirty="0"/>
              <a:t> Though the novel opens with Hamnet, its central character and beating heart is the boy’s mother, whom O’Farrell calls Agnes. Names are significant in this book; when Agnes eventually sees the version of her son’s name on a London playbill, she feels he has been stolen from her a second time. Meanwhile, the most famous character in the novel goes unnamed; he is variously “her husband”, “the father”, “the Latin tutor”. He is allowed very little direct speech. This deliberate omission frees the narrative of all the freight of association that his name carries; even Stratford is rarely mentioned explicitly, with the author instead naming individual streets and houses to root her story in its location.</a:t>
            </a:r>
          </a:p>
          <a:p>
            <a:pPr algn="just"/>
            <a:r>
              <a:rPr lang="en-US" sz="2400" dirty="0">
                <a:hlinkClick r:id="rId3"/>
              </a:rPr>
              <a:t>The Guardian review</a:t>
            </a:r>
            <a:endParaRPr lang="ru-RU" sz="2400" dirty="0"/>
          </a:p>
        </p:txBody>
      </p:sp>
    </p:spTree>
    <p:extLst>
      <p:ext uri="{BB962C8B-B14F-4D97-AF65-F5344CB8AC3E}">
        <p14:creationId xmlns:p14="http://schemas.microsoft.com/office/powerpoint/2010/main" val="387433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8F17394-5B9B-4202-A78F-9830E3C90E63}"/>
              </a:ext>
            </a:extLst>
          </p:cNvPr>
          <p:cNvPicPr>
            <a:picLocks noChangeAspect="1"/>
          </p:cNvPicPr>
          <p:nvPr/>
        </p:nvPicPr>
        <p:blipFill>
          <a:blip r:embed="rId2"/>
          <a:stretch>
            <a:fillRect/>
          </a:stretch>
        </p:blipFill>
        <p:spPr>
          <a:xfrm>
            <a:off x="261880" y="696036"/>
            <a:ext cx="3991305" cy="5848066"/>
          </a:xfrm>
          <a:prstGeom prst="rect">
            <a:avLst/>
          </a:prstGeom>
        </p:spPr>
      </p:pic>
      <p:sp>
        <p:nvSpPr>
          <p:cNvPr id="3" name="Прямоугольник 2">
            <a:extLst>
              <a:ext uri="{FF2B5EF4-FFF2-40B4-BE49-F238E27FC236}">
                <a16:creationId xmlns:a16="http://schemas.microsoft.com/office/drawing/2014/main" id="{FAFA701E-68D4-45BF-8D7C-C27630D68B25}"/>
              </a:ext>
            </a:extLst>
          </p:cNvPr>
          <p:cNvSpPr/>
          <p:nvPr/>
        </p:nvSpPr>
        <p:spPr>
          <a:xfrm>
            <a:off x="5575776" y="696036"/>
            <a:ext cx="4523485" cy="954107"/>
          </a:xfrm>
          <a:prstGeom prst="rect">
            <a:avLst/>
          </a:prstGeom>
        </p:spPr>
        <p:txBody>
          <a:bodyPr wrap="square">
            <a:spAutoFit/>
          </a:bodyPr>
          <a:lstStyle/>
          <a:p>
            <a:r>
              <a:rPr lang="en-GB" sz="2800" b="1" dirty="0">
                <a:solidFill>
                  <a:srgbClr val="7030A0"/>
                </a:solidFill>
                <a:effectLst>
                  <a:outerShdw blurRad="38100" dist="38100" dir="2700000" algn="tl">
                    <a:srgbClr val="000000">
                      <a:alpha val="43137"/>
                    </a:srgbClr>
                  </a:outerShdw>
                </a:effectLst>
              </a:rPr>
              <a:t>Margaret Eleanor Atwood</a:t>
            </a:r>
            <a:endParaRPr lang="ru-RU" sz="2800" b="1" dirty="0">
              <a:solidFill>
                <a:srgbClr val="7030A0"/>
              </a:solidFill>
              <a:effectLst>
                <a:outerShdw blurRad="38100" dist="38100" dir="2700000" algn="tl">
                  <a:srgbClr val="000000">
                    <a:alpha val="43137"/>
                  </a:srgbClr>
                </a:outerShdw>
              </a:effectLst>
            </a:endParaRPr>
          </a:p>
          <a:p>
            <a:r>
              <a:rPr lang="en-GB" sz="2800" b="1" dirty="0">
                <a:solidFill>
                  <a:srgbClr val="7030A0"/>
                </a:solidFill>
                <a:effectLst>
                  <a:outerShdw blurRad="38100" dist="38100" dir="2700000" algn="tl">
                    <a:srgbClr val="000000">
                      <a:alpha val="43137"/>
                    </a:srgbClr>
                  </a:outerShdw>
                </a:effectLst>
              </a:rPr>
              <a:t>The Handmaid's Tale (</a:t>
            </a:r>
            <a:r>
              <a:rPr lang="ru-RU" sz="2800" b="1" dirty="0">
                <a:solidFill>
                  <a:srgbClr val="7030A0"/>
                </a:solidFill>
                <a:effectLst>
                  <a:outerShdw blurRad="38100" dist="38100" dir="2700000" algn="tl">
                    <a:srgbClr val="000000">
                      <a:alpha val="43137"/>
                    </a:srgbClr>
                  </a:outerShdw>
                </a:effectLst>
              </a:rPr>
              <a:t>1985</a:t>
            </a:r>
            <a:r>
              <a:rPr lang="en-GB" sz="2800" b="1" dirty="0">
                <a:solidFill>
                  <a:srgbClr val="7030A0"/>
                </a:solidFill>
                <a:effectLst>
                  <a:outerShdw blurRad="38100" dist="38100" dir="2700000" algn="tl">
                    <a:srgbClr val="000000">
                      <a:alpha val="43137"/>
                    </a:srgbClr>
                  </a:outerShdw>
                </a:effectLst>
              </a:rPr>
              <a:t>)</a:t>
            </a:r>
          </a:p>
        </p:txBody>
      </p:sp>
      <p:sp>
        <p:nvSpPr>
          <p:cNvPr id="4" name="TextBox 3">
            <a:extLst>
              <a:ext uri="{FF2B5EF4-FFF2-40B4-BE49-F238E27FC236}">
                <a16:creationId xmlns:a16="http://schemas.microsoft.com/office/drawing/2014/main" id="{F15FB1AA-FE0F-4D35-841C-C7E3F5F45A75}"/>
              </a:ext>
            </a:extLst>
          </p:cNvPr>
          <p:cNvSpPr txBox="1"/>
          <p:nvPr/>
        </p:nvSpPr>
        <p:spPr>
          <a:xfrm>
            <a:off x="4601570" y="1513673"/>
            <a:ext cx="2988860" cy="1846659"/>
          </a:xfrm>
          <a:prstGeom prst="rect">
            <a:avLst/>
          </a:prstGeom>
          <a:noFill/>
        </p:spPr>
        <p:txBody>
          <a:bodyPr wrap="square" rtlCol="0">
            <a:spAutoFit/>
          </a:bodyPr>
          <a:lstStyle/>
          <a:p>
            <a:r>
              <a:rPr lang="uk-UA" sz="3200" dirty="0"/>
              <a:t>Біблійний текст. </a:t>
            </a:r>
          </a:p>
          <a:p>
            <a:r>
              <a:rPr lang="uk-UA" sz="3200" dirty="0">
                <a:hlinkClick r:id="rId3"/>
              </a:rPr>
              <a:t>Марфа і Марія</a:t>
            </a:r>
            <a:r>
              <a:rPr lang="uk-UA" sz="3200" dirty="0"/>
              <a:t>.</a:t>
            </a:r>
          </a:p>
          <a:p>
            <a:r>
              <a:rPr lang="uk-UA" sz="3200" dirty="0" err="1">
                <a:hlinkClick r:id="rId4"/>
              </a:rPr>
              <a:t>Єзавель</a:t>
            </a:r>
            <a:endParaRPr lang="uk-UA" sz="3200" dirty="0"/>
          </a:p>
          <a:p>
            <a:endParaRPr lang="ru-RU" dirty="0"/>
          </a:p>
        </p:txBody>
      </p:sp>
      <p:sp>
        <p:nvSpPr>
          <p:cNvPr id="5" name="Прямоугольник 4">
            <a:extLst>
              <a:ext uri="{FF2B5EF4-FFF2-40B4-BE49-F238E27FC236}">
                <a16:creationId xmlns:a16="http://schemas.microsoft.com/office/drawing/2014/main" id="{D2132A35-80E2-484C-864C-1EFEE5DCF9AC}"/>
              </a:ext>
            </a:extLst>
          </p:cNvPr>
          <p:cNvSpPr/>
          <p:nvPr/>
        </p:nvSpPr>
        <p:spPr>
          <a:xfrm>
            <a:off x="5390426" y="3244334"/>
            <a:ext cx="4249881" cy="369332"/>
          </a:xfrm>
          <a:prstGeom prst="rect">
            <a:avLst/>
          </a:prstGeom>
        </p:spPr>
        <p:txBody>
          <a:bodyPr wrap="none">
            <a:spAutoFit/>
          </a:bodyPr>
          <a:lstStyle/>
          <a:p>
            <a:r>
              <a:rPr lang="en-US" dirty="0">
                <a:hlinkClick r:id="rId5"/>
              </a:rPr>
              <a:t>Fiercely political and bleak, yet witty and wise</a:t>
            </a:r>
            <a:endParaRPr lang="ru-RU" dirty="0"/>
          </a:p>
        </p:txBody>
      </p:sp>
      <p:sp>
        <p:nvSpPr>
          <p:cNvPr id="6" name="Прямоугольник 5">
            <a:extLst>
              <a:ext uri="{FF2B5EF4-FFF2-40B4-BE49-F238E27FC236}">
                <a16:creationId xmlns:a16="http://schemas.microsoft.com/office/drawing/2014/main" id="{EDE0326D-8B91-4305-BCFB-216CA4C519FA}"/>
              </a:ext>
            </a:extLst>
          </p:cNvPr>
          <p:cNvSpPr/>
          <p:nvPr/>
        </p:nvSpPr>
        <p:spPr>
          <a:xfrm>
            <a:off x="4890817" y="3959332"/>
            <a:ext cx="6096000" cy="1384995"/>
          </a:xfrm>
          <a:prstGeom prst="rect">
            <a:avLst/>
          </a:prstGeom>
        </p:spPr>
        <p:txBody>
          <a:bodyPr>
            <a:spAutoFit/>
          </a:bodyPr>
          <a:lstStyle/>
          <a:p>
            <a:r>
              <a:rPr lang="en-US" sz="2800" dirty="0">
                <a:solidFill>
                  <a:schemeClr val="tx2"/>
                </a:solidFill>
                <a:latin typeface="+mj-lt"/>
              </a:rPr>
              <a:t>Compare with The Scarlet Letter: A Romance  by  Nathaniel Hawthorne (1850)</a:t>
            </a:r>
            <a:endParaRPr lang="ru-RU" sz="2800" dirty="0">
              <a:solidFill>
                <a:schemeClr val="tx2"/>
              </a:solidFill>
              <a:latin typeface="+mj-lt"/>
            </a:endParaRPr>
          </a:p>
        </p:txBody>
      </p:sp>
    </p:spTree>
    <p:extLst>
      <p:ext uri="{BB962C8B-B14F-4D97-AF65-F5344CB8AC3E}">
        <p14:creationId xmlns:p14="http://schemas.microsoft.com/office/powerpoint/2010/main" val="225497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D49B707-19FF-4537-944C-36554A1C0C98}"/>
              </a:ext>
            </a:extLst>
          </p:cNvPr>
          <p:cNvSpPr/>
          <p:nvPr/>
        </p:nvSpPr>
        <p:spPr>
          <a:xfrm>
            <a:off x="2127766" y="1542628"/>
            <a:ext cx="7936468" cy="2739211"/>
          </a:xfrm>
          <a:prstGeom prst="rect">
            <a:avLst/>
          </a:prstGeom>
        </p:spPr>
        <p:txBody>
          <a:bodyPr wrap="none">
            <a:spAutoFit/>
          </a:bodyPr>
          <a:lstStyle/>
          <a:p>
            <a:r>
              <a:rPr lang="en-US" sz="3200" b="1" dirty="0">
                <a:solidFill>
                  <a:srgbClr val="7030A0"/>
                </a:solidFill>
              </a:rPr>
              <a:t>Further reading:</a:t>
            </a:r>
          </a:p>
          <a:p>
            <a:r>
              <a:rPr lang="en-GB" sz="2800" dirty="0"/>
              <a:t>Simone de Beauvoir</a:t>
            </a:r>
            <a:r>
              <a:rPr lang="uk-UA" sz="2800" dirty="0"/>
              <a:t>, </a:t>
            </a:r>
            <a:r>
              <a:rPr lang="en-GB" sz="2800" i="1" dirty="0"/>
              <a:t>Le </a:t>
            </a:r>
            <a:r>
              <a:rPr lang="en-GB" sz="2800" i="1" dirty="0" err="1"/>
              <a:t>deuxième</a:t>
            </a:r>
            <a:r>
              <a:rPr lang="en-GB" sz="2800" i="1" dirty="0"/>
              <a:t> </a:t>
            </a:r>
            <a:r>
              <a:rPr lang="en-GB" sz="2800" i="1" dirty="0" err="1"/>
              <a:t>sexe</a:t>
            </a:r>
            <a:r>
              <a:rPr lang="en-GB" sz="2800" dirty="0"/>
              <a:t>, 1949</a:t>
            </a:r>
          </a:p>
          <a:p>
            <a:r>
              <a:rPr lang="en-US" sz="2800" dirty="0"/>
              <a:t>Ursula K. Le </a:t>
            </a:r>
            <a:r>
              <a:rPr lang="en-US" sz="2800" dirty="0" err="1"/>
              <a:t>Guin</a:t>
            </a:r>
            <a:r>
              <a:rPr lang="en-US" sz="2800" dirty="0"/>
              <a:t> </a:t>
            </a:r>
            <a:r>
              <a:rPr lang="en-US" sz="2800" i="1" dirty="0" err="1"/>
              <a:t>Tehanu</a:t>
            </a:r>
            <a:r>
              <a:rPr lang="en-US" sz="2800" dirty="0"/>
              <a:t> (1991), </a:t>
            </a:r>
            <a:r>
              <a:rPr lang="en-GB" sz="2800" i="1" dirty="0"/>
              <a:t>The Other Wind </a:t>
            </a:r>
            <a:r>
              <a:rPr lang="en-GB" sz="2800" dirty="0"/>
              <a:t>(2002)</a:t>
            </a:r>
          </a:p>
          <a:p>
            <a:r>
              <a:rPr lang="en-GB" sz="2800" dirty="0"/>
              <a:t>Diana Wynne Jones </a:t>
            </a:r>
            <a:r>
              <a:rPr lang="en-US" sz="2800" dirty="0"/>
              <a:t> </a:t>
            </a:r>
            <a:r>
              <a:rPr lang="en-US" sz="2800" i="1" dirty="0"/>
              <a:t>Fire and Hemlock </a:t>
            </a:r>
            <a:r>
              <a:rPr lang="en-US" sz="2800" dirty="0"/>
              <a:t>(1985)</a:t>
            </a:r>
          </a:p>
          <a:p>
            <a:r>
              <a:rPr lang="en-US" sz="2800" dirty="0"/>
              <a:t>Antonia Byatt, </a:t>
            </a:r>
            <a:r>
              <a:rPr lang="en-GB" sz="2800" i="1" dirty="0"/>
              <a:t>Possession: A Romance</a:t>
            </a:r>
            <a:r>
              <a:rPr lang="en-GB" sz="2800" dirty="0"/>
              <a:t> (1990)</a:t>
            </a:r>
          </a:p>
          <a:p>
            <a:r>
              <a:rPr lang="en-GB" sz="2800" dirty="0"/>
              <a:t>Etc.</a:t>
            </a:r>
            <a:endParaRPr lang="ru-RU" sz="2800" dirty="0"/>
          </a:p>
        </p:txBody>
      </p:sp>
    </p:spTree>
    <p:extLst>
      <p:ext uri="{BB962C8B-B14F-4D97-AF65-F5344CB8AC3E}">
        <p14:creationId xmlns:p14="http://schemas.microsoft.com/office/powerpoint/2010/main" val="157374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A0D04-D2C3-4B65-8096-FD5EA520ADBC}"/>
              </a:ext>
            </a:extLst>
          </p:cNvPr>
          <p:cNvSpPr txBox="1"/>
          <p:nvPr/>
        </p:nvSpPr>
        <p:spPr>
          <a:xfrm>
            <a:off x="1269242" y="248117"/>
            <a:ext cx="10754435" cy="5570756"/>
          </a:xfrm>
          <a:prstGeom prst="rect">
            <a:avLst/>
          </a:prstGeom>
          <a:noFill/>
        </p:spPr>
        <p:txBody>
          <a:bodyPr wrap="square" rtlCol="0">
            <a:spAutoFit/>
          </a:bodyPr>
          <a:lstStyle/>
          <a:p>
            <a:pPr algn="ctr"/>
            <a:r>
              <a:rPr lang="uk-UA" sz="3600" b="1" dirty="0" err="1">
                <a:solidFill>
                  <a:srgbClr val="7030A0"/>
                </a:solidFill>
              </a:rPr>
              <a:t>Дисклеймер</a:t>
            </a:r>
            <a:endParaRPr lang="uk-UA" sz="3600" b="1" dirty="0">
              <a:solidFill>
                <a:srgbClr val="7030A0"/>
              </a:solidFill>
            </a:endParaRPr>
          </a:p>
          <a:p>
            <a:pPr marL="342900" indent="-342900">
              <a:buAutoNum type="arabicPeriod"/>
            </a:pPr>
            <a:r>
              <a:rPr lang="uk-UA" sz="2000" dirty="0"/>
              <a:t>Питання зовсім не нове, й не властиве тільки новітній добі.</a:t>
            </a:r>
          </a:p>
          <a:p>
            <a:pPr marL="342900" indent="-342900">
              <a:buAutoNum type="arabicPeriod"/>
            </a:pPr>
            <a:r>
              <a:rPr lang="uk-UA" sz="2000" dirty="0"/>
              <a:t>Питання значною мірою вкорінене в а).страх, б). прагнення влади й домінування.</a:t>
            </a:r>
          </a:p>
          <a:p>
            <a:pPr marL="342900" indent="-342900">
              <a:buAutoNum type="arabicPeriod"/>
            </a:pPr>
            <a:r>
              <a:rPr lang="uk-UA" sz="2000" dirty="0"/>
              <a:t>Питання ґрунтується на цілком об’єктивних фактах: фізіологічних особливостях біологічного виду </a:t>
            </a:r>
            <a:r>
              <a:rPr lang="en-US" sz="2000" dirty="0"/>
              <a:t>homo sapience </a:t>
            </a:r>
            <a:r>
              <a:rPr lang="uk-UA" sz="2000" dirty="0"/>
              <a:t>та суспільних ролях, «зумовлених» такими відмінностями (див. «поділ праці» в первісному суспільстві)</a:t>
            </a:r>
          </a:p>
          <a:p>
            <a:pPr marL="342900" indent="-342900">
              <a:buAutoNum type="arabicPeriod"/>
            </a:pPr>
            <a:r>
              <a:rPr lang="uk-UA" sz="2000" dirty="0"/>
              <a:t>Жодна жива істота не може бути обмежена в правах через її біологічні особливості (якщо вони не шкодять оточенню. Медуза Горгона, </a:t>
            </a:r>
            <a:r>
              <a:rPr lang="uk-UA" sz="2000" dirty="0" err="1"/>
              <a:t>напр</a:t>
            </a:r>
            <a:r>
              <a:rPr lang="uk-UA" sz="2000" dirty="0"/>
              <a:t>, мала дуже небезпечне волосся та погляд…)</a:t>
            </a:r>
          </a:p>
          <a:p>
            <a:pPr marL="342900" indent="-342900">
              <a:buAutoNum type="arabicPeriod"/>
            </a:pPr>
            <a:r>
              <a:rPr lang="uk-UA" sz="2000" dirty="0"/>
              <a:t>А таке обмеження в правах існувало протягом тисячоліть. </a:t>
            </a:r>
          </a:p>
          <a:p>
            <a:pPr marL="342900" indent="-342900">
              <a:buAutoNum type="arabicPeriod"/>
            </a:pPr>
            <a:r>
              <a:rPr lang="uk-UA" sz="2000" dirty="0"/>
              <a:t>Тому література – в усі періоди свого розвитку – відгукувалася на цей соціальний факт. </a:t>
            </a:r>
          </a:p>
          <a:p>
            <a:pPr marL="342900" indent="-342900">
              <a:buAutoNum type="arabicPeriod"/>
            </a:pPr>
            <a:r>
              <a:rPr lang="uk-UA" sz="2000" dirty="0"/>
              <a:t>ХХ-ХХІ ст. тема розглядається в контексті поняття Іншого (див. попередні лекції). Тобто, йдеться не про домінування того чи того </a:t>
            </a:r>
            <a:r>
              <a:rPr lang="uk-UA" sz="2000" dirty="0" err="1"/>
              <a:t>ґендеру</a:t>
            </a:r>
            <a:r>
              <a:rPr lang="uk-UA" sz="2000" dirty="0"/>
              <a:t>, а про розуміння та комунікацію, засновану на розумінні Іншого та себе через Іншого. </a:t>
            </a:r>
          </a:p>
          <a:p>
            <a:pPr marL="342900" indent="-342900">
              <a:buAutoNum type="arabicPeriod"/>
            </a:pPr>
            <a:r>
              <a:rPr lang="uk-UA" sz="2000" dirty="0"/>
              <a:t>Всі спроби </a:t>
            </a:r>
            <a:r>
              <a:rPr lang="uk-UA" sz="2000" dirty="0" err="1"/>
              <a:t>компесаторних</a:t>
            </a:r>
            <a:r>
              <a:rPr lang="uk-UA" sz="2000" dirty="0"/>
              <a:t> рухів – прояв ефекту «маятника». Вони заслуговують на увагу та інтелектуальний аналіз, але не потребують емоційної </a:t>
            </a:r>
            <a:r>
              <a:rPr lang="uk-UA" sz="2000" dirty="0" err="1"/>
              <a:t>включеності</a:t>
            </a:r>
            <a:r>
              <a:rPr lang="uk-UA" sz="2000" dirty="0"/>
              <a:t>. </a:t>
            </a:r>
            <a:endParaRPr lang="ru-RU" sz="2000" dirty="0"/>
          </a:p>
          <a:p>
            <a:pPr marL="342900" indent="-342900">
              <a:buAutoNum type="arabicPeriod"/>
            </a:pPr>
            <a:r>
              <a:rPr lang="uk-UA" sz="2000" dirty="0"/>
              <a:t>М</a:t>
            </a:r>
            <a:r>
              <a:rPr lang="ru-RU" sz="2000" dirty="0"/>
              <a:t>и </a:t>
            </a:r>
            <a:r>
              <a:rPr lang="ru-RU" sz="2000" dirty="0" err="1"/>
              <a:t>інтелектуали</a:t>
            </a:r>
            <a:r>
              <a:rPr lang="ru-RU" sz="2000" dirty="0"/>
              <a:t>, </a:t>
            </a:r>
            <a:r>
              <a:rPr lang="ru-RU" sz="2000" dirty="0" err="1"/>
              <a:t>пам’ятаймо</a:t>
            </a:r>
            <a:r>
              <a:rPr lang="ru-RU" sz="2000" dirty="0"/>
              <a:t> про </a:t>
            </a:r>
            <a:r>
              <a:rPr lang="ru-RU" sz="2000" dirty="0" err="1"/>
              <a:t>це</a:t>
            </a:r>
            <a:r>
              <a:rPr lang="ru-RU" sz="2000" dirty="0"/>
              <a:t>. Ми </a:t>
            </a:r>
            <a:r>
              <a:rPr lang="ru-RU" sz="2000" dirty="0" err="1"/>
              <a:t>маємо</a:t>
            </a:r>
            <a:r>
              <a:rPr lang="ru-RU" sz="2000" dirty="0"/>
              <a:t> знати, </a:t>
            </a:r>
            <a:r>
              <a:rPr lang="ru-RU" sz="2000" dirty="0" err="1"/>
              <a:t>усвідомлювати</a:t>
            </a:r>
            <a:r>
              <a:rPr lang="ru-RU" sz="2000" dirty="0"/>
              <a:t>, </a:t>
            </a:r>
            <a:r>
              <a:rPr lang="ru-RU" sz="2000" dirty="0" err="1"/>
              <a:t>аналізувати</a:t>
            </a:r>
            <a:r>
              <a:rPr lang="ru-RU" sz="2000" dirty="0"/>
              <a:t> й </a:t>
            </a:r>
            <a:r>
              <a:rPr lang="ru-RU" sz="2000" dirty="0" err="1"/>
              <a:t>висновкувати</a:t>
            </a:r>
            <a:r>
              <a:rPr lang="ru-RU" sz="2000" dirty="0"/>
              <a:t>.</a:t>
            </a:r>
            <a:endParaRPr lang="uk-UA" sz="2000" dirty="0"/>
          </a:p>
        </p:txBody>
      </p:sp>
    </p:spTree>
    <p:extLst>
      <p:ext uri="{BB962C8B-B14F-4D97-AF65-F5344CB8AC3E}">
        <p14:creationId xmlns:p14="http://schemas.microsoft.com/office/powerpoint/2010/main" val="18974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FEDCB-BB66-409E-878A-7B45319EAACB}"/>
              </a:ext>
            </a:extLst>
          </p:cNvPr>
          <p:cNvSpPr txBox="1"/>
          <p:nvPr/>
        </p:nvSpPr>
        <p:spPr>
          <a:xfrm>
            <a:off x="1378424" y="696036"/>
            <a:ext cx="9676263" cy="4955203"/>
          </a:xfrm>
          <a:prstGeom prst="rect">
            <a:avLst/>
          </a:prstGeom>
          <a:noFill/>
        </p:spPr>
        <p:txBody>
          <a:bodyPr wrap="square" rtlCol="0">
            <a:spAutoFit/>
          </a:bodyPr>
          <a:lstStyle/>
          <a:p>
            <a:pPr algn="ctr"/>
            <a:r>
              <a:rPr lang="uk-UA" sz="2800" b="1" dirty="0">
                <a:solidFill>
                  <a:srgbClr val="7030A0"/>
                </a:solidFill>
              </a:rPr>
              <a:t>Читаємо </a:t>
            </a:r>
            <a:r>
              <a:rPr lang="uk-UA" sz="2800" b="1" dirty="0" err="1">
                <a:solidFill>
                  <a:srgbClr val="7030A0"/>
                </a:solidFill>
              </a:rPr>
              <a:t>мат.частину</a:t>
            </a:r>
            <a:endParaRPr lang="ru-RU" sz="2800" b="1" dirty="0">
              <a:solidFill>
                <a:srgbClr val="7030A0"/>
              </a:solidFill>
            </a:endParaRPr>
          </a:p>
          <a:p>
            <a:pPr algn="just"/>
            <a:r>
              <a:rPr lang="ru-RU" dirty="0"/>
              <a:t>ҐЕНДЕР - </a:t>
            </a:r>
            <a:r>
              <a:rPr lang="ru-RU" dirty="0" err="1"/>
              <a:t>поняття</a:t>
            </a:r>
            <a:r>
              <a:rPr lang="ru-RU" dirty="0"/>
              <a:t>, яке </a:t>
            </a:r>
            <a:r>
              <a:rPr lang="ru-RU" dirty="0" err="1"/>
              <a:t>використовується</a:t>
            </a:r>
            <a:r>
              <a:rPr lang="ru-RU" dirty="0"/>
              <a:t> для </a:t>
            </a:r>
            <a:r>
              <a:rPr lang="ru-RU" dirty="0" err="1"/>
              <a:t>визначення</a:t>
            </a:r>
            <a:r>
              <a:rPr lang="ru-RU" dirty="0"/>
              <a:t> </a:t>
            </a:r>
            <a:r>
              <a:rPr lang="ru-RU" dirty="0" err="1"/>
              <a:t>соціокультурної</a:t>
            </a:r>
            <a:r>
              <a:rPr lang="ru-RU" dirty="0"/>
              <a:t> </a:t>
            </a:r>
            <a:r>
              <a:rPr lang="ru-RU" dirty="0" err="1"/>
              <a:t>форми</a:t>
            </a:r>
            <a:r>
              <a:rPr lang="ru-RU" dirty="0"/>
              <a:t> </a:t>
            </a:r>
            <a:r>
              <a:rPr lang="ru-RU" dirty="0" err="1"/>
              <a:t>існування</a:t>
            </a:r>
            <a:r>
              <a:rPr lang="ru-RU" dirty="0"/>
              <a:t> статей: </a:t>
            </a:r>
            <a:r>
              <a:rPr lang="ru-RU" dirty="0" err="1"/>
              <a:t>чоловік</a:t>
            </a:r>
            <a:r>
              <a:rPr lang="ru-RU" dirty="0"/>
              <a:t> та </a:t>
            </a:r>
            <a:r>
              <a:rPr lang="ru-RU" dirty="0" err="1"/>
              <a:t>жінка</a:t>
            </a:r>
            <a:r>
              <a:rPr lang="ru-RU" dirty="0"/>
              <a:t> </a:t>
            </a:r>
            <a:r>
              <a:rPr lang="ru-RU" dirty="0" err="1"/>
              <a:t>виступають</a:t>
            </a:r>
            <a:r>
              <a:rPr lang="ru-RU" dirty="0"/>
              <a:t> не як </a:t>
            </a:r>
            <a:r>
              <a:rPr lang="ru-RU" dirty="0" err="1"/>
              <a:t>природні</a:t>
            </a:r>
            <a:r>
              <a:rPr lang="ru-RU" dirty="0"/>
              <a:t> </a:t>
            </a:r>
            <a:r>
              <a:rPr lang="ru-RU" dirty="0" err="1"/>
              <a:t>визначення</a:t>
            </a:r>
            <a:r>
              <a:rPr lang="ru-RU" dirty="0"/>
              <a:t>, а як </a:t>
            </a:r>
            <a:r>
              <a:rPr lang="ru-RU" dirty="0" err="1"/>
              <a:t>соціокультурні</a:t>
            </a:r>
            <a:r>
              <a:rPr lang="ru-RU" dirty="0"/>
              <a:t> </a:t>
            </a:r>
            <a:r>
              <a:rPr lang="ru-RU" dirty="0" err="1"/>
              <a:t>феномени</a:t>
            </a:r>
            <a:r>
              <a:rPr lang="ru-RU" dirty="0"/>
              <a:t>. </a:t>
            </a:r>
            <a:r>
              <a:rPr lang="ru-RU" dirty="0" err="1"/>
              <a:t>Якщо</a:t>
            </a:r>
            <a:r>
              <a:rPr lang="ru-RU" dirty="0"/>
              <a:t> стать </a:t>
            </a:r>
            <a:r>
              <a:rPr lang="ru-RU" dirty="0" err="1"/>
              <a:t>визначається</a:t>
            </a:r>
            <a:r>
              <a:rPr lang="ru-RU" dirty="0"/>
              <a:t> на </a:t>
            </a:r>
            <a:r>
              <a:rPr lang="ru-RU" dirty="0" err="1"/>
              <a:t>основі</a:t>
            </a:r>
            <a:r>
              <a:rPr lang="ru-RU" dirty="0"/>
              <a:t> </a:t>
            </a:r>
            <a:r>
              <a:rPr lang="ru-RU" dirty="0" err="1"/>
              <a:t>тілесних</a:t>
            </a:r>
            <a:r>
              <a:rPr lang="ru-RU" dirty="0"/>
              <a:t>, </a:t>
            </a:r>
            <a:r>
              <a:rPr lang="ru-RU" dirty="0" err="1"/>
              <a:t>органічних</a:t>
            </a:r>
            <a:r>
              <a:rPr lang="ru-RU" dirty="0"/>
              <a:t> та </a:t>
            </a:r>
            <a:r>
              <a:rPr lang="ru-RU" dirty="0" err="1"/>
              <a:t>психофізіологічних</a:t>
            </a:r>
            <a:r>
              <a:rPr lang="ru-RU" dirty="0"/>
              <a:t> </a:t>
            </a:r>
            <a:r>
              <a:rPr lang="ru-RU" dirty="0" err="1"/>
              <a:t>ознак</a:t>
            </a:r>
            <a:r>
              <a:rPr lang="ru-RU" dirty="0"/>
              <a:t>, то, на </a:t>
            </a:r>
            <a:r>
              <a:rPr lang="ru-RU" dirty="0" err="1"/>
              <a:t>відміну</a:t>
            </a:r>
            <a:r>
              <a:rPr lang="ru-RU" dirty="0"/>
              <a:t> </a:t>
            </a:r>
            <a:r>
              <a:rPr lang="ru-RU" dirty="0" err="1"/>
              <a:t>від</a:t>
            </a:r>
            <a:r>
              <a:rPr lang="ru-RU" dirty="0"/>
              <a:t> </a:t>
            </a:r>
            <a:r>
              <a:rPr lang="ru-RU" dirty="0" err="1"/>
              <a:t>неї</a:t>
            </a:r>
            <a:r>
              <a:rPr lang="ru-RU" dirty="0"/>
              <a:t>, </a:t>
            </a:r>
            <a:r>
              <a:rPr lang="ru-RU" dirty="0" err="1"/>
              <a:t>ґендер</a:t>
            </a:r>
            <a:r>
              <a:rPr lang="ru-RU" dirty="0"/>
              <a:t> </a:t>
            </a:r>
            <a:r>
              <a:rPr lang="ru-RU" dirty="0" err="1"/>
              <a:t>виводиться</a:t>
            </a:r>
            <a:r>
              <a:rPr lang="ru-RU" dirty="0"/>
              <a:t> </a:t>
            </a:r>
            <a:r>
              <a:rPr lang="ru-RU" dirty="0" err="1"/>
              <a:t>із</a:t>
            </a:r>
            <a:r>
              <a:rPr lang="ru-RU" dirty="0"/>
              <a:t> </a:t>
            </a:r>
            <a:r>
              <a:rPr lang="ru-RU" dirty="0" err="1"/>
              <a:t>соціальних</a:t>
            </a:r>
            <a:r>
              <a:rPr lang="ru-RU" dirty="0"/>
              <a:t>, </a:t>
            </a:r>
            <a:r>
              <a:rPr lang="ru-RU" dirty="0" err="1"/>
              <a:t>культурних</a:t>
            </a:r>
            <a:r>
              <a:rPr lang="ru-RU" dirty="0"/>
              <a:t> та </a:t>
            </a:r>
            <a:r>
              <a:rPr lang="ru-RU" dirty="0" err="1"/>
              <a:t>історичних</a:t>
            </a:r>
            <a:r>
              <a:rPr lang="ru-RU" dirty="0"/>
              <a:t> </a:t>
            </a:r>
            <a:r>
              <a:rPr lang="ru-RU" dirty="0" err="1"/>
              <a:t>особливостей</a:t>
            </a:r>
            <a:r>
              <a:rPr lang="ru-RU" dirty="0"/>
              <a:t> </a:t>
            </a:r>
            <a:r>
              <a:rPr lang="ru-RU" dirty="0" err="1"/>
              <a:t>людського</a:t>
            </a:r>
            <a:r>
              <a:rPr lang="ru-RU" dirty="0"/>
              <a:t> </a:t>
            </a:r>
            <a:r>
              <a:rPr lang="ru-RU" dirty="0" err="1"/>
              <a:t>буття</a:t>
            </a:r>
            <a:r>
              <a:rPr lang="ru-RU" dirty="0"/>
              <a:t>.</a:t>
            </a:r>
          </a:p>
          <a:p>
            <a:pPr algn="just"/>
            <a:endParaRPr lang="uk-UA" dirty="0"/>
          </a:p>
          <a:p>
            <a:pPr algn="just"/>
            <a:r>
              <a:rPr lang="ru-RU" dirty="0"/>
              <a:t>ФЕМІНІЗМ - </a:t>
            </a:r>
            <a:r>
              <a:rPr lang="ru-RU" dirty="0" err="1"/>
              <a:t>соціально-політичний</a:t>
            </a:r>
            <a:r>
              <a:rPr lang="ru-RU" dirty="0"/>
              <a:t>, </a:t>
            </a:r>
            <a:r>
              <a:rPr lang="ru-RU" dirty="0" err="1"/>
              <a:t>культурний</a:t>
            </a:r>
            <a:r>
              <a:rPr lang="ru-RU" dirty="0"/>
              <a:t> та </a:t>
            </a:r>
            <a:r>
              <a:rPr lang="ru-RU" dirty="0" err="1"/>
              <a:t>інтелектуальний</a:t>
            </a:r>
            <a:r>
              <a:rPr lang="ru-RU" dirty="0"/>
              <a:t> </a:t>
            </a:r>
            <a:r>
              <a:rPr lang="ru-RU" dirty="0" err="1"/>
              <a:t>рух</a:t>
            </a:r>
            <a:r>
              <a:rPr lang="ru-RU" dirty="0"/>
              <a:t>, </a:t>
            </a:r>
            <a:r>
              <a:rPr lang="ru-RU" dirty="0" err="1"/>
              <a:t>спрямований</a:t>
            </a:r>
            <a:r>
              <a:rPr lang="ru-RU" dirty="0"/>
              <a:t> як на </a:t>
            </a:r>
            <a:r>
              <a:rPr lang="ru-RU" dirty="0" err="1"/>
              <a:t>досягнення</a:t>
            </a:r>
            <a:r>
              <a:rPr lang="ru-RU" dirty="0"/>
              <a:t> </a:t>
            </a:r>
            <a:r>
              <a:rPr lang="ru-RU" dirty="0" err="1"/>
              <a:t>рівних</a:t>
            </a:r>
            <a:r>
              <a:rPr lang="ru-RU" dirty="0"/>
              <a:t> прав </a:t>
            </a:r>
            <a:r>
              <a:rPr lang="ru-RU" dirty="0" err="1"/>
              <a:t>жінок</a:t>
            </a:r>
            <a:r>
              <a:rPr lang="ru-RU" dirty="0"/>
              <a:t>, так і на </a:t>
            </a:r>
            <a:r>
              <a:rPr lang="ru-RU" dirty="0" err="1"/>
              <a:t>встановлення</a:t>
            </a:r>
            <a:r>
              <a:rPr lang="ru-RU" dirty="0"/>
              <a:t> нового порядку, в </a:t>
            </a:r>
            <a:r>
              <a:rPr lang="ru-RU" dirty="0" err="1"/>
              <a:t>якому</a:t>
            </a:r>
            <a:r>
              <a:rPr lang="ru-RU" dirty="0"/>
              <a:t> </a:t>
            </a:r>
            <a:r>
              <a:rPr lang="ru-RU" dirty="0" err="1"/>
              <a:t>стандарти</a:t>
            </a:r>
            <a:r>
              <a:rPr lang="ru-RU" dirty="0"/>
              <a:t> і </a:t>
            </a:r>
            <a:r>
              <a:rPr lang="ru-RU" dirty="0" err="1"/>
              <a:t>системацінностей</a:t>
            </a:r>
            <a:r>
              <a:rPr lang="ru-RU" dirty="0"/>
              <a:t> не </a:t>
            </a:r>
            <a:r>
              <a:rPr lang="ru-RU" dirty="0" err="1"/>
              <a:t>визначалися</a:t>
            </a:r>
            <a:r>
              <a:rPr lang="ru-RU" dirty="0"/>
              <a:t> б </a:t>
            </a:r>
            <a:r>
              <a:rPr lang="ru-RU" dirty="0" err="1"/>
              <a:t>чоловічими</a:t>
            </a:r>
            <a:r>
              <a:rPr lang="ru-RU" dirty="0"/>
              <a:t> </a:t>
            </a:r>
            <a:r>
              <a:rPr lang="ru-RU" dirty="0" err="1"/>
              <a:t>мірками</a:t>
            </a:r>
            <a:r>
              <a:rPr lang="ru-RU" dirty="0"/>
              <a:t>. Ф. </a:t>
            </a:r>
            <a:r>
              <a:rPr lang="ru-RU" dirty="0" err="1"/>
              <a:t>виростає</a:t>
            </a:r>
            <a:r>
              <a:rPr lang="ru-RU" dirty="0"/>
              <a:t> на </a:t>
            </a:r>
            <a:r>
              <a:rPr lang="ru-RU" dirty="0" err="1"/>
              <a:t>ґрунті</a:t>
            </a:r>
            <a:r>
              <a:rPr lang="ru-RU" dirty="0"/>
              <a:t> </a:t>
            </a:r>
            <a:r>
              <a:rPr lang="ru-RU" dirty="0" err="1"/>
              <a:t>фунда</a:t>
            </a:r>
            <a:r>
              <a:rPr lang="ru-RU" dirty="0"/>
              <a:t> </a:t>
            </a:r>
            <a:r>
              <a:rPr lang="ru-RU" dirty="0" err="1"/>
              <a:t>ментальної</a:t>
            </a:r>
            <a:r>
              <a:rPr lang="ru-RU" dirty="0"/>
              <a:t> </a:t>
            </a:r>
            <a:r>
              <a:rPr lang="ru-RU" dirty="0" err="1"/>
              <a:t>констатації</a:t>
            </a:r>
            <a:r>
              <a:rPr lang="ru-RU" dirty="0"/>
              <a:t> </a:t>
            </a:r>
            <a:r>
              <a:rPr lang="ru-RU" dirty="0" err="1"/>
              <a:t>маскулінного</a:t>
            </a:r>
            <a:r>
              <a:rPr lang="ru-RU" dirty="0"/>
              <a:t> характеру </a:t>
            </a:r>
            <a:r>
              <a:rPr lang="ru-RU" dirty="0" err="1"/>
              <a:t>наявної</a:t>
            </a:r>
            <a:r>
              <a:rPr lang="ru-RU" dirty="0"/>
              <a:t> </a:t>
            </a:r>
            <a:r>
              <a:rPr lang="ru-RU" dirty="0" err="1"/>
              <a:t>культури</a:t>
            </a:r>
            <a:r>
              <a:rPr lang="ru-RU" dirty="0"/>
              <a:t> та </a:t>
            </a:r>
            <a:r>
              <a:rPr lang="ru-RU" dirty="0" err="1"/>
              <a:t>цивілізації</a:t>
            </a:r>
            <a:r>
              <a:rPr lang="ru-RU" dirty="0"/>
              <a:t>. </a:t>
            </a:r>
            <a:r>
              <a:rPr lang="ru-RU" dirty="0" err="1"/>
              <a:t>Явним</a:t>
            </a:r>
            <a:r>
              <a:rPr lang="ru-RU" dirty="0"/>
              <a:t> та </a:t>
            </a:r>
            <a:r>
              <a:rPr lang="ru-RU" dirty="0" err="1"/>
              <a:t>неявним</a:t>
            </a:r>
            <a:r>
              <a:rPr lang="ru-RU" dirty="0"/>
              <a:t> чином </a:t>
            </a:r>
            <a:r>
              <a:rPr lang="ru-RU" dirty="0" err="1"/>
              <a:t>особливості</a:t>
            </a:r>
            <a:r>
              <a:rPr lang="ru-RU" dirty="0"/>
              <a:t> </a:t>
            </a:r>
            <a:r>
              <a:rPr lang="ru-RU" dirty="0" err="1"/>
              <a:t>чоловіка</a:t>
            </a:r>
            <a:r>
              <a:rPr lang="ru-RU" dirty="0"/>
              <a:t> </a:t>
            </a:r>
            <a:r>
              <a:rPr lang="ru-RU" dirty="0" err="1"/>
              <a:t>підносяться</a:t>
            </a:r>
            <a:r>
              <a:rPr lang="ru-RU" dirty="0"/>
              <a:t> до </a:t>
            </a:r>
            <a:r>
              <a:rPr lang="ru-RU" dirty="0" err="1"/>
              <a:t>рівня</a:t>
            </a:r>
            <a:r>
              <a:rPr lang="ru-RU" dirty="0"/>
              <a:t> </a:t>
            </a:r>
            <a:r>
              <a:rPr lang="ru-RU" dirty="0" err="1"/>
              <a:t>загальнокультурного</a:t>
            </a:r>
            <a:r>
              <a:rPr lang="ru-RU" dirty="0"/>
              <a:t> нормативу, </a:t>
            </a:r>
            <a:r>
              <a:rPr lang="ru-RU" dirty="0" err="1"/>
              <a:t>зразка</a:t>
            </a:r>
            <a:r>
              <a:rPr lang="ru-RU" dirty="0"/>
              <a:t>, </a:t>
            </a:r>
            <a:r>
              <a:rPr lang="ru-RU" dirty="0" err="1"/>
              <a:t>ототожнюються</a:t>
            </a:r>
            <a:endParaRPr lang="ru-RU" dirty="0"/>
          </a:p>
          <a:p>
            <a:pPr algn="just"/>
            <a:r>
              <a:rPr lang="ru-RU" dirty="0" err="1"/>
              <a:t>із</a:t>
            </a:r>
            <a:r>
              <a:rPr lang="ru-RU" dirty="0"/>
              <a:t> </a:t>
            </a:r>
            <a:r>
              <a:rPr lang="ru-RU" dirty="0" err="1"/>
              <a:t>людським</a:t>
            </a:r>
            <a:r>
              <a:rPr lang="ru-RU" dirty="0"/>
              <a:t> як таким; </a:t>
            </a:r>
            <a:r>
              <a:rPr lang="ru-RU" dirty="0" err="1"/>
              <a:t>жінка</a:t>
            </a:r>
            <a:r>
              <a:rPr lang="ru-RU" dirty="0"/>
              <a:t> ж та “</a:t>
            </a:r>
            <a:r>
              <a:rPr lang="ru-RU" dirty="0" err="1"/>
              <a:t>жіночість</a:t>
            </a:r>
            <a:r>
              <a:rPr lang="ru-RU" dirty="0"/>
              <a:t>” </a:t>
            </a:r>
            <a:r>
              <a:rPr lang="ru-RU" dirty="0" err="1"/>
              <a:t>зводиться</a:t>
            </a:r>
            <a:r>
              <a:rPr lang="ru-RU" dirty="0"/>
              <a:t> </a:t>
            </a:r>
            <a:r>
              <a:rPr lang="ru-RU" dirty="0" err="1"/>
              <a:t>лише</a:t>
            </a:r>
            <a:r>
              <a:rPr lang="ru-RU" dirty="0"/>
              <a:t> до конкретного </a:t>
            </a:r>
            <a:r>
              <a:rPr lang="ru-RU" dirty="0" err="1"/>
              <a:t>сущого</a:t>
            </a:r>
            <a:r>
              <a:rPr lang="ru-RU" dirty="0"/>
              <a:t> </a:t>
            </a:r>
            <a:r>
              <a:rPr lang="ru-RU" dirty="0" err="1"/>
              <a:t>серед</a:t>
            </a:r>
            <a:r>
              <a:rPr lang="ru-RU" dirty="0"/>
              <a:t> </a:t>
            </a:r>
            <a:r>
              <a:rPr lang="ru-RU" dirty="0" err="1"/>
              <a:t>інших</a:t>
            </a:r>
            <a:r>
              <a:rPr lang="ru-RU" dirty="0"/>
              <a:t> сущих, </a:t>
            </a:r>
            <a:r>
              <a:rPr lang="ru-RU" dirty="0" err="1"/>
              <a:t>набуває</a:t>
            </a:r>
            <a:r>
              <a:rPr lang="ru-RU" dirty="0"/>
              <a:t> статусу “ </a:t>
            </a:r>
            <a:r>
              <a:rPr lang="ru-RU" dirty="0" err="1"/>
              <a:t>Іншого</a:t>
            </a:r>
            <a:r>
              <a:rPr lang="ru-RU" dirty="0"/>
              <a:t>”. </a:t>
            </a:r>
            <a:r>
              <a:rPr lang="ru-RU" dirty="0" err="1"/>
              <a:t>Метафізичне</a:t>
            </a:r>
            <a:r>
              <a:rPr lang="ru-RU" dirty="0"/>
              <a:t> </a:t>
            </a:r>
            <a:r>
              <a:rPr lang="ru-RU" dirty="0" err="1"/>
              <a:t>значення</a:t>
            </a:r>
            <a:r>
              <a:rPr lang="ru-RU" dirty="0"/>
              <a:t> Ф. </a:t>
            </a:r>
            <a:r>
              <a:rPr lang="ru-RU" dirty="0" err="1"/>
              <a:t>полягає</a:t>
            </a:r>
            <a:r>
              <a:rPr lang="ru-RU" dirty="0"/>
              <a:t> у </a:t>
            </a:r>
            <a:r>
              <a:rPr lang="ru-RU" dirty="0" err="1"/>
              <a:t>введенні</a:t>
            </a:r>
            <a:r>
              <a:rPr lang="ru-RU" dirty="0"/>
              <a:t> </a:t>
            </a:r>
            <a:r>
              <a:rPr lang="ru-RU" dirty="0" err="1"/>
              <a:t>фемінності</a:t>
            </a:r>
            <a:r>
              <a:rPr lang="ru-RU" dirty="0"/>
              <a:t> до</a:t>
            </a:r>
          </a:p>
          <a:p>
            <a:pPr algn="just"/>
            <a:r>
              <a:rPr lang="ru-RU" dirty="0"/>
              <a:t>складу </a:t>
            </a:r>
            <a:r>
              <a:rPr lang="ru-RU" dirty="0" err="1"/>
              <a:t>передумов</a:t>
            </a:r>
            <a:r>
              <a:rPr lang="ru-RU" dirty="0"/>
              <a:t> </a:t>
            </a:r>
            <a:r>
              <a:rPr lang="ru-RU" dirty="0" err="1"/>
              <a:t>людського</a:t>
            </a:r>
            <a:r>
              <a:rPr lang="ru-RU" dirty="0"/>
              <a:t> </a:t>
            </a:r>
            <a:r>
              <a:rPr lang="ru-RU" dirty="0" err="1"/>
              <a:t>буття</a:t>
            </a:r>
            <a:r>
              <a:rPr lang="ru-RU" dirty="0"/>
              <a:t>, </a:t>
            </a:r>
            <a:r>
              <a:rPr lang="ru-RU" dirty="0" err="1"/>
              <a:t>його</a:t>
            </a:r>
            <a:r>
              <a:rPr lang="ru-RU" dirty="0"/>
              <a:t> </a:t>
            </a:r>
            <a:r>
              <a:rPr lang="ru-RU" dirty="0" err="1"/>
              <a:t>загальнозначущих</a:t>
            </a:r>
            <a:r>
              <a:rPr lang="ru-RU" dirty="0"/>
              <a:t> і </a:t>
            </a:r>
            <a:r>
              <a:rPr lang="ru-RU" dirty="0" err="1"/>
              <a:t>невід’ємних</a:t>
            </a:r>
            <a:r>
              <a:rPr lang="ru-RU" dirty="0"/>
              <a:t> </a:t>
            </a:r>
            <a:r>
              <a:rPr lang="ru-RU" dirty="0" err="1"/>
              <a:t>ознак</a:t>
            </a:r>
            <a:r>
              <a:rPr lang="ru-RU" dirty="0"/>
              <a:t>.</a:t>
            </a:r>
          </a:p>
          <a:p>
            <a:endParaRPr lang="ru-RU" dirty="0"/>
          </a:p>
          <a:p>
            <a:endParaRPr lang="ru-RU" dirty="0"/>
          </a:p>
          <a:p>
            <a:r>
              <a:rPr lang="ru-RU" b="1" dirty="0" err="1"/>
              <a:t>Філософський</a:t>
            </a:r>
            <a:r>
              <a:rPr lang="ru-RU" b="1" dirty="0"/>
              <a:t> </a:t>
            </a:r>
            <a:r>
              <a:rPr lang="ru-RU" b="1" dirty="0" err="1"/>
              <a:t>енциклопедичний</a:t>
            </a:r>
            <a:r>
              <a:rPr lang="ru-RU" b="1" dirty="0"/>
              <a:t> словник (ФЕС). </a:t>
            </a:r>
            <a:r>
              <a:rPr lang="ru-RU" b="1" dirty="0" err="1"/>
              <a:t>Київ</a:t>
            </a:r>
            <a:r>
              <a:rPr lang="ru-RU" b="1" dirty="0"/>
              <a:t>, Абрис, 2002</a:t>
            </a:r>
          </a:p>
        </p:txBody>
      </p:sp>
    </p:spTree>
    <p:extLst>
      <p:ext uri="{BB962C8B-B14F-4D97-AF65-F5344CB8AC3E}">
        <p14:creationId xmlns:p14="http://schemas.microsoft.com/office/powerpoint/2010/main" val="331273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93F4D20-6915-47AA-9B2A-329F69062FFA}"/>
              </a:ext>
            </a:extLst>
          </p:cNvPr>
          <p:cNvPicPr>
            <a:picLocks noChangeAspect="1"/>
          </p:cNvPicPr>
          <p:nvPr/>
        </p:nvPicPr>
        <p:blipFill>
          <a:blip r:embed="rId2"/>
          <a:stretch>
            <a:fillRect/>
          </a:stretch>
        </p:blipFill>
        <p:spPr>
          <a:xfrm>
            <a:off x="2518083" y="288664"/>
            <a:ext cx="9039225" cy="4124325"/>
          </a:xfrm>
          <a:prstGeom prst="rect">
            <a:avLst/>
          </a:prstGeom>
        </p:spPr>
      </p:pic>
      <p:sp>
        <p:nvSpPr>
          <p:cNvPr id="3" name="Прямоугольник 2">
            <a:extLst>
              <a:ext uri="{FF2B5EF4-FFF2-40B4-BE49-F238E27FC236}">
                <a16:creationId xmlns:a16="http://schemas.microsoft.com/office/drawing/2014/main" id="{1CAC12BA-0CBE-4DB9-B515-7B5C5ACD385B}"/>
              </a:ext>
            </a:extLst>
          </p:cNvPr>
          <p:cNvSpPr/>
          <p:nvPr/>
        </p:nvSpPr>
        <p:spPr>
          <a:xfrm>
            <a:off x="2518083" y="4412989"/>
            <a:ext cx="6096000" cy="1969770"/>
          </a:xfrm>
          <a:prstGeom prst="rect">
            <a:avLst/>
          </a:prstGeom>
        </p:spPr>
        <p:txBody>
          <a:bodyPr>
            <a:spAutoFit/>
          </a:bodyPr>
          <a:lstStyle/>
          <a:p>
            <a:endParaRPr lang="ru-RU" sz="3200" dirty="0">
              <a:solidFill>
                <a:srgbClr val="000000"/>
              </a:solidFill>
              <a:latin typeface="Garamond" panose="02020404030301010803" pitchFamily="18" charset="0"/>
            </a:endParaRPr>
          </a:p>
          <a:p>
            <a:r>
              <a:rPr lang="ru-RU" dirty="0">
                <a:solidFill>
                  <a:srgbClr val="000000"/>
                </a:solidFill>
                <a:latin typeface="Garamond" panose="02020404030301010803" pitchFamily="18" charset="0"/>
              </a:rPr>
              <a:t>Арістотель (384 — 322 </a:t>
            </a:r>
            <a:r>
              <a:rPr lang="ru-RU" dirty="0" err="1">
                <a:solidFill>
                  <a:srgbClr val="000000"/>
                </a:solidFill>
                <a:latin typeface="Garamond" panose="02020404030301010803" pitchFamily="18" charset="0"/>
              </a:rPr>
              <a:t>рр</a:t>
            </a:r>
            <a:r>
              <a:rPr lang="ru-RU" dirty="0">
                <a:solidFill>
                  <a:srgbClr val="000000"/>
                </a:solidFill>
                <a:latin typeface="Garamond" panose="02020404030301010803" pitchFamily="18" charset="0"/>
              </a:rPr>
              <a:t>. до н. е.)</a:t>
            </a:r>
          </a:p>
          <a:p>
            <a:r>
              <a:rPr lang="ru-RU" dirty="0" err="1">
                <a:solidFill>
                  <a:srgbClr val="000000"/>
                </a:solidFill>
                <a:latin typeface="Garamond" panose="02020404030301010803" pitchFamily="18" charset="0"/>
              </a:rPr>
              <a:t>Поетика</a:t>
            </a:r>
            <a:r>
              <a:rPr lang="ru-RU" dirty="0">
                <a:solidFill>
                  <a:srgbClr val="000000"/>
                </a:solidFill>
                <a:latin typeface="Garamond" panose="02020404030301010803" pitchFamily="18" charset="0"/>
              </a:rPr>
              <a:t>, пер. Бориса </a:t>
            </a:r>
            <a:r>
              <a:rPr lang="ru-RU" dirty="0" err="1">
                <a:solidFill>
                  <a:srgbClr val="000000"/>
                </a:solidFill>
                <a:latin typeface="Garamond" panose="02020404030301010803" pitchFamily="18" charset="0"/>
              </a:rPr>
              <a:t>Тена</a:t>
            </a:r>
            <a:r>
              <a:rPr lang="ru-RU" dirty="0">
                <a:solidFill>
                  <a:srgbClr val="000000"/>
                </a:solidFill>
                <a:latin typeface="Garamond" panose="02020404030301010803" pitchFamily="18" charset="0"/>
              </a:rPr>
              <a:t>. </a:t>
            </a:r>
            <a:r>
              <a:rPr lang="ru-RU" dirty="0" err="1">
                <a:solidFill>
                  <a:srgbClr val="000000"/>
                </a:solidFill>
                <a:latin typeface="Garamond" panose="02020404030301010803" pitchFamily="18" charset="0"/>
              </a:rPr>
              <a:t>Київ</a:t>
            </a:r>
            <a:r>
              <a:rPr lang="ru-RU" dirty="0">
                <a:solidFill>
                  <a:srgbClr val="000000"/>
                </a:solidFill>
                <a:latin typeface="Garamond" panose="02020404030301010803" pitchFamily="18" charset="0"/>
              </a:rPr>
              <a:t>, </a:t>
            </a:r>
            <a:r>
              <a:rPr lang="ru-RU" dirty="0" err="1">
                <a:solidFill>
                  <a:srgbClr val="000000"/>
                </a:solidFill>
                <a:latin typeface="Garamond" panose="02020404030301010803" pitchFamily="18" charset="0"/>
              </a:rPr>
              <a:t>Мистецтво</a:t>
            </a:r>
            <a:r>
              <a:rPr lang="ru-RU" dirty="0">
                <a:solidFill>
                  <a:srgbClr val="000000"/>
                </a:solidFill>
                <a:latin typeface="Garamond" panose="02020404030301010803" pitchFamily="18" charset="0"/>
              </a:rPr>
              <a:t>. 1968.</a:t>
            </a:r>
          </a:p>
          <a:p>
            <a:endParaRPr lang="ru-RU" dirty="0">
              <a:solidFill>
                <a:srgbClr val="000000"/>
              </a:solidFill>
              <a:latin typeface="Garamond" panose="02020404030301010803" pitchFamily="18" charset="0"/>
            </a:endParaRPr>
          </a:p>
          <a:p>
            <a:r>
              <a:rPr lang="ru-RU" dirty="0">
                <a:solidFill>
                  <a:srgbClr val="000000"/>
                </a:solidFill>
                <a:latin typeface="Garamond" panose="02020404030301010803" pitchFamily="18" charset="0"/>
              </a:rPr>
              <a:t>Для контрасту раджу </a:t>
            </a:r>
            <a:r>
              <a:rPr lang="ru-RU" dirty="0" err="1">
                <a:solidFill>
                  <a:srgbClr val="000000"/>
                </a:solidFill>
                <a:latin typeface="Garamond" panose="02020404030301010803" pitchFamily="18" charset="0"/>
              </a:rPr>
              <a:t>заглянути</a:t>
            </a:r>
            <a:r>
              <a:rPr lang="ru-RU" dirty="0">
                <a:solidFill>
                  <a:srgbClr val="000000"/>
                </a:solidFill>
                <a:latin typeface="Garamond" panose="02020404030301010803" pitchFamily="18" charset="0"/>
              </a:rPr>
              <a:t> до «</a:t>
            </a:r>
            <a:r>
              <a:rPr lang="ru-RU" dirty="0" err="1">
                <a:solidFill>
                  <a:srgbClr val="000000"/>
                </a:solidFill>
                <a:latin typeface="Garamond" panose="02020404030301010803" pitchFamily="18" charset="0"/>
              </a:rPr>
              <a:t>Лісістрати</a:t>
            </a:r>
            <a:r>
              <a:rPr lang="ru-RU" dirty="0">
                <a:solidFill>
                  <a:srgbClr val="000000"/>
                </a:solidFill>
                <a:latin typeface="Garamond" panose="02020404030301010803" pitchFamily="18" charset="0"/>
              </a:rPr>
              <a:t>» Арістофана</a:t>
            </a:r>
          </a:p>
          <a:p>
            <a:r>
              <a:rPr lang="ru-RU" dirty="0" err="1">
                <a:solidFill>
                  <a:srgbClr val="000000"/>
                </a:solidFill>
                <a:latin typeface="Garamond" panose="02020404030301010803" pitchFamily="18" charset="0"/>
              </a:rPr>
              <a:t>Питання</a:t>
            </a:r>
            <a:r>
              <a:rPr lang="ru-RU" dirty="0">
                <a:solidFill>
                  <a:srgbClr val="000000"/>
                </a:solidFill>
                <a:latin typeface="Garamond" panose="02020404030301010803" pitchFamily="18" charset="0"/>
              </a:rPr>
              <a:t> для </a:t>
            </a:r>
            <a:r>
              <a:rPr lang="ru-RU" dirty="0" err="1">
                <a:solidFill>
                  <a:srgbClr val="000000"/>
                </a:solidFill>
                <a:latin typeface="Garamond" panose="02020404030301010803" pitchFamily="18" charset="0"/>
              </a:rPr>
              <a:t>допитливих</a:t>
            </a:r>
            <a:r>
              <a:rPr lang="ru-RU" dirty="0">
                <a:solidFill>
                  <a:srgbClr val="000000"/>
                </a:solidFill>
                <a:latin typeface="Garamond" panose="02020404030301010803" pitchFamily="18" charset="0"/>
              </a:rPr>
              <a:t>: </a:t>
            </a:r>
            <a:r>
              <a:rPr lang="ru-RU" dirty="0" err="1">
                <a:solidFill>
                  <a:srgbClr val="000000"/>
                </a:solidFill>
                <a:latin typeface="Garamond" panose="02020404030301010803" pitchFamily="18" charset="0"/>
              </a:rPr>
              <a:t>звідки</a:t>
            </a:r>
            <a:r>
              <a:rPr lang="ru-RU" dirty="0">
                <a:solidFill>
                  <a:srgbClr val="000000"/>
                </a:solidFill>
                <a:latin typeface="Garamond" panose="02020404030301010803" pitchFamily="18" charset="0"/>
              </a:rPr>
              <a:t> </a:t>
            </a:r>
            <a:r>
              <a:rPr lang="ru-RU" dirty="0" err="1">
                <a:solidFill>
                  <a:srgbClr val="000000"/>
                </a:solidFill>
                <a:latin typeface="Garamond" panose="02020404030301010803" pitchFamily="18" charset="0"/>
              </a:rPr>
              <a:t>пішов</a:t>
            </a:r>
            <a:r>
              <a:rPr lang="ru-RU" dirty="0">
                <a:solidFill>
                  <a:srgbClr val="000000"/>
                </a:solidFill>
                <a:latin typeface="Garamond" panose="02020404030301010803" pitchFamily="18" charset="0"/>
              </a:rPr>
              <a:t> </a:t>
            </a:r>
            <a:r>
              <a:rPr lang="ru-RU" dirty="0" err="1">
                <a:solidFill>
                  <a:srgbClr val="000000"/>
                </a:solidFill>
                <a:latin typeface="Garamond" panose="02020404030301010803" pitchFamily="18" charset="0"/>
              </a:rPr>
              <a:t>міт</a:t>
            </a:r>
            <a:r>
              <a:rPr lang="ru-RU" dirty="0">
                <a:solidFill>
                  <a:srgbClr val="000000"/>
                </a:solidFill>
                <a:latin typeface="Garamond" panose="02020404030301010803" pitchFamily="18" charset="0"/>
              </a:rPr>
              <a:t> про амазонок? </a:t>
            </a:r>
            <a:endParaRPr lang="ru-RU" dirty="0"/>
          </a:p>
        </p:txBody>
      </p:sp>
    </p:spTree>
    <p:extLst>
      <p:ext uri="{BB962C8B-B14F-4D97-AF65-F5344CB8AC3E}">
        <p14:creationId xmlns:p14="http://schemas.microsoft.com/office/powerpoint/2010/main" val="26434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E9911B-C442-49E8-976B-E34C63B31552}"/>
              </a:ext>
            </a:extLst>
          </p:cNvPr>
          <p:cNvSpPr txBox="1"/>
          <p:nvPr/>
        </p:nvSpPr>
        <p:spPr>
          <a:xfrm>
            <a:off x="7779225" y="218364"/>
            <a:ext cx="4135272" cy="646331"/>
          </a:xfrm>
          <a:prstGeom prst="rect">
            <a:avLst/>
          </a:prstGeom>
          <a:noFill/>
        </p:spPr>
        <p:txBody>
          <a:bodyPr wrap="square" rtlCol="0">
            <a:spAutoFit/>
          </a:bodyPr>
          <a:lstStyle/>
          <a:p>
            <a:r>
              <a:rPr lang="uk-UA" dirty="0"/>
              <a:t>Середньовіччя. «Жінка – сосуд гріха»? Вам бракує інформації. </a:t>
            </a:r>
            <a:endParaRPr lang="ru-RU" dirty="0"/>
          </a:p>
        </p:txBody>
      </p:sp>
      <p:sp>
        <p:nvSpPr>
          <p:cNvPr id="4" name="Прямоугольник 3">
            <a:extLst>
              <a:ext uri="{FF2B5EF4-FFF2-40B4-BE49-F238E27FC236}">
                <a16:creationId xmlns:a16="http://schemas.microsoft.com/office/drawing/2014/main" id="{EB942DCA-9BF7-46A7-9BC7-927AEB19BB24}"/>
              </a:ext>
            </a:extLst>
          </p:cNvPr>
          <p:cNvSpPr/>
          <p:nvPr/>
        </p:nvSpPr>
        <p:spPr>
          <a:xfrm>
            <a:off x="714233" y="126030"/>
            <a:ext cx="5509146" cy="830997"/>
          </a:xfrm>
          <a:prstGeom prst="rect">
            <a:avLst/>
          </a:prstGeom>
        </p:spPr>
        <p:txBody>
          <a:bodyPr wrap="square">
            <a:spAutoFit/>
          </a:bodyPr>
          <a:lstStyle/>
          <a:p>
            <a:r>
              <a:rPr lang="ru-RU" sz="2400" b="1" dirty="0" err="1">
                <a:solidFill>
                  <a:srgbClr val="7030A0"/>
                </a:solidFill>
              </a:rPr>
              <a:t>Гільдеґарда</a:t>
            </a:r>
            <a:r>
              <a:rPr lang="ru-RU" sz="2400" b="1" dirty="0">
                <a:solidFill>
                  <a:srgbClr val="7030A0"/>
                </a:solidFill>
              </a:rPr>
              <a:t> </a:t>
            </a:r>
            <a:r>
              <a:rPr lang="ru-RU" sz="2400" b="1" dirty="0" err="1">
                <a:solidFill>
                  <a:srgbClr val="7030A0"/>
                </a:solidFill>
              </a:rPr>
              <a:t>Бінгенська</a:t>
            </a:r>
            <a:r>
              <a:rPr lang="ru-RU" sz="2400" b="1" dirty="0">
                <a:solidFill>
                  <a:srgbClr val="7030A0"/>
                </a:solidFill>
              </a:rPr>
              <a:t> </a:t>
            </a:r>
          </a:p>
          <a:p>
            <a:r>
              <a:rPr lang="ru-RU" sz="2400" dirty="0"/>
              <a:t>(</a:t>
            </a:r>
            <a:r>
              <a:rPr lang="ru-RU" sz="2400" dirty="0" err="1"/>
              <a:t>нім</a:t>
            </a:r>
            <a:r>
              <a:rPr lang="ru-RU" sz="2400" dirty="0"/>
              <a:t>. </a:t>
            </a:r>
            <a:r>
              <a:rPr lang="en-GB" sz="2400" dirty="0"/>
              <a:t>Hildegard von </a:t>
            </a:r>
            <a:r>
              <a:rPr lang="en-GB" sz="2400" dirty="0" err="1"/>
              <a:t>Bingen</a:t>
            </a:r>
            <a:r>
              <a:rPr lang="en-GB" sz="2400" dirty="0"/>
              <a:t>; 1098</a:t>
            </a:r>
            <a:r>
              <a:rPr lang="ru-RU" sz="2400" dirty="0"/>
              <a:t> —  1179)</a:t>
            </a:r>
            <a:endParaRPr lang="ru-RU" dirty="0"/>
          </a:p>
        </p:txBody>
      </p:sp>
      <p:pic>
        <p:nvPicPr>
          <p:cNvPr id="5" name="Рисунок 4">
            <a:extLst>
              <a:ext uri="{FF2B5EF4-FFF2-40B4-BE49-F238E27FC236}">
                <a16:creationId xmlns:a16="http://schemas.microsoft.com/office/drawing/2014/main" id="{8198386C-DF2C-4DE3-A3F8-A75A875E40D7}"/>
              </a:ext>
            </a:extLst>
          </p:cNvPr>
          <p:cNvPicPr>
            <a:picLocks noChangeAspect="1"/>
          </p:cNvPicPr>
          <p:nvPr/>
        </p:nvPicPr>
        <p:blipFill>
          <a:blip r:embed="rId2"/>
          <a:stretch>
            <a:fillRect/>
          </a:stretch>
        </p:blipFill>
        <p:spPr>
          <a:xfrm>
            <a:off x="823414" y="1290009"/>
            <a:ext cx="2465695" cy="4277981"/>
          </a:xfrm>
          <a:prstGeom prst="rect">
            <a:avLst/>
          </a:prstGeom>
        </p:spPr>
      </p:pic>
      <p:sp>
        <p:nvSpPr>
          <p:cNvPr id="6" name="Прямоугольник 5">
            <a:extLst>
              <a:ext uri="{FF2B5EF4-FFF2-40B4-BE49-F238E27FC236}">
                <a16:creationId xmlns:a16="http://schemas.microsoft.com/office/drawing/2014/main" id="{A43A0349-0F79-4B50-B4E1-BAAED9CF3883}"/>
              </a:ext>
            </a:extLst>
          </p:cNvPr>
          <p:cNvSpPr/>
          <p:nvPr/>
        </p:nvSpPr>
        <p:spPr>
          <a:xfrm>
            <a:off x="4594747" y="1236092"/>
            <a:ext cx="6096000" cy="3693319"/>
          </a:xfrm>
          <a:prstGeom prst="rect">
            <a:avLst/>
          </a:prstGeom>
        </p:spPr>
        <p:txBody>
          <a:bodyPr>
            <a:spAutoFit/>
          </a:bodyPr>
          <a:lstStyle/>
          <a:p>
            <a:r>
              <a:rPr lang="ru-RU" dirty="0" err="1"/>
              <a:t>Ерудитка</a:t>
            </a:r>
            <a:r>
              <a:rPr lang="ru-RU" dirty="0"/>
              <a:t>, </a:t>
            </a:r>
            <a:r>
              <a:rPr lang="ru-RU" dirty="0" err="1"/>
              <a:t>мисткиня</a:t>
            </a:r>
            <a:r>
              <a:rPr lang="ru-RU" dirty="0"/>
              <a:t> і </a:t>
            </a:r>
            <a:r>
              <a:rPr lang="ru-RU" dirty="0" err="1"/>
              <a:t>наставниця</a:t>
            </a:r>
            <a:endParaRPr lang="ru-RU" dirty="0"/>
          </a:p>
          <a:p>
            <a:r>
              <a:rPr lang="ru-RU" dirty="0"/>
              <a:t>Артистка,</a:t>
            </a:r>
          </a:p>
          <a:p>
            <a:r>
              <a:rPr lang="ru-RU" dirty="0" err="1"/>
              <a:t>композиторка</a:t>
            </a:r>
            <a:endParaRPr lang="ru-RU" dirty="0"/>
          </a:p>
          <a:p>
            <a:r>
              <a:rPr lang="ru-RU" dirty="0" err="1"/>
              <a:t>письменниця</a:t>
            </a:r>
            <a:r>
              <a:rPr lang="ru-RU" dirty="0"/>
              <a:t>, </a:t>
            </a:r>
            <a:r>
              <a:rPr lang="ru-RU" dirty="0" err="1"/>
              <a:t>драматургиня</a:t>
            </a:r>
            <a:r>
              <a:rPr lang="ru-RU" dirty="0"/>
              <a:t>, </a:t>
            </a:r>
            <a:r>
              <a:rPr lang="ru-RU" dirty="0" err="1"/>
              <a:t>поетеса</a:t>
            </a:r>
            <a:r>
              <a:rPr lang="ru-RU" dirty="0"/>
              <a:t>,</a:t>
            </a:r>
          </a:p>
          <a:p>
            <a:r>
              <a:rPr lang="ru-RU" dirty="0" err="1"/>
              <a:t>лінгвістка</a:t>
            </a:r>
            <a:r>
              <a:rPr lang="ru-RU" dirty="0"/>
              <a:t>, </a:t>
            </a:r>
          </a:p>
          <a:p>
            <a:r>
              <a:rPr lang="ru-RU" dirty="0" err="1"/>
              <a:t>натуралістка</a:t>
            </a:r>
            <a:r>
              <a:rPr lang="ru-RU" dirty="0"/>
              <a:t>, </a:t>
            </a:r>
          </a:p>
          <a:p>
            <a:r>
              <a:rPr lang="ru-RU" dirty="0" err="1"/>
              <a:t>філософиня</a:t>
            </a:r>
            <a:r>
              <a:rPr lang="ru-RU" dirty="0"/>
              <a:t>, </a:t>
            </a:r>
          </a:p>
          <a:p>
            <a:r>
              <a:rPr lang="ru-RU" dirty="0" err="1"/>
              <a:t>лікарка</a:t>
            </a:r>
            <a:r>
              <a:rPr lang="ru-RU" dirty="0"/>
              <a:t>, </a:t>
            </a:r>
          </a:p>
          <a:p>
            <a:r>
              <a:rPr lang="ru-RU" dirty="0" err="1"/>
              <a:t>політична</a:t>
            </a:r>
            <a:r>
              <a:rPr lang="ru-RU" dirty="0"/>
              <a:t> консультантка, </a:t>
            </a:r>
          </a:p>
          <a:p>
            <a:r>
              <a:rPr lang="ru-RU" dirty="0" err="1"/>
              <a:t>пророчиця</a:t>
            </a:r>
            <a:r>
              <a:rPr lang="ru-RU" dirty="0"/>
              <a:t>, </a:t>
            </a:r>
            <a:r>
              <a:rPr lang="ru-RU" dirty="0" err="1"/>
              <a:t>провидиця</a:t>
            </a:r>
            <a:r>
              <a:rPr lang="ru-RU" dirty="0"/>
              <a:t> </a:t>
            </a:r>
            <a:r>
              <a:rPr lang="uk-UA" dirty="0"/>
              <a:t> </a:t>
            </a:r>
          </a:p>
          <a:p>
            <a:endParaRPr lang="uk-UA" dirty="0"/>
          </a:p>
          <a:p>
            <a:r>
              <a:rPr lang="ru-RU" dirty="0" err="1"/>
              <a:t>теологічні</a:t>
            </a:r>
            <a:r>
              <a:rPr lang="ru-RU" dirty="0"/>
              <a:t>, </a:t>
            </a:r>
            <a:r>
              <a:rPr lang="ru-RU" dirty="0" err="1"/>
              <a:t>натуралістичні</a:t>
            </a:r>
            <a:r>
              <a:rPr lang="ru-RU" dirty="0"/>
              <a:t>, </a:t>
            </a:r>
            <a:r>
              <a:rPr lang="ru-RU" dirty="0" err="1"/>
              <a:t>ботанічні</a:t>
            </a:r>
            <a:r>
              <a:rPr lang="ru-RU" dirty="0"/>
              <a:t>, </a:t>
            </a:r>
            <a:r>
              <a:rPr lang="ru-RU" dirty="0" err="1"/>
              <a:t>медичні</a:t>
            </a:r>
            <a:r>
              <a:rPr lang="ru-RU" dirty="0"/>
              <a:t> та </a:t>
            </a:r>
            <a:r>
              <a:rPr lang="ru-RU" dirty="0" err="1"/>
              <a:t>дієтологічні</a:t>
            </a:r>
            <a:r>
              <a:rPr lang="ru-RU" dirty="0"/>
              <a:t> </a:t>
            </a:r>
            <a:r>
              <a:rPr lang="ru-RU" dirty="0" err="1"/>
              <a:t>тексти</a:t>
            </a:r>
            <a:r>
              <a:rPr lang="ru-RU" dirty="0"/>
              <a:t> та </a:t>
            </a:r>
            <a:r>
              <a:rPr lang="ru-RU" dirty="0" err="1"/>
              <a:t>листи</a:t>
            </a:r>
            <a:r>
              <a:rPr lang="ru-RU" dirty="0"/>
              <a:t>, </a:t>
            </a:r>
            <a:r>
              <a:rPr lang="ru-RU" dirty="0" err="1"/>
              <a:t>літургічні</a:t>
            </a:r>
            <a:r>
              <a:rPr lang="ru-RU" dirty="0"/>
              <a:t> </a:t>
            </a:r>
            <a:r>
              <a:rPr lang="ru-RU" dirty="0" err="1"/>
              <a:t>пісні</a:t>
            </a:r>
            <a:r>
              <a:rPr lang="ru-RU" dirty="0"/>
              <a:t>, </a:t>
            </a:r>
            <a:r>
              <a:rPr lang="ru-RU" dirty="0" err="1"/>
              <a:t>поеми</a:t>
            </a:r>
            <a:r>
              <a:rPr lang="ru-RU" dirty="0"/>
              <a:t> </a:t>
            </a:r>
          </a:p>
        </p:txBody>
      </p:sp>
      <p:sp>
        <p:nvSpPr>
          <p:cNvPr id="7" name="Прямоугольник 6">
            <a:extLst>
              <a:ext uri="{FF2B5EF4-FFF2-40B4-BE49-F238E27FC236}">
                <a16:creationId xmlns:a16="http://schemas.microsoft.com/office/drawing/2014/main" id="{FE653DA8-2C70-4F0C-8BEF-7E217EDC54DF}"/>
              </a:ext>
            </a:extLst>
          </p:cNvPr>
          <p:cNvSpPr/>
          <p:nvPr/>
        </p:nvSpPr>
        <p:spPr>
          <a:xfrm>
            <a:off x="4244454" y="5300808"/>
            <a:ext cx="7533565" cy="1200329"/>
          </a:xfrm>
          <a:prstGeom prst="rect">
            <a:avLst/>
          </a:prstGeom>
        </p:spPr>
        <p:txBody>
          <a:bodyPr wrap="square">
            <a:spAutoFit/>
          </a:bodyPr>
          <a:lstStyle/>
          <a:p>
            <a:r>
              <a:rPr lang="ru-RU" dirty="0" err="1"/>
              <a:t>Описані</a:t>
            </a:r>
            <a:r>
              <a:rPr lang="ru-RU" dirty="0"/>
              <a:t> </a:t>
            </a:r>
            <a:r>
              <a:rPr lang="ru-RU" dirty="0" err="1"/>
              <a:t>провидіння</a:t>
            </a:r>
            <a:r>
              <a:rPr lang="ru-RU" dirty="0"/>
              <a:t> </a:t>
            </a:r>
            <a:r>
              <a:rPr lang="ru-RU" dirty="0" err="1"/>
              <a:t>Гільдеґарди</a:t>
            </a:r>
            <a:r>
              <a:rPr lang="ru-RU" dirty="0"/>
              <a:t> </a:t>
            </a:r>
            <a:r>
              <a:rPr lang="ru-RU" dirty="0" err="1"/>
              <a:t>стверджували</a:t>
            </a:r>
            <a:r>
              <a:rPr lang="ru-RU" dirty="0"/>
              <a:t>, </a:t>
            </a:r>
            <a:r>
              <a:rPr lang="ru-RU" dirty="0" err="1"/>
              <a:t>що</a:t>
            </a:r>
            <a:r>
              <a:rPr lang="ru-RU" dirty="0"/>
              <a:t> </a:t>
            </a:r>
            <a:r>
              <a:rPr lang="ru-RU" dirty="0" err="1"/>
              <a:t>незайманість</a:t>
            </a:r>
            <a:r>
              <a:rPr lang="ru-RU" dirty="0"/>
              <a:t> — </a:t>
            </a:r>
            <a:r>
              <a:rPr lang="ru-RU" dirty="0" err="1"/>
              <a:t>це</a:t>
            </a:r>
            <a:r>
              <a:rPr lang="ru-RU" dirty="0"/>
              <a:t> </a:t>
            </a:r>
            <a:r>
              <a:rPr lang="ru-RU" dirty="0" err="1"/>
              <a:t>найвищий</a:t>
            </a:r>
            <a:r>
              <a:rPr lang="ru-RU" dirty="0"/>
              <a:t> </a:t>
            </a:r>
            <a:r>
              <a:rPr lang="ru-RU" dirty="0" err="1"/>
              <a:t>рівень</a:t>
            </a:r>
            <a:r>
              <a:rPr lang="ru-RU" dirty="0"/>
              <a:t> духовного </a:t>
            </a:r>
            <a:r>
              <a:rPr lang="ru-RU" dirty="0" err="1"/>
              <a:t>життя</a:t>
            </a:r>
            <a:r>
              <a:rPr lang="ru-RU" dirty="0"/>
              <a:t>, </a:t>
            </a:r>
            <a:r>
              <a:rPr lang="ru-RU" dirty="0" err="1"/>
              <a:t>проте</a:t>
            </a:r>
            <a:r>
              <a:rPr lang="ru-RU" dirty="0"/>
              <a:t> вона </a:t>
            </a:r>
            <a:r>
              <a:rPr lang="ru-RU" dirty="0" err="1"/>
              <a:t>також</a:t>
            </a:r>
            <a:r>
              <a:rPr lang="ru-RU" dirty="0"/>
              <a:t> писала про </a:t>
            </a:r>
            <a:r>
              <a:rPr lang="ru-RU" dirty="0" err="1"/>
              <a:t>мирське</a:t>
            </a:r>
            <a:r>
              <a:rPr lang="ru-RU" dirty="0"/>
              <a:t> </a:t>
            </a:r>
            <a:r>
              <a:rPr lang="ru-RU" dirty="0" err="1"/>
              <a:t>життя</a:t>
            </a:r>
            <a:r>
              <a:rPr lang="ru-RU" dirty="0"/>
              <a:t>, </a:t>
            </a:r>
            <a:r>
              <a:rPr lang="ru-RU" dirty="0" err="1"/>
              <a:t>включаючи</a:t>
            </a:r>
            <a:r>
              <a:rPr lang="ru-RU" dirty="0"/>
              <a:t> материнство. Вона перша </a:t>
            </a:r>
            <a:r>
              <a:rPr lang="ru-RU" dirty="0" err="1"/>
              <a:t>жінка</a:t>
            </a:r>
            <a:r>
              <a:rPr lang="ru-RU" dirty="0"/>
              <a:t>, </a:t>
            </a:r>
            <a:r>
              <a:rPr lang="ru-RU" dirty="0" err="1"/>
              <a:t>що</a:t>
            </a:r>
            <a:r>
              <a:rPr lang="ru-RU" dirty="0"/>
              <a:t> написала трактат про </a:t>
            </a:r>
            <a:r>
              <a:rPr lang="ru-RU" dirty="0" err="1"/>
              <a:t>жіночу</a:t>
            </a:r>
            <a:r>
              <a:rPr lang="ru-RU" dirty="0"/>
              <a:t> </a:t>
            </a:r>
            <a:r>
              <a:rPr lang="ru-RU" dirty="0" err="1"/>
              <a:t>сексуальність</a:t>
            </a:r>
            <a:r>
              <a:rPr lang="ru-RU" dirty="0"/>
              <a:t>, </a:t>
            </a:r>
            <a:r>
              <a:rPr lang="ru-RU" dirty="0" err="1"/>
              <a:t>даючи</a:t>
            </a:r>
            <a:r>
              <a:rPr lang="ru-RU" dirty="0"/>
              <a:t> </a:t>
            </a:r>
            <a:r>
              <a:rPr lang="ru-RU" dirty="0" err="1"/>
              <a:t>наукове</a:t>
            </a:r>
            <a:r>
              <a:rPr lang="ru-RU" dirty="0"/>
              <a:t> </a:t>
            </a:r>
            <a:r>
              <a:rPr lang="ru-RU" dirty="0" err="1"/>
              <a:t>пояснення</a:t>
            </a:r>
            <a:r>
              <a:rPr lang="ru-RU" dirty="0"/>
              <a:t> </a:t>
            </a:r>
            <a:r>
              <a:rPr lang="ru-RU" dirty="0" err="1"/>
              <a:t>жіночого</a:t>
            </a:r>
            <a:r>
              <a:rPr lang="ru-RU" dirty="0"/>
              <a:t> оргазму.</a:t>
            </a:r>
          </a:p>
        </p:txBody>
      </p:sp>
    </p:spTree>
    <p:extLst>
      <p:ext uri="{BB962C8B-B14F-4D97-AF65-F5344CB8AC3E}">
        <p14:creationId xmlns:p14="http://schemas.microsoft.com/office/powerpoint/2010/main" val="282181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471CFD-0AC0-4E2C-B04B-E2325FF974D1}"/>
              </a:ext>
            </a:extLst>
          </p:cNvPr>
          <p:cNvSpPr txBox="1"/>
          <p:nvPr/>
        </p:nvSpPr>
        <p:spPr>
          <a:xfrm>
            <a:off x="1561512" y="126609"/>
            <a:ext cx="3165233" cy="954107"/>
          </a:xfrm>
          <a:prstGeom prst="rect">
            <a:avLst/>
          </a:prstGeom>
          <a:noFill/>
        </p:spPr>
        <p:txBody>
          <a:bodyPr wrap="square" rtlCol="0">
            <a:spAutoFit/>
          </a:bodyPr>
          <a:lstStyle/>
          <a:p>
            <a:r>
              <a:rPr lang="en-US" sz="3200" b="1" dirty="0">
                <a:solidFill>
                  <a:srgbClr val="002060"/>
                </a:solidFill>
                <a:effectLst>
                  <a:outerShdw blurRad="38100" dist="38100" dir="2700000" algn="tl">
                    <a:srgbClr val="000000">
                      <a:alpha val="43137"/>
                    </a:srgbClr>
                  </a:outerShdw>
                </a:effectLst>
              </a:rPr>
              <a:t>Jane Austen </a:t>
            </a:r>
          </a:p>
          <a:p>
            <a:r>
              <a:rPr lang="en-US" sz="2400" dirty="0"/>
              <a:t>1775 - 1817</a:t>
            </a:r>
            <a:endParaRPr lang="ru-RU" sz="2400" dirty="0"/>
          </a:p>
        </p:txBody>
      </p:sp>
      <p:pic>
        <p:nvPicPr>
          <p:cNvPr id="7" name="Рисунок 6">
            <a:extLst>
              <a:ext uri="{FF2B5EF4-FFF2-40B4-BE49-F238E27FC236}">
                <a16:creationId xmlns:a16="http://schemas.microsoft.com/office/drawing/2014/main" id="{FD37C5DF-BE06-431F-A05F-0534F9690E9B}"/>
              </a:ext>
            </a:extLst>
          </p:cNvPr>
          <p:cNvPicPr>
            <a:picLocks noChangeAspect="1"/>
          </p:cNvPicPr>
          <p:nvPr/>
        </p:nvPicPr>
        <p:blipFill>
          <a:blip r:embed="rId2"/>
          <a:stretch>
            <a:fillRect/>
          </a:stretch>
        </p:blipFill>
        <p:spPr>
          <a:xfrm>
            <a:off x="7974328" y="1636788"/>
            <a:ext cx="3688697" cy="4812073"/>
          </a:xfrm>
          <a:prstGeom prst="rect">
            <a:avLst/>
          </a:prstGeom>
        </p:spPr>
      </p:pic>
      <p:sp>
        <p:nvSpPr>
          <p:cNvPr id="8" name="Прямоугольник 7">
            <a:extLst>
              <a:ext uri="{FF2B5EF4-FFF2-40B4-BE49-F238E27FC236}">
                <a16:creationId xmlns:a16="http://schemas.microsoft.com/office/drawing/2014/main" id="{8F85301A-42C1-4383-AE33-2CE119D06634}"/>
              </a:ext>
            </a:extLst>
          </p:cNvPr>
          <p:cNvSpPr/>
          <p:nvPr/>
        </p:nvSpPr>
        <p:spPr>
          <a:xfrm>
            <a:off x="1561512" y="1037590"/>
            <a:ext cx="5903745" cy="5539978"/>
          </a:xfrm>
          <a:prstGeom prst="rect">
            <a:avLst/>
          </a:prstGeom>
        </p:spPr>
        <p:txBody>
          <a:bodyPr wrap="square">
            <a:spAutoFit/>
          </a:bodyPr>
          <a:lstStyle/>
          <a:p>
            <a:pPr marL="342900" indent="-342900">
              <a:buFont typeface="Wingdings" panose="05000000000000000000" pitchFamily="2" charset="2"/>
              <a:buChar char="ü"/>
            </a:pPr>
            <a:r>
              <a:rPr lang="en-US" sz="2400" dirty="0"/>
              <a:t>parody, </a:t>
            </a:r>
            <a:endParaRPr lang="uk-UA" sz="2400" dirty="0"/>
          </a:p>
          <a:p>
            <a:pPr marL="342900" indent="-342900">
              <a:buFont typeface="Wingdings" panose="05000000000000000000" pitchFamily="2" charset="2"/>
              <a:buChar char="ü"/>
            </a:pPr>
            <a:r>
              <a:rPr lang="en-US" sz="2400" dirty="0"/>
              <a:t>burlesque, </a:t>
            </a:r>
            <a:endParaRPr lang="uk-UA" sz="2400" dirty="0"/>
          </a:p>
          <a:p>
            <a:pPr marL="342900" indent="-342900">
              <a:buFont typeface="Wingdings" panose="05000000000000000000" pitchFamily="2" charset="2"/>
              <a:buChar char="ü"/>
            </a:pPr>
            <a:r>
              <a:rPr lang="en-US" sz="2400" dirty="0"/>
              <a:t>irony, </a:t>
            </a:r>
            <a:endParaRPr lang="uk-UA" sz="2400" dirty="0"/>
          </a:p>
          <a:p>
            <a:pPr marL="342900" indent="-342900">
              <a:buFont typeface="Wingdings" panose="05000000000000000000" pitchFamily="2" charset="2"/>
              <a:buChar char="ü"/>
            </a:pPr>
            <a:r>
              <a:rPr lang="en-US" sz="2400" dirty="0"/>
              <a:t>free indirect speech </a:t>
            </a:r>
          </a:p>
          <a:p>
            <a:pPr marL="342900" indent="-342900">
              <a:buFont typeface="Wingdings" panose="05000000000000000000" pitchFamily="2" charset="2"/>
              <a:buChar char="ü"/>
            </a:pPr>
            <a:r>
              <a:rPr lang="en-US" sz="2400" dirty="0"/>
              <a:t>a degree of realism   </a:t>
            </a:r>
          </a:p>
          <a:p>
            <a:endParaRPr lang="en-US" sz="2400" dirty="0"/>
          </a:p>
          <a:p>
            <a:pPr marL="342900" indent="-342900">
              <a:buFont typeface="Wingdings" panose="05000000000000000000" pitchFamily="2" charset="2"/>
              <a:buChar char="Ø"/>
            </a:pPr>
            <a:r>
              <a:rPr lang="en-US" sz="2400" dirty="0"/>
              <a:t>critique the portrayal of women in 18th-century sentimental and Gothic novels (</a:t>
            </a:r>
            <a:r>
              <a:rPr lang="en-GB" dirty="0"/>
              <a:t> + </a:t>
            </a:r>
            <a:r>
              <a:rPr lang="en-GB" sz="2400" dirty="0"/>
              <a:t>makes fun of clichés</a:t>
            </a:r>
            <a:r>
              <a:rPr lang="en-GB" dirty="0"/>
              <a:t> )</a:t>
            </a:r>
            <a:endParaRPr lang="en-US" dirty="0"/>
          </a:p>
          <a:p>
            <a:endParaRPr lang="en-US" dirty="0"/>
          </a:p>
          <a:p>
            <a:pPr marL="342900" indent="-342900">
              <a:buFont typeface="Wingdings" panose="05000000000000000000" pitchFamily="2" charset="2"/>
              <a:buChar char="Ø"/>
            </a:pPr>
            <a:r>
              <a:rPr lang="en-US" sz="2400" dirty="0"/>
              <a:t>highlighting social hypocrisy through irony</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dirty="0"/>
              <a:t> </a:t>
            </a:r>
            <a:r>
              <a:rPr lang="en-US" sz="2400" dirty="0"/>
              <a:t>thoughts and </a:t>
            </a:r>
            <a:r>
              <a:rPr lang="en-US" sz="2400" dirty="0">
                <a:hlinkClick r:id="rId3"/>
              </a:rPr>
              <a:t>words</a:t>
            </a:r>
            <a:r>
              <a:rPr lang="en-US" sz="2400" dirty="0"/>
              <a:t> of the characters mix with the voice of the narrator</a:t>
            </a:r>
            <a:endParaRPr lang="ru-RU" sz="2400" dirty="0"/>
          </a:p>
        </p:txBody>
      </p:sp>
      <p:sp>
        <p:nvSpPr>
          <p:cNvPr id="2" name="Прямоугольник 1">
            <a:extLst>
              <a:ext uri="{FF2B5EF4-FFF2-40B4-BE49-F238E27FC236}">
                <a16:creationId xmlns:a16="http://schemas.microsoft.com/office/drawing/2014/main" id="{48EBB0FE-CF53-4695-93C1-E4920A9E1FC6}"/>
              </a:ext>
            </a:extLst>
          </p:cNvPr>
          <p:cNvSpPr/>
          <p:nvPr/>
        </p:nvSpPr>
        <p:spPr>
          <a:xfrm>
            <a:off x="4926328" y="409139"/>
            <a:ext cx="6096000" cy="1754326"/>
          </a:xfrm>
          <a:prstGeom prst="rect">
            <a:avLst/>
          </a:prstGeom>
        </p:spPr>
        <p:txBody>
          <a:bodyPr>
            <a:spAutoFit/>
          </a:bodyPr>
          <a:lstStyle/>
          <a:p>
            <a:pPr algn="just"/>
            <a:r>
              <a:rPr lang="ru-RU" dirty="0">
                <a:solidFill>
                  <a:srgbClr val="202122"/>
                </a:solidFill>
              </a:rPr>
              <a:t>У </a:t>
            </a:r>
            <a:r>
              <a:rPr lang="ru-RU" dirty="0" err="1">
                <a:solidFill>
                  <a:srgbClr val="202122"/>
                </a:solidFill>
              </a:rPr>
              <a:t>тридцять</a:t>
            </a:r>
            <a:r>
              <a:rPr lang="ru-RU" dirty="0">
                <a:solidFill>
                  <a:srgbClr val="202122"/>
                </a:solidFill>
              </a:rPr>
              <a:t> </a:t>
            </a:r>
            <a:r>
              <a:rPr lang="ru-RU" dirty="0" err="1">
                <a:solidFill>
                  <a:srgbClr val="202122"/>
                </a:solidFill>
              </a:rPr>
              <a:t>років</a:t>
            </a:r>
            <a:r>
              <a:rPr lang="ru-RU" dirty="0">
                <a:solidFill>
                  <a:srgbClr val="202122"/>
                </a:solidFill>
              </a:rPr>
              <a:t> Джейн </a:t>
            </a:r>
            <a:r>
              <a:rPr lang="ru-RU" dirty="0" err="1">
                <a:solidFill>
                  <a:srgbClr val="202122"/>
                </a:solidFill>
              </a:rPr>
              <a:t>наділа</a:t>
            </a:r>
            <a:r>
              <a:rPr lang="ru-RU" dirty="0">
                <a:solidFill>
                  <a:srgbClr val="202122"/>
                </a:solidFill>
              </a:rPr>
              <a:t> чепчик, </a:t>
            </a:r>
            <a:r>
              <a:rPr lang="ru-RU" dirty="0" err="1">
                <a:solidFill>
                  <a:srgbClr val="202122"/>
                </a:solidFill>
              </a:rPr>
              <a:t>оголосивши</a:t>
            </a:r>
            <a:r>
              <a:rPr lang="ru-RU" dirty="0">
                <a:solidFill>
                  <a:srgbClr val="202122"/>
                </a:solidFill>
              </a:rPr>
              <a:t> </a:t>
            </a:r>
            <a:r>
              <a:rPr lang="ru-RU" dirty="0" err="1">
                <a:solidFill>
                  <a:srgbClr val="202122"/>
                </a:solidFill>
              </a:rPr>
              <a:t>тим</a:t>
            </a:r>
            <a:r>
              <a:rPr lang="ru-RU" dirty="0">
                <a:solidFill>
                  <a:srgbClr val="202122"/>
                </a:solidFill>
              </a:rPr>
              <a:t> самим </a:t>
            </a:r>
            <a:r>
              <a:rPr lang="ru-RU" dirty="0" err="1">
                <a:solidFill>
                  <a:srgbClr val="202122"/>
                </a:solidFill>
              </a:rPr>
              <a:t>світу</a:t>
            </a:r>
            <a:r>
              <a:rPr lang="ru-RU" dirty="0">
                <a:solidFill>
                  <a:srgbClr val="202122"/>
                </a:solidFill>
              </a:rPr>
              <a:t>, </a:t>
            </a:r>
            <a:r>
              <a:rPr lang="ru-RU" dirty="0" err="1">
                <a:solidFill>
                  <a:srgbClr val="202122"/>
                </a:solidFill>
              </a:rPr>
              <a:t>що</a:t>
            </a:r>
            <a:r>
              <a:rPr lang="ru-RU" dirty="0">
                <a:solidFill>
                  <a:srgbClr val="202122"/>
                </a:solidFill>
              </a:rPr>
              <a:t> </a:t>
            </a:r>
            <a:r>
              <a:rPr lang="ru-RU" dirty="0" err="1">
                <a:solidFill>
                  <a:srgbClr val="202122"/>
                </a:solidFill>
              </a:rPr>
              <a:t>відтепер</a:t>
            </a:r>
            <a:r>
              <a:rPr lang="ru-RU" dirty="0">
                <a:solidFill>
                  <a:srgbClr val="202122"/>
                </a:solidFill>
              </a:rPr>
              <a:t> вона — стара </a:t>
            </a:r>
            <a:r>
              <a:rPr lang="ru-RU" dirty="0" err="1">
                <a:solidFill>
                  <a:srgbClr val="202122"/>
                </a:solidFill>
              </a:rPr>
              <a:t>діва</a:t>
            </a:r>
            <a:r>
              <a:rPr lang="ru-RU" dirty="0">
                <a:solidFill>
                  <a:srgbClr val="202122"/>
                </a:solidFill>
              </a:rPr>
              <a:t>,</a:t>
            </a:r>
          </a:p>
          <a:p>
            <a:pPr algn="just"/>
            <a:endParaRPr lang="ru-RU" dirty="0">
              <a:solidFill>
                <a:srgbClr val="202122"/>
              </a:solidFill>
            </a:endParaRPr>
          </a:p>
          <a:p>
            <a:pPr algn="just"/>
            <a:r>
              <a:rPr lang="ru-RU" dirty="0">
                <a:solidFill>
                  <a:srgbClr val="202122"/>
                </a:solidFill>
              </a:rPr>
              <a:t>Будь ласка, </a:t>
            </a:r>
            <a:r>
              <a:rPr lang="ru-RU" dirty="0" err="1">
                <a:solidFill>
                  <a:srgbClr val="202122"/>
                </a:solidFill>
              </a:rPr>
              <a:t>подівіться</a:t>
            </a:r>
            <a:r>
              <a:rPr lang="ru-RU" dirty="0">
                <a:solidFill>
                  <a:srgbClr val="202122"/>
                </a:solidFill>
              </a:rPr>
              <a:t> </a:t>
            </a:r>
            <a:r>
              <a:rPr lang="ru-RU" dirty="0" err="1">
                <a:solidFill>
                  <a:srgbClr val="202122"/>
                </a:solidFill>
              </a:rPr>
              <a:t>дещо</a:t>
            </a:r>
            <a:r>
              <a:rPr lang="ru-RU" dirty="0">
                <a:solidFill>
                  <a:srgbClr val="202122"/>
                </a:solidFill>
              </a:rPr>
              <a:t> про </a:t>
            </a:r>
            <a:r>
              <a:rPr lang="ru-RU" dirty="0" err="1">
                <a:solidFill>
                  <a:srgbClr val="202122"/>
                </a:solidFill>
              </a:rPr>
              <a:t>майнові</a:t>
            </a:r>
            <a:r>
              <a:rPr lang="ru-RU" dirty="0">
                <a:solidFill>
                  <a:srgbClr val="202122"/>
                </a:solidFill>
              </a:rPr>
              <a:t> права </a:t>
            </a:r>
            <a:r>
              <a:rPr lang="ru-RU" dirty="0" err="1">
                <a:solidFill>
                  <a:srgbClr val="202122"/>
                </a:solidFill>
              </a:rPr>
              <a:t>жінки</a:t>
            </a:r>
            <a:r>
              <a:rPr lang="ru-RU" dirty="0">
                <a:solidFill>
                  <a:srgbClr val="202122"/>
                </a:solidFill>
              </a:rPr>
              <a:t> на той час. </a:t>
            </a:r>
            <a:r>
              <a:rPr lang="ru-RU" dirty="0" err="1">
                <a:solidFill>
                  <a:srgbClr val="202122"/>
                </a:solidFill>
              </a:rPr>
              <a:t>Чому</a:t>
            </a:r>
            <a:r>
              <a:rPr lang="ru-RU" dirty="0">
                <a:solidFill>
                  <a:srgbClr val="202122"/>
                </a:solidFill>
              </a:rPr>
              <a:t> для </a:t>
            </a:r>
            <a:r>
              <a:rPr lang="ru-RU" dirty="0" err="1">
                <a:solidFill>
                  <a:srgbClr val="202122"/>
                </a:solidFill>
              </a:rPr>
              <a:t>родини</a:t>
            </a:r>
            <a:r>
              <a:rPr lang="ru-RU" dirty="0">
                <a:solidFill>
                  <a:srgbClr val="202122"/>
                </a:solidFill>
              </a:rPr>
              <a:t> </a:t>
            </a:r>
            <a:r>
              <a:rPr lang="ru-RU" dirty="0" err="1">
                <a:solidFill>
                  <a:srgbClr val="202122"/>
                </a:solidFill>
              </a:rPr>
              <a:t>видати</a:t>
            </a:r>
            <a:r>
              <a:rPr lang="ru-RU" dirty="0">
                <a:solidFill>
                  <a:srgbClr val="202122"/>
                </a:solidFill>
              </a:rPr>
              <a:t> </a:t>
            </a:r>
            <a:r>
              <a:rPr lang="ru-RU" dirty="0" err="1">
                <a:solidFill>
                  <a:srgbClr val="202122"/>
                </a:solidFill>
              </a:rPr>
              <a:t>дівчину</a:t>
            </a:r>
            <a:r>
              <a:rPr lang="ru-RU" dirty="0">
                <a:solidFill>
                  <a:srgbClr val="202122"/>
                </a:solidFill>
              </a:rPr>
              <a:t> </a:t>
            </a:r>
            <a:r>
              <a:rPr lang="ru-RU" dirty="0" err="1">
                <a:solidFill>
                  <a:srgbClr val="202122"/>
                </a:solidFill>
              </a:rPr>
              <a:t>заміж</a:t>
            </a:r>
            <a:r>
              <a:rPr lang="ru-RU" dirty="0">
                <a:solidFill>
                  <a:srgbClr val="202122"/>
                </a:solidFill>
              </a:rPr>
              <a:t> </a:t>
            </a:r>
            <a:r>
              <a:rPr lang="ru-RU" dirty="0" err="1">
                <a:solidFill>
                  <a:srgbClr val="202122"/>
                </a:solidFill>
              </a:rPr>
              <a:t>було</a:t>
            </a:r>
            <a:r>
              <a:rPr lang="ru-RU" dirty="0">
                <a:solidFill>
                  <a:srgbClr val="202122"/>
                </a:solidFill>
              </a:rPr>
              <a:t> </a:t>
            </a:r>
            <a:r>
              <a:rPr lang="ru-RU" dirty="0" err="1">
                <a:solidFill>
                  <a:srgbClr val="202122"/>
                </a:solidFill>
              </a:rPr>
              <a:t>питанням</a:t>
            </a:r>
            <a:r>
              <a:rPr lang="ru-RU" dirty="0">
                <a:solidFill>
                  <a:srgbClr val="202122"/>
                </a:solidFill>
              </a:rPr>
              <a:t> «</a:t>
            </a:r>
            <a:r>
              <a:rPr lang="ru-RU" dirty="0" err="1">
                <a:solidFill>
                  <a:srgbClr val="202122"/>
                </a:solidFill>
              </a:rPr>
              <a:t>життя</a:t>
            </a:r>
            <a:r>
              <a:rPr lang="ru-RU" dirty="0">
                <a:solidFill>
                  <a:srgbClr val="202122"/>
                </a:solidFill>
              </a:rPr>
              <a:t> й </a:t>
            </a:r>
            <a:r>
              <a:rPr lang="ru-RU" dirty="0" err="1">
                <a:solidFill>
                  <a:srgbClr val="202122"/>
                </a:solidFill>
              </a:rPr>
              <a:t>смерті</a:t>
            </a:r>
            <a:r>
              <a:rPr lang="ru-RU" dirty="0">
                <a:solidFill>
                  <a:srgbClr val="202122"/>
                </a:solidFill>
              </a:rPr>
              <a:t>» </a:t>
            </a:r>
            <a:endParaRPr lang="ru-RU" dirty="0"/>
          </a:p>
        </p:txBody>
      </p:sp>
    </p:spTree>
    <p:extLst>
      <p:ext uri="{BB962C8B-B14F-4D97-AF65-F5344CB8AC3E}">
        <p14:creationId xmlns:p14="http://schemas.microsoft.com/office/powerpoint/2010/main" val="36745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8FFD9F7-AA07-490F-9AEF-AD97181F17E9}"/>
              </a:ext>
            </a:extLst>
          </p:cNvPr>
          <p:cNvSpPr/>
          <p:nvPr/>
        </p:nvSpPr>
        <p:spPr>
          <a:xfrm>
            <a:off x="1556825" y="207890"/>
            <a:ext cx="3507545" cy="954107"/>
          </a:xfrm>
          <a:prstGeom prst="rect">
            <a:avLst/>
          </a:prstGeom>
        </p:spPr>
        <p:txBody>
          <a:bodyPr wrap="square">
            <a:spAutoFit/>
          </a:bodyPr>
          <a:lstStyle/>
          <a:p>
            <a:r>
              <a:rPr lang="en-GB" sz="2800" b="1" dirty="0">
                <a:solidFill>
                  <a:srgbClr val="002060"/>
                </a:solidFill>
                <a:effectLst>
                  <a:outerShdw blurRad="38100" dist="38100" dir="2700000" algn="tl">
                    <a:srgbClr val="000000">
                      <a:alpha val="43137"/>
                    </a:srgbClr>
                  </a:outerShdw>
                </a:effectLst>
              </a:rPr>
              <a:t>Charlotte Brontë </a:t>
            </a:r>
          </a:p>
          <a:p>
            <a:r>
              <a:rPr lang="en-GB" sz="2800" dirty="0"/>
              <a:t>(1816 – 1855)</a:t>
            </a:r>
            <a:endParaRPr lang="ru-RU" sz="2800" dirty="0"/>
          </a:p>
        </p:txBody>
      </p:sp>
      <p:pic>
        <p:nvPicPr>
          <p:cNvPr id="3" name="Рисунок 2">
            <a:extLst>
              <a:ext uri="{FF2B5EF4-FFF2-40B4-BE49-F238E27FC236}">
                <a16:creationId xmlns:a16="http://schemas.microsoft.com/office/drawing/2014/main" id="{7ECFE296-3016-4E02-A3AB-2224C53B1021}"/>
              </a:ext>
            </a:extLst>
          </p:cNvPr>
          <p:cNvPicPr>
            <a:picLocks noChangeAspect="1"/>
          </p:cNvPicPr>
          <p:nvPr/>
        </p:nvPicPr>
        <p:blipFill>
          <a:blip r:embed="rId2"/>
          <a:stretch>
            <a:fillRect/>
          </a:stretch>
        </p:blipFill>
        <p:spPr>
          <a:xfrm>
            <a:off x="1774581" y="1377608"/>
            <a:ext cx="3072032" cy="4393006"/>
          </a:xfrm>
          <a:prstGeom prst="rect">
            <a:avLst/>
          </a:prstGeom>
        </p:spPr>
      </p:pic>
      <p:sp>
        <p:nvSpPr>
          <p:cNvPr id="4" name="Прямоугольник 3">
            <a:extLst>
              <a:ext uri="{FF2B5EF4-FFF2-40B4-BE49-F238E27FC236}">
                <a16:creationId xmlns:a16="http://schemas.microsoft.com/office/drawing/2014/main" id="{362721ED-B1FB-4B4C-9964-120DF7BD8AA5}"/>
              </a:ext>
            </a:extLst>
          </p:cNvPr>
          <p:cNvSpPr/>
          <p:nvPr/>
        </p:nvSpPr>
        <p:spPr>
          <a:xfrm>
            <a:off x="5453575" y="684943"/>
            <a:ext cx="6096000" cy="5324535"/>
          </a:xfrm>
          <a:prstGeom prst="rect">
            <a:avLst/>
          </a:prstGeom>
        </p:spPr>
        <p:txBody>
          <a:bodyPr>
            <a:spAutoFit/>
          </a:bodyPr>
          <a:lstStyle/>
          <a:p>
            <a:pPr algn="just"/>
            <a:r>
              <a:rPr lang="en-US" sz="2000" dirty="0"/>
              <a:t>“Do you think I can stay to become nothing to you? Do you think I am an automaton?—a machine without feelings? and can bear to have my morsel of bread snatched from my lips, and my drop of living water dashed from my cup? Do you think, because I am poor, obscure, plain, and little, I am soulless and heartless? You think wrong!—I have as much soul as you,—and full as much heart! And if God had gifted me with some beauty and much wealth, I should have made it as hard for you to leave me, as it is now for me to leave you. I am not talking to you now through the medium of custom, conventionalities, nor even of mortal flesh;—it is my spirit that addresses your spirit; just as if both had passed through the grave, and we stood at God’s feet, equal,—as we are!</a:t>
            </a:r>
            <a:endParaRPr lang="ru-RU" sz="2000" dirty="0"/>
          </a:p>
        </p:txBody>
      </p:sp>
    </p:spTree>
    <p:extLst>
      <p:ext uri="{BB962C8B-B14F-4D97-AF65-F5344CB8AC3E}">
        <p14:creationId xmlns:p14="http://schemas.microsoft.com/office/powerpoint/2010/main" val="83402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1C3DD8-8A0A-4D7C-ADF3-B164FCA6A2F5}"/>
              </a:ext>
            </a:extLst>
          </p:cNvPr>
          <p:cNvSpPr/>
          <p:nvPr/>
        </p:nvSpPr>
        <p:spPr>
          <a:xfrm>
            <a:off x="2351963" y="320457"/>
            <a:ext cx="8225051" cy="2246769"/>
          </a:xfrm>
          <a:prstGeom prst="rect">
            <a:avLst/>
          </a:prstGeom>
        </p:spPr>
        <p:txBody>
          <a:bodyPr wrap="square">
            <a:spAutoFit/>
          </a:bodyPr>
          <a:lstStyle/>
          <a:p>
            <a:r>
              <a:rPr lang="en-US" sz="2800" dirty="0"/>
              <a:t>Aunt Ann did not ask him to explain this strange utterance. She knew what he was thinking. If Irene had no money she would not be so foolish as to do anything wrong; for they said—they said—</a:t>
            </a:r>
            <a:r>
              <a:rPr lang="en-US" sz="2800" b="1" dirty="0"/>
              <a:t>she had been asking for a separate room</a:t>
            </a:r>
            <a:r>
              <a:rPr lang="en-US" sz="2800" dirty="0"/>
              <a:t>; but, of course, Soames had not....</a:t>
            </a:r>
            <a:endParaRPr lang="ru-RU" sz="2800" dirty="0"/>
          </a:p>
        </p:txBody>
      </p:sp>
      <p:sp>
        <p:nvSpPr>
          <p:cNvPr id="3" name="Прямоугольник 2">
            <a:extLst>
              <a:ext uri="{FF2B5EF4-FFF2-40B4-BE49-F238E27FC236}">
                <a16:creationId xmlns:a16="http://schemas.microsoft.com/office/drawing/2014/main" id="{29D64C04-4522-4273-BD86-EC7E563C83CA}"/>
              </a:ext>
            </a:extLst>
          </p:cNvPr>
          <p:cNvSpPr/>
          <p:nvPr/>
        </p:nvSpPr>
        <p:spPr>
          <a:xfrm>
            <a:off x="7471208" y="2567226"/>
            <a:ext cx="3742243" cy="369332"/>
          </a:xfrm>
          <a:prstGeom prst="rect">
            <a:avLst/>
          </a:prstGeom>
        </p:spPr>
        <p:txBody>
          <a:bodyPr wrap="none">
            <a:spAutoFit/>
          </a:bodyPr>
          <a:lstStyle/>
          <a:p>
            <a:r>
              <a:rPr lang="en-GB" dirty="0"/>
              <a:t>John Galsworthy, </a:t>
            </a:r>
            <a:r>
              <a:rPr lang="en-GB" i="1" dirty="0"/>
              <a:t>The </a:t>
            </a:r>
            <a:r>
              <a:rPr lang="en-GB" i="1" dirty="0" err="1"/>
              <a:t>Forsyte</a:t>
            </a:r>
            <a:r>
              <a:rPr lang="en-GB" i="1" dirty="0"/>
              <a:t> Saga </a:t>
            </a:r>
            <a:r>
              <a:rPr lang="en-GB" dirty="0"/>
              <a:t>(</a:t>
            </a:r>
            <a:r>
              <a:rPr lang="en-GB" b="1" dirty="0"/>
              <a:t>1922</a:t>
            </a:r>
            <a:r>
              <a:rPr lang="en-GB" dirty="0"/>
              <a:t>)</a:t>
            </a:r>
            <a:endParaRPr lang="ru-RU" dirty="0"/>
          </a:p>
        </p:txBody>
      </p:sp>
      <p:sp>
        <p:nvSpPr>
          <p:cNvPr id="4" name="TextBox 3">
            <a:extLst>
              <a:ext uri="{FF2B5EF4-FFF2-40B4-BE49-F238E27FC236}">
                <a16:creationId xmlns:a16="http://schemas.microsoft.com/office/drawing/2014/main" id="{4BABC571-C9BA-4A63-A186-A4A353BC33BE}"/>
              </a:ext>
            </a:extLst>
          </p:cNvPr>
          <p:cNvSpPr txBox="1"/>
          <p:nvPr/>
        </p:nvSpPr>
        <p:spPr>
          <a:xfrm>
            <a:off x="2351963" y="2936558"/>
            <a:ext cx="9307773" cy="3108543"/>
          </a:xfrm>
          <a:prstGeom prst="rect">
            <a:avLst/>
          </a:prstGeom>
          <a:noFill/>
        </p:spPr>
        <p:txBody>
          <a:bodyPr wrap="square" rtlCol="0">
            <a:spAutoFit/>
          </a:bodyPr>
          <a:lstStyle/>
          <a:p>
            <a:r>
              <a:rPr lang="uk-UA" sz="2800" b="1" dirty="0"/>
              <a:t>Відсутність права на</a:t>
            </a:r>
          </a:p>
          <a:p>
            <a:pPr marL="285750" indent="-285750">
              <a:buFont typeface="Wingdings" panose="05000000000000000000" pitchFamily="2" charset="2"/>
              <a:buChar char="Ø"/>
            </a:pPr>
            <a:r>
              <a:rPr lang="uk-UA" sz="2800" dirty="0"/>
              <a:t>Особистий простір</a:t>
            </a:r>
          </a:p>
          <a:p>
            <a:pPr marL="285750" indent="-285750">
              <a:buFont typeface="Wingdings" panose="05000000000000000000" pitchFamily="2" charset="2"/>
              <a:buChar char="Ø"/>
            </a:pPr>
            <a:r>
              <a:rPr lang="uk-UA" sz="2800" dirty="0"/>
              <a:t>Тілесність</a:t>
            </a:r>
          </a:p>
          <a:p>
            <a:pPr marL="285750" indent="-285750">
              <a:buFont typeface="Wingdings" panose="05000000000000000000" pitchFamily="2" charset="2"/>
              <a:buChar char="Ø"/>
            </a:pPr>
            <a:r>
              <a:rPr lang="uk-UA" sz="2800" dirty="0"/>
              <a:t>Індивідуальність</a:t>
            </a:r>
          </a:p>
          <a:p>
            <a:pPr marL="285750" indent="-285750">
              <a:buFont typeface="Wingdings" panose="05000000000000000000" pitchFamily="2" charset="2"/>
              <a:buChar char="Ø"/>
            </a:pPr>
            <a:r>
              <a:rPr lang="uk-UA" sz="2800" dirty="0"/>
              <a:t>Майно</a:t>
            </a:r>
          </a:p>
          <a:p>
            <a:pPr marL="285750" indent="-285750">
              <a:buFont typeface="Wingdings" panose="05000000000000000000" pitchFamily="2" charset="2"/>
              <a:buChar char="Ø"/>
            </a:pPr>
            <a:r>
              <a:rPr lang="uk-UA" sz="2800" dirty="0"/>
              <a:t>Суб’єктність в соціумі  (</a:t>
            </a:r>
            <a:r>
              <a:rPr lang="uk-UA" sz="2800" dirty="0" err="1"/>
              <a:t>погугліть</a:t>
            </a:r>
            <a:r>
              <a:rPr lang="uk-UA" sz="2800" dirty="0"/>
              <a:t>, в яких країнах в якому році жінки отримали виборче право. Здивуєтеся)</a:t>
            </a:r>
            <a:endParaRPr lang="ru-RU" dirty="0"/>
          </a:p>
        </p:txBody>
      </p:sp>
    </p:spTree>
    <p:extLst>
      <p:ext uri="{BB962C8B-B14F-4D97-AF65-F5344CB8AC3E}">
        <p14:creationId xmlns:p14="http://schemas.microsoft.com/office/powerpoint/2010/main" val="201145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E7EFF31-9932-4367-8E79-5DC6555156B9}"/>
              </a:ext>
            </a:extLst>
          </p:cNvPr>
          <p:cNvSpPr>
            <a:spLocks noGrp="1"/>
          </p:cNvSpPr>
          <p:nvPr>
            <p:ph type="sldNum" sz="quarter" idx="12"/>
          </p:nvPr>
        </p:nvSpPr>
        <p:spPr/>
        <p:txBody>
          <a:bodyPr/>
          <a:lstStyle/>
          <a:p>
            <a:fld id="{B2F8C8D1-E05E-4C34-A099-DF80F5FE3A37}" type="slidenum">
              <a:rPr lang="ru-RU" smtClean="0"/>
              <a:t>9</a:t>
            </a:fld>
            <a:endParaRPr lang="ru-RU"/>
          </a:p>
        </p:txBody>
      </p:sp>
      <p:sp>
        <p:nvSpPr>
          <p:cNvPr id="3" name="Прямоугольник 2">
            <a:extLst>
              <a:ext uri="{FF2B5EF4-FFF2-40B4-BE49-F238E27FC236}">
                <a16:creationId xmlns:a16="http://schemas.microsoft.com/office/drawing/2014/main" id="{83667CC4-EE82-4FD4-A0B4-487328D710A3}"/>
              </a:ext>
            </a:extLst>
          </p:cNvPr>
          <p:cNvSpPr/>
          <p:nvPr/>
        </p:nvSpPr>
        <p:spPr>
          <a:xfrm>
            <a:off x="1756229" y="198800"/>
            <a:ext cx="2510971" cy="954107"/>
          </a:xfrm>
          <a:prstGeom prst="rect">
            <a:avLst/>
          </a:prstGeom>
        </p:spPr>
        <p:txBody>
          <a:bodyPr wrap="square">
            <a:spAutoFit/>
          </a:bodyPr>
          <a:lstStyle/>
          <a:p>
            <a:r>
              <a:rPr lang="en-US" sz="2800" b="1" dirty="0">
                <a:solidFill>
                  <a:srgbClr val="00B050"/>
                </a:solidFill>
                <a:effectLst>
                  <a:outerShdw blurRad="38100" dist="38100" dir="2700000" algn="tl">
                    <a:srgbClr val="000000">
                      <a:alpha val="43137"/>
                    </a:srgbClr>
                  </a:outerShdw>
                </a:effectLst>
              </a:rPr>
              <a:t>Virginia Woolf </a:t>
            </a:r>
          </a:p>
          <a:p>
            <a:r>
              <a:rPr lang="en-US" sz="2800" dirty="0"/>
              <a:t>(1882 –1941)</a:t>
            </a:r>
            <a:endParaRPr lang="ru-RU" sz="2800" dirty="0"/>
          </a:p>
        </p:txBody>
      </p:sp>
      <p:pic>
        <p:nvPicPr>
          <p:cNvPr id="4" name="Рисунок 3">
            <a:extLst>
              <a:ext uri="{FF2B5EF4-FFF2-40B4-BE49-F238E27FC236}">
                <a16:creationId xmlns:a16="http://schemas.microsoft.com/office/drawing/2014/main" id="{BB599C20-AA02-44D9-9C97-5191AEE9BB2B}"/>
              </a:ext>
            </a:extLst>
          </p:cNvPr>
          <p:cNvPicPr>
            <a:picLocks noChangeAspect="1"/>
          </p:cNvPicPr>
          <p:nvPr/>
        </p:nvPicPr>
        <p:blipFill>
          <a:blip r:embed="rId2"/>
          <a:stretch>
            <a:fillRect/>
          </a:stretch>
        </p:blipFill>
        <p:spPr>
          <a:xfrm>
            <a:off x="359079" y="1518461"/>
            <a:ext cx="1905000" cy="3124200"/>
          </a:xfrm>
          <a:prstGeom prst="rect">
            <a:avLst/>
          </a:prstGeom>
        </p:spPr>
      </p:pic>
      <p:sp>
        <p:nvSpPr>
          <p:cNvPr id="5" name="Прямоугольник 4">
            <a:extLst>
              <a:ext uri="{FF2B5EF4-FFF2-40B4-BE49-F238E27FC236}">
                <a16:creationId xmlns:a16="http://schemas.microsoft.com/office/drawing/2014/main" id="{365B77EA-B9A2-429F-84BC-DCFA20312304}"/>
              </a:ext>
            </a:extLst>
          </p:cNvPr>
          <p:cNvSpPr/>
          <p:nvPr/>
        </p:nvSpPr>
        <p:spPr>
          <a:xfrm>
            <a:off x="1311579" y="4692961"/>
            <a:ext cx="620683" cy="369332"/>
          </a:xfrm>
          <a:prstGeom prst="rect">
            <a:avLst/>
          </a:prstGeom>
        </p:spPr>
        <p:txBody>
          <a:bodyPr wrap="none">
            <a:spAutoFit/>
          </a:bodyPr>
          <a:lstStyle/>
          <a:p>
            <a:r>
              <a:rPr lang="ru-RU" dirty="0"/>
              <a:t>1929</a:t>
            </a:r>
          </a:p>
        </p:txBody>
      </p:sp>
      <p:pic>
        <p:nvPicPr>
          <p:cNvPr id="6" name="Рисунок 5">
            <a:extLst>
              <a:ext uri="{FF2B5EF4-FFF2-40B4-BE49-F238E27FC236}">
                <a16:creationId xmlns:a16="http://schemas.microsoft.com/office/drawing/2014/main" id="{3207913B-F442-4C2E-8AB6-AFB70C1F8245}"/>
              </a:ext>
            </a:extLst>
          </p:cNvPr>
          <p:cNvPicPr>
            <a:picLocks noChangeAspect="1"/>
          </p:cNvPicPr>
          <p:nvPr/>
        </p:nvPicPr>
        <p:blipFill>
          <a:blip r:embed="rId3"/>
          <a:stretch>
            <a:fillRect/>
          </a:stretch>
        </p:blipFill>
        <p:spPr>
          <a:xfrm>
            <a:off x="5112792" y="2874702"/>
            <a:ext cx="6934200" cy="3905250"/>
          </a:xfrm>
          <a:prstGeom prst="rect">
            <a:avLst/>
          </a:prstGeom>
        </p:spPr>
      </p:pic>
      <p:sp>
        <p:nvSpPr>
          <p:cNvPr id="7" name="Прямоугольник 6">
            <a:extLst>
              <a:ext uri="{FF2B5EF4-FFF2-40B4-BE49-F238E27FC236}">
                <a16:creationId xmlns:a16="http://schemas.microsoft.com/office/drawing/2014/main" id="{AFFCFA01-C4F7-440E-84EA-4FB686B84E88}"/>
              </a:ext>
            </a:extLst>
          </p:cNvPr>
          <p:cNvSpPr/>
          <p:nvPr/>
        </p:nvSpPr>
        <p:spPr>
          <a:xfrm>
            <a:off x="4562901" y="829741"/>
            <a:ext cx="6792036" cy="1077218"/>
          </a:xfrm>
          <a:prstGeom prst="rect">
            <a:avLst/>
          </a:prstGeom>
        </p:spPr>
        <p:txBody>
          <a:bodyPr wrap="square">
            <a:spAutoFit/>
          </a:bodyPr>
          <a:lstStyle/>
          <a:p>
            <a:r>
              <a:rPr lang="en-US" sz="3200" dirty="0"/>
              <a:t>A woman must have money and a room of her own if she is to write fiction</a:t>
            </a:r>
            <a:endParaRPr lang="ru-RU" sz="3200" dirty="0"/>
          </a:p>
        </p:txBody>
      </p:sp>
      <p:sp>
        <p:nvSpPr>
          <p:cNvPr id="8" name="Прямоугольник 7">
            <a:extLst>
              <a:ext uri="{FF2B5EF4-FFF2-40B4-BE49-F238E27FC236}">
                <a16:creationId xmlns:a16="http://schemas.microsoft.com/office/drawing/2014/main" id="{8855FF4E-92FD-4BB4-947F-EDC9B8A372A7}"/>
              </a:ext>
            </a:extLst>
          </p:cNvPr>
          <p:cNvSpPr/>
          <p:nvPr/>
        </p:nvSpPr>
        <p:spPr>
          <a:xfrm>
            <a:off x="1126411" y="4977311"/>
            <a:ext cx="4259949" cy="1384995"/>
          </a:xfrm>
          <a:prstGeom prst="rect">
            <a:avLst/>
          </a:prstGeom>
        </p:spPr>
        <p:txBody>
          <a:bodyPr wrap="none">
            <a:spAutoFit/>
          </a:bodyPr>
          <a:lstStyle/>
          <a:p>
            <a:r>
              <a:rPr lang="en-GB" sz="2800" dirty="0"/>
              <a:t>Mrs Dalloway (1925)</a:t>
            </a:r>
          </a:p>
          <a:p>
            <a:r>
              <a:rPr lang="en-GB" sz="2800" dirty="0"/>
              <a:t>To the Lighthouse (1927)</a:t>
            </a:r>
          </a:p>
          <a:p>
            <a:r>
              <a:rPr lang="en-GB" sz="2800" dirty="0"/>
              <a:t>Orlando: A Biography (1928)</a:t>
            </a:r>
            <a:endParaRPr lang="ru-RU" sz="2800" dirty="0"/>
          </a:p>
        </p:txBody>
      </p:sp>
    </p:spTree>
    <p:extLst>
      <p:ext uri="{BB962C8B-B14F-4D97-AF65-F5344CB8AC3E}">
        <p14:creationId xmlns:p14="http://schemas.microsoft.com/office/powerpoint/2010/main" val="569324662"/>
      </p:ext>
    </p:extLst>
  </p:cSld>
  <p:clrMapOvr>
    <a:masterClrMapping/>
  </p:clrMapOvr>
</p:sld>
</file>

<file path=ppt/theme/theme1.xml><?xml version="1.0" encoding="utf-8"?>
<a:theme xmlns:a="http://schemas.openxmlformats.org/drawingml/2006/main" name="Легкий дым">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Другая 1">
      <a:majorFont>
        <a:latin typeface="Garamond"/>
        <a:ea typeface=""/>
        <a:cs typeface=""/>
      </a:majorFont>
      <a:minorFont>
        <a:latin typeface="Garamond"/>
        <a:ea typeface=""/>
        <a:cs typeface=""/>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137</TotalTime>
  <Words>1583</Words>
  <Application>Microsoft Office PowerPoint</Application>
  <PresentationFormat>Широкоэкранный</PresentationFormat>
  <Paragraphs>102</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Garamond</vt:lpstr>
      <vt:lpstr>Wingdings</vt:lpstr>
      <vt:lpstr>Wingdings 3</vt:lpstr>
      <vt:lpstr>Легкий дым</vt:lpstr>
      <vt:lpstr>Тема 7. Феміністичний дискурс.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Феміністичний дискурс. </dc:title>
  <dc:creator>Yevheniia Kanchura</dc:creator>
  <cp:lastModifiedBy>Yevheniia Kanchura</cp:lastModifiedBy>
  <cp:revision>18</cp:revision>
  <dcterms:created xsi:type="dcterms:W3CDTF">2023-05-11T08:35:05Z</dcterms:created>
  <dcterms:modified xsi:type="dcterms:W3CDTF">2023-05-11T10:52:17Z</dcterms:modified>
</cp:coreProperties>
</file>