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63" r:id="rId11"/>
    <p:sldId id="265" r:id="rId12"/>
    <p:sldId id="264" r:id="rId13"/>
    <p:sldId id="271" r:id="rId14"/>
    <p:sldId id="277" r:id="rId15"/>
    <p:sldId id="273" r:id="rId16"/>
    <p:sldId id="279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6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77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5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0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8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2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5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4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0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58CE-C19E-46C1-AD7F-A4650DCD86B6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9184A0-8C9B-48C4-A9F4-7CE38192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unbidden+meaning&amp;oq=unbidden+meaning&amp;aqs=chrome..69i57.13387j0j4&amp;sourceid=chrome&amp;ie=UTF-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200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lib.com.ua/world/printit.php?tid=84&amp;page=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wikipedia.org/wiki/%D0%9A%D0%BE%D0%BB%D0%BE%D0%BD%D1%96%D0%B7%D0%B0%D1%86%D1%96%D1%8F_%D0%A1%D0%B8%D0%B1%D1%96%D1%80%D1%83#/media/%D0%A4%D0%B0%D0%B9%D0%BB:Surikov_Pokoreniye_Sibiri_Yermakom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1%82%D0%BB%D0%B0%D0%BD%D1%82%D0%B8%D1%87%D0%BD%D0%B0_%D1%85%D0%B0%D1%80%D1%82%D1%96%D1%8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9CAE-4C1D-4610-A856-6758990FC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6</a:t>
            </a:r>
            <a:br>
              <a:rPr lang="ru-RU" dirty="0"/>
            </a:br>
            <a:r>
              <a:rPr lang="ru-RU" dirty="0" err="1"/>
              <a:t>Постколоніальний</a:t>
            </a:r>
            <a:r>
              <a:rPr lang="ru-RU" dirty="0"/>
              <a:t> дискурс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5DCF9-F5BA-4FC1-AABD-B641F64F6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колоніального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. </a:t>
            </a:r>
            <a:r>
              <a:rPr lang="ru-RU" dirty="0" err="1"/>
              <a:t>Руйнація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r>
              <a:rPr lang="ru-RU" dirty="0"/>
              <a:t> в </a:t>
            </a:r>
            <a:r>
              <a:rPr lang="ru-RU" dirty="0" err="1"/>
              <a:t>свідомості</a:t>
            </a:r>
            <a:r>
              <a:rPr lang="ru-RU" dirty="0"/>
              <a:t>. </a:t>
            </a:r>
            <a:r>
              <a:rPr lang="ru-RU" dirty="0" err="1"/>
              <a:t>Питання</a:t>
            </a:r>
            <a:r>
              <a:rPr lang="ru-RU" dirty="0"/>
              <a:t> культурного </a:t>
            </a:r>
            <a:r>
              <a:rPr lang="ru-RU" dirty="0" err="1"/>
              <a:t>домінування</a:t>
            </a:r>
            <a:r>
              <a:rPr lang="ru-RU" dirty="0"/>
              <a:t> / </a:t>
            </a:r>
            <a:r>
              <a:rPr lang="ru-RU" dirty="0" err="1"/>
              <a:t>меншовартості</a:t>
            </a:r>
            <a:r>
              <a:rPr lang="ru-RU" dirty="0"/>
              <a:t> та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апропріації</a:t>
            </a:r>
            <a:r>
              <a:rPr lang="ru-RU" dirty="0"/>
              <a:t>. Дискурс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. </a:t>
            </a:r>
            <a:r>
              <a:rPr lang="ru-RU" dirty="0" err="1"/>
              <a:t>Принципи</a:t>
            </a:r>
            <a:r>
              <a:rPr lang="ru-RU" dirty="0"/>
              <a:t> нового </a:t>
            </a:r>
            <a:r>
              <a:rPr lang="ru-RU" dirty="0" err="1"/>
              <a:t>діалогу</a:t>
            </a:r>
            <a:r>
              <a:rPr lang="ru-RU" dirty="0"/>
              <a:t> культур.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домінування</a:t>
            </a:r>
            <a:r>
              <a:rPr lang="ru-RU" dirty="0"/>
              <a:t> в </a:t>
            </a:r>
            <a:r>
              <a:rPr lang="ru-RU" dirty="0" err="1"/>
              <a:t>екологічний</a:t>
            </a:r>
            <a:r>
              <a:rPr lang="ru-RU" dirty="0"/>
              <a:t> </a:t>
            </a:r>
            <a:r>
              <a:rPr lang="ru-RU" dirty="0" err="1"/>
              <a:t>вимір</a:t>
            </a:r>
            <a:r>
              <a:rPr lang="ru-RU" dirty="0"/>
              <a:t>. </a:t>
            </a:r>
            <a:r>
              <a:rPr lang="ru-RU" dirty="0" err="1"/>
              <a:t>Едвард</a:t>
            </a:r>
            <a:r>
              <a:rPr lang="ru-RU" dirty="0"/>
              <a:t> </a:t>
            </a:r>
            <a:r>
              <a:rPr lang="ru-RU" dirty="0" err="1"/>
              <a:t>Саїд</a:t>
            </a:r>
            <a:r>
              <a:rPr lang="ru-RU" dirty="0"/>
              <a:t>. Салман </a:t>
            </a:r>
            <a:r>
              <a:rPr lang="ru-RU" dirty="0" err="1"/>
              <a:t>Рушді</a:t>
            </a:r>
            <a:r>
              <a:rPr lang="ru-RU" dirty="0"/>
              <a:t>. </a:t>
            </a:r>
            <a:r>
              <a:rPr lang="ru-RU" dirty="0" err="1"/>
              <a:t>Атол</a:t>
            </a:r>
            <a:r>
              <a:rPr lang="ru-RU" dirty="0"/>
              <a:t> </a:t>
            </a:r>
            <a:r>
              <a:rPr lang="ru-RU" dirty="0" err="1"/>
              <a:t>Фугар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52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1D2B19-0200-4C49-8150-CEE2113070FC}"/>
              </a:ext>
            </a:extLst>
          </p:cNvPr>
          <p:cNvSpPr/>
          <p:nvPr/>
        </p:nvSpPr>
        <p:spPr>
          <a:xfrm>
            <a:off x="2993409" y="589930"/>
            <a:ext cx="8252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Осмислення</a:t>
            </a:r>
            <a:r>
              <a:rPr lang="ru-RU" sz="2800" dirty="0"/>
              <a:t> </a:t>
            </a:r>
            <a:r>
              <a:rPr lang="ru-RU" sz="2800" dirty="0" err="1"/>
              <a:t>наслідків</a:t>
            </a:r>
            <a:r>
              <a:rPr lang="ru-RU" sz="2800" dirty="0"/>
              <a:t> </a:t>
            </a:r>
            <a:r>
              <a:rPr lang="ru-RU" sz="2800" dirty="0" err="1"/>
              <a:t>колоніального</a:t>
            </a:r>
            <a:r>
              <a:rPr lang="ru-RU" sz="2800" dirty="0"/>
              <a:t> </a:t>
            </a:r>
            <a:r>
              <a:rPr lang="ru-RU" sz="2800" dirty="0" err="1"/>
              <a:t>правління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Руйнація</a:t>
            </a:r>
            <a:r>
              <a:rPr lang="ru-RU" sz="2800" dirty="0"/>
              <a:t> </a:t>
            </a:r>
            <a:r>
              <a:rPr lang="ru-RU" sz="2800" dirty="0" err="1"/>
              <a:t>імперій</a:t>
            </a:r>
            <a:r>
              <a:rPr lang="ru-RU" sz="2800" dirty="0"/>
              <a:t> в </a:t>
            </a:r>
            <a:r>
              <a:rPr lang="ru-RU" sz="2800" dirty="0" err="1"/>
              <a:t>свідомості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Питання</a:t>
            </a:r>
            <a:r>
              <a:rPr lang="ru-RU" sz="2800" dirty="0"/>
              <a:t> культурного </a:t>
            </a:r>
            <a:r>
              <a:rPr lang="ru-RU" sz="2800" dirty="0" err="1"/>
              <a:t>домінування</a:t>
            </a:r>
            <a:r>
              <a:rPr lang="ru-RU" sz="2800" dirty="0"/>
              <a:t> / </a:t>
            </a:r>
            <a:r>
              <a:rPr lang="ru-RU" sz="2800" dirty="0" err="1"/>
              <a:t>меншовартості</a:t>
            </a:r>
            <a:r>
              <a:rPr lang="ru-RU" sz="2800" dirty="0"/>
              <a:t> та </a:t>
            </a:r>
            <a:r>
              <a:rPr lang="ru-RU" sz="2800" dirty="0" err="1"/>
              <a:t>культурної</a:t>
            </a:r>
            <a:r>
              <a:rPr lang="ru-RU" sz="2800" dirty="0"/>
              <a:t> </a:t>
            </a:r>
            <a:r>
              <a:rPr lang="ru-RU" sz="2800" dirty="0" err="1"/>
              <a:t>експропріації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Дискурс </a:t>
            </a:r>
            <a:r>
              <a:rPr lang="ru-RU" sz="2800" dirty="0" err="1"/>
              <a:t>історичної</a:t>
            </a:r>
            <a:r>
              <a:rPr lang="ru-RU" sz="2800" dirty="0"/>
              <a:t> </a:t>
            </a:r>
            <a:r>
              <a:rPr lang="ru-RU" sz="2800" dirty="0" err="1"/>
              <a:t>провини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Принципи</a:t>
            </a:r>
            <a:r>
              <a:rPr lang="ru-RU" sz="2800" dirty="0"/>
              <a:t> нового </a:t>
            </a:r>
            <a:r>
              <a:rPr lang="ru-RU" sz="2800" dirty="0" err="1"/>
              <a:t>діалогу</a:t>
            </a:r>
            <a:r>
              <a:rPr lang="ru-RU" sz="2800" dirty="0"/>
              <a:t> культур.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Перенесення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</a:t>
            </a:r>
            <a:r>
              <a:rPr lang="ru-RU" sz="2800" dirty="0" err="1"/>
              <a:t>відмови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домінування</a:t>
            </a:r>
            <a:r>
              <a:rPr lang="ru-RU" sz="2800" dirty="0"/>
              <a:t> в </a:t>
            </a:r>
            <a:r>
              <a:rPr lang="ru-RU" sz="2800" dirty="0" err="1"/>
              <a:t>екологічний</a:t>
            </a:r>
            <a:r>
              <a:rPr lang="ru-RU" sz="2800" dirty="0"/>
              <a:t> </a:t>
            </a:r>
            <a:r>
              <a:rPr lang="ru-RU" sz="2800" dirty="0" err="1"/>
              <a:t>вимір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/>
              <a:t>Едвард</a:t>
            </a:r>
            <a:r>
              <a:rPr lang="ru-RU" sz="2800" dirty="0"/>
              <a:t> </a:t>
            </a:r>
            <a:r>
              <a:rPr lang="ru-RU" sz="2800" dirty="0" err="1"/>
              <a:t>Саїд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Салман </a:t>
            </a:r>
            <a:r>
              <a:rPr lang="ru-RU" sz="2800" dirty="0" err="1"/>
              <a:t>Рушді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/>
              <a:t>Атол</a:t>
            </a:r>
            <a:r>
              <a:rPr lang="ru-RU" sz="2800" dirty="0"/>
              <a:t> </a:t>
            </a:r>
            <a:r>
              <a:rPr lang="ru-RU" sz="2800" dirty="0" err="1"/>
              <a:t>Фугар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19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F8A75-0DC0-4F83-8F2A-B1146F810EC5}"/>
              </a:ext>
            </a:extLst>
          </p:cNvPr>
          <p:cNvSpPr txBox="1"/>
          <p:nvPr/>
        </p:nvSpPr>
        <p:spPr>
          <a:xfrm>
            <a:off x="2251880" y="1856095"/>
            <a:ext cx="9239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/>
              <a:t>Апроприація</a:t>
            </a:r>
            <a:endParaRPr lang="uk-UA" sz="4000" dirty="0"/>
          </a:p>
          <a:p>
            <a:r>
              <a:rPr lang="uk-UA" sz="4000" dirty="0"/>
              <a:t>Ієрархія</a:t>
            </a:r>
          </a:p>
          <a:p>
            <a:r>
              <a:rPr lang="uk-UA" sz="4000" dirty="0"/>
              <a:t>Концепти Чужого – </a:t>
            </a:r>
            <a:r>
              <a:rPr lang="uk-UA" sz="4000" dirty="0" err="1"/>
              <a:t>Іншго</a:t>
            </a:r>
            <a:r>
              <a:rPr lang="uk-UA" sz="4000" dirty="0"/>
              <a:t>  </a:t>
            </a:r>
          </a:p>
          <a:p>
            <a:r>
              <a:rPr lang="uk-UA" sz="4000" dirty="0"/>
              <a:t>Трансформація чужого в іншого.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3708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61176-0595-400A-8834-6AF065ED22B0}"/>
              </a:ext>
            </a:extLst>
          </p:cNvPr>
          <p:cNvSpPr txBox="1"/>
          <p:nvPr/>
        </p:nvSpPr>
        <p:spPr>
          <a:xfrm>
            <a:off x="1645920" y="1371724"/>
            <a:ext cx="104587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dirty="0" err="1">
                <a:latin typeface="Arial Narrow" panose="020B0606020202030204" pitchFamily="34" charset="0"/>
              </a:rPr>
              <a:t>О</a:t>
            </a:r>
            <a:r>
              <a:rPr lang="uk-UA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чуж</a:t>
            </a:r>
            <a:r>
              <a:rPr lang="uk-UA" sz="3600" dirty="0" err="1">
                <a:latin typeface="Arial Narrow" panose="020B0606020202030204" pitchFamily="34" charset="0"/>
              </a:rPr>
              <a:t>ення</a:t>
            </a:r>
            <a:r>
              <a:rPr lang="uk-UA" sz="3600" dirty="0">
                <a:latin typeface="Arial Narrow" panose="020B0606020202030204" pitchFamily="34" charset="0"/>
              </a:rPr>
              <a:t> Іншого як елемент </a:t>
            </a:r>
            <a:r>
              <a:rPr lang="uk-UA" sz="3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знелюднення</a:t>
            </a:r>
            <a:r>
              <a:rPr lang="uk-UA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 / дегуманізації</a:t>
            </a:r>
            <a:r>
              <a:rPr lang="uk-UA" sz="3600" dirty="0">
                <a:latin typeface="Arial Narrow" panose="020B0606020202030204" pitchFamily="34" charset="0"/>
              </a:rPr>
              <a:t>.  </a:t>
            </a:r>
            <a:r>
              <a:rPr lang="uk-UA" sz="3600" b="1" dirty="0" err="1">
                <a:latin typeface="Arial Narrow" panose="020B0606020202030204" pitchFamily="34" charset="0"/>
              </a:rPr>
              <a:t>Чужой</a:t>
            </a:r>
            <a:r>
              <a:rPr lang="uk-UA" sz="3600" b="1" dirty="0">
                <a:latin typeface="Arial Narrow" panose="020B0606020202030204" pitchFamily="34" charset="0"/>
              </a:rPr>
              <a:t> = Ворог</a:t>
            </a:r>
            <a:r>
              <a:rPr lang="uk-UA" sz="3600" dirty="0">
                <a:latin typeface="Arial Narrow" panose="020B0606020202030204" pitchFamily="34" charset="0"/>
              </a:rPr>
              <a:t>. Закріплення образу через бінарну опозицію «свій – чужій». </a:t>
            </a:r>
          </a:p>
          <a:p>
            <a:pPr marL="342900" indent="-342900">
              <a:buAutoNum type="arabicPeriod"/>
            </a:pPr>
            <a:r>
              <a:rPr lang="uk-UA" sz="3600" dirty="0">
                <a:latin typeface="Arial Narrow" panose="020B0606020202030204" pitchFamily="34" charset="0"/>
              </a:rPr>
              <a:t>Вербалізація опозиції. Диктат наративу. Формування мовних кліше для закріплення </a:t>
            </a:r>
            <a:r>
              <a:rPr lang="uk-UA" sz="3600" dirty="0" err="1">
                <a:latin typeface="Arial Narrow" panose="020B0606020202030204" pitchFamily="34" charset="0"/>
              </a:rPr>
              <a:t>бінарізму</a:t>
            </a:r>
            <a:r>
              <a:rPr lang="uk-UA" sz="36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3600" dirty="0">
                <a:latin typeface="Arial Narrow" panose="020B0606020202030204" pitchFamily="34" charset="0"/>
              </a:rPr>
              <a:t>Виправдання агресії та винищення Чужого.</a:t>
            </a:r>
          </a:p>
          <a:p>
            <a:endParaRPr lang="uk-UA" sz="3600" dirty="0"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родоплемінне мислення: особистість визначається за приналежністю до певного племені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C065F-A3CC-480E-8302-2C06915D641D}"/>
              </a:ext>
            </a:extLst>
          </p:cNvPr>
          <p:cNvSpPr txBox="1"/>
          <p:nvPr/>
        </p:nvSpPr>
        <p:spPr>
          <a:xfrm>
            <a:off x="1167619" y="520505"/>
            <a:ext cx="873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4000" b="1" dirty="0">
                <a:latin typeface="Arial Narrow" panose="020B0606020202030204" pitchFamily="34" charset="0"/>
              </a:rPr>
              <a:t>   Фіксація бінарного дискурсу: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A244EF-7EF4-4938-8792-BC1FEB4A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46" y="611651"/>
            <a:ext cx="3772339" cy="53890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328DE3-F175-44D9-841D-754C697CCC6F}"/>
              </a:ext>
            </a:extLst>
          </p:cNvPr>
          <p:cNvSpPr/>
          <p:nvPr/>
        </p:nvSpPr>
        <p:spPr>
          <a:xfrm>
            <a:off x="2976472" y="6126117"/>
            <a:ext cx="127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1976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7032C0-AEAB-42DD-A051-9A55C8E6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815" y="538611"/>
            <a:ext cx="3488199" cy="53160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35F769-3408-44AF-BEF7-F56743029494}"/>
              </a:ext>
            </a:extLst>
          </p:cNvPr>
          <p:cNvSpPr/>
          <p:nvPr/>
        </p:nvSpPr>
        <p:spPr>
          <a:xfrm>
            <a:off x="8629066" y="612611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65616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AD76E5-F9FF-446B-A8B3-4737E3D8C8A3}"/>
              </a:ext>
            </a:extLst>
          </p:cNvPr>
          <p:cNvSpPr/>
          <p:nvPr/>
        </p:nvSpPr>
        <p:spPr>
          <a:xfrm>
            <a:off x="1825022" y="1355074"/>
            <a:ext cx="101850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 Narrow" panose="020B0606020202030204" pitchFamily="34" charset="0"/>
              </a:rPr>
              <a:t>1. </a:t>
            </a:r>
            <a:r>
              <a:rPr lang="en-US" sz="2400" dirty="0" err="1">
                <a:latin typeface="Arial Narrow" panose="020B0606020202030204" pitchFamily="34" charset="0"/>
              </a:rPr>
              <a:t>Dorig</a:t>
            </a:r>
            <a:r>
              <a:rPr lang="en-US" sz="2400" dirty="0">
                <a:latin typeface="Arial Narrow" panose="020B0606020202030204" pitchFamily="34" charset="0"/>
              </a:rPr>
              <a:t> are just 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vermin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паразити як визначення  – чужа форма життя, яка загрожує «своїм»)</a:t>
            </a:r>
            <a:endParaRPr lang="en-US" sz="24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2. 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Cold-blooded</a:t>
            </a:r>
            <a:r>
              <a:rPr lang="en-US" sz="2400" dirty="0">
                <a:latin typeface="Arial Narrow" panose="020B0606020202030204" pitchFamily="34" charset="0"/>
              </a:rPr>
              <a:t> vermin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uk-UA" sz="20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підкреслена інша природа крови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3. They 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can’t </a:t>
            </a:r>
            <a:r>
              <a:rPr lang="en-US" sz="2400" dirty="0">
                <a:latin typeface="Arial Narrow" panose="020B0606020202030204" pitchFamily="34" charset="0"/>
              </a:rPr>
              <a:t>sing, </a:t>
            </a:r>
            <a:r>
              <a:rPr lang="uk-UA" sz="24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барди – хранителі сакральної традиції, слова, історії, функція тлумачення та інтерпретації подій. Слова для взаємодії зі світом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4. or weave, 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(ткацтво – не тільки виробництво одягу, але й формування покрову, візерунки як діалог зі світом)</a:t>
            </a:r>
            <a:endParaRPr lang="en-US" sz="20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5. or fight, </a:t>
            </a:r>
            <a:r>
              <a:rPr lang="uk-UA" sz="20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мисливці й воїни. Не проливають кров без причини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6. or work gold. </a:t>
            </a:r>
            <a:r>
              <a:rPr lang="uk-UA" sz="20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золоті гривни – ознака ідентифікації людини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7. They just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lie underwater</a:t>
            </a:r>
            <a:r>
              <a:rPr lang="uk-UA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кардинально інший спосіб життя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wait to pull you under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uk-UA" sz="2000" dirty="0">
                <a:latin typeface="Arial Narrow" panose="020B0606020202030204" pitchFamily="34" charset="0"/>
              </a:rPr>
              <a:t>(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сутність існування – загроза для тебе</a:t>
            </a:r>
            <a:r>
              <a:rPr lang="uk-UA" sz="2000" dirty="0">
                <a:latin typeface="Arial Narrow" panose="020B0606020202030204" pitchFamily="34" charset="0"/>
              </a:rPr>
              <a:t>)</a:t>
            </a:r>
            <a:endParaRPr lang="en-US" sz="20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8. Did you know half the hills round the Moor used to be full of people, until the </a:t>
            </a:r>
            <a:r>
              <a:rPr lang="en-US" sz="2400" dirty="0" err="1">
                <a:latin typeface="Arial Narrow" panose="020B0606020202030204" pitchFamily="34" charset="0"/>
              </a:rPr>
              <a:t>Dorig</a:t>
            </a:r>
            <a:r>
              <a:rPr lang="en-US" sz="2400" dirty="0">
                <a:latin typeface="Arial Narrow" panose="020B0606020202030204" pitchFamily="34" charset="0"/>
              </a:rPr>
              <a:t> killed them all off? </a:t>
            </a:r>
            <a:r>
              <a:rPr lang="uk-UA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(чутки/маніпуляція)</a:t>
            </a:r>
            <a:r>
              <a:rPr lang="en-US" sz="2400" dirty="0">
                <a:latin typeface="Arial Narrow" panose="020B0606020202030204" pitchFamily="34" charset="0"/>
              </a:rPr>
              <a:t>/ </a:t>
            </a:r>
            <a:r>
              <a:rPr lang="en-US" sz="2400" i="1" dirty="0">
                <a:latin typeface="Arial Narrow" panose="020B0606020202030204" pitchFamily="34" charset="0"/>
              </a:rPr>
              <a:t>“I thought that was the Plague”</a:t>
            </a:r>
            <a:endParaRPr lang="en-US" sz="2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46FC8-812F-48BF-A7DA-75408C8BB4D4}"/>
              </a:ext>
            </a:extLst>
          </p:cNvPr>
          <p:cNvSpPr txBox="1"/>
          <p:nvPr/>
        </p:nvSpPr>
        <p:spPr>
          <a:xfrm>
            <a:off x="1702192" y="154745"/>
            <a:ext cx="999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Sun People: warlike people, but they do not shed blood except for a reason.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Lymen’s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stereotypes about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Dorig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949112-C0BA-435A-8AE3-9C1C8E258B41}"/>
              </a:ext>
            </a:extLst>
          </p:cNvPr>
          <p:cNvSpPr/>
          <p:nvPr/>
        </p:nvSpPr>
        <p:spPr>
          <a:xfrm>
            <a:off x="-2902634" y="33635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49B264-E1BC-40C5-BA2B-7E9F53CE2454}"/>
              </a:ext>
            </a:extLst>
          </p:cNvPr>
          <p:cNvSpPr/>
          <p:nvPr/>
        </p:nvSpPr>
        <p:spPr>
          <a:xfrm>
            <a:off x="8170140" y="1305781"/>
            <a:ext cx="527538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A0E7400-D78A-4A18-A1FE-2D23F883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39876"/>
              </p:ext>
            </p:extLst>
          </p:nvPr>
        </p:nvGraphicFramePr>
        <p:xfrm>
          <a:off x="537029" y="130628"/>
          <a:ext cx="11437257" cy="672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415">
                  <a:extLst>
                    <a:ext uri="{9D8B030D-6E8A-4147-A177-3AD203B41FA5}">
                      <a16:colId xmlns:a16="http://schemas.microsoft.com/office/drawing/2014/main" val="717654471"/>
                    </a:ext>
                  </a:extLst>
                </a:gridCol>
                <a:gridCol w="5826842">
                  <a:extLst>
                    <a:ext uri="{9D8B030D-6E8A-4147-A177-3AD203B41FA5}">
                      <a16:colId xmlns:a16="http://schemas.microsoft.com/office/drawing/2014/main" val="541939256"/>
                    </a:ext>
                  </a:extLst>
                </a:gridCol>
              </a:tblGrid>
              <a:tr h="32221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first thing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did, 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wrote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himself.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second thing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did, he </a:t>
                      </a:r>
                      <a:r>
                        <a:rPr lang="en-GB" sz="2000" b="1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wrote the Laws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third thing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did, 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wrote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the World.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fourth thing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did, 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wrote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a cave.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fifth thing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did, 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wrote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a geode, an egg of stone.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And in the twilight of the mouth of the cave, the geode hatched and the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Brothers were born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first Brother walked towards </a:t>
                      </a:r>
                      <a:r>
                        <a:rPr lang="en-GB" sz="2000" b="1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light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and stood </a:t>
                      </a:r>
                      <a:r>
                        <a:rPr lang="en-GB" sz="2000" b="0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under the open sky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Thus he became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too tall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He was the first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Man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GB" sz="2000" b="0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He found no Laws, and he was enlightened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second Brother walked towards </a:t>
                      </a:r>
                      <a:r>
                        <a:rPr lang="en-GB" sz="2000" b="1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the darkness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and </a:t>
                      </a:r>
                      <a:r>
                        <a:rPr lang="en-GB" sz="2000" b="0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stood under a roof of stone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Thus he achieved the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correct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height. He was the first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Dwarf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He found the Laws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had written, and he was </a:t>
                      </a:r>
                      <a:r>
                        <a:rPr lang="en-GB" sz="2000" b="0" u="sng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endarkened.</a:t>
                      </a:r>
                      <a:endParaRPr lang="ru-RU" sz="2000" b="0" u="sng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0201"/>
                  </a:ext>
                </a:extLst>
              </a:tr>
              <a:tr h="2476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But some of the living spirit of </a:t>
                      </a:r>
                      <a:r>
                        <a:rPr lang="en-GB" sz="2400" dirty="0" err="1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Tak</a:t>
                      </a:r>
                      <a:r>
                        <a:rPr lang="en-GB" sz="2400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was </a:t>
                      </a:r>
                      <a:r>
                        <a:rPr lang="en-GB" sz="2400" b="1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trapped in the broken stone egg</a:t>
                      </a:r>
                      <a:r>
                        <a:rPr lang="en-GB" sz="2400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and it became the first </a:t>
                      </a:r>
                      <a:r>
                        <a:rPr lang="en-GB" sz="2400" b="1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trol</a:t>
                      </a:r>
                      <a:r>
                        <a:rPr lang="en-GB" sz="2400" dirty="0"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l, </a:t>
                      </a:r>
                      <a:r>
                        <a:rPr lang="en-GB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wandering the world </a:t>
                      </a:r>
                      <a:r>
                        <a:rPr lang="en-GB" sz="2400" b="1" u="sng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unbidden</a:t>
                      </a:r>
                      <a:r>
                        <a:rPr lang="en-GB" sz="24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GB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and unwanted, without soul or purpose, learning or understanding. Fearful of light and darkness it shambles for ever in twilight, knowing nothing, learning nothing, creating nothing, being nothing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without having been commanded or invited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непрошений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Then </a:t>
                      </a:r>
                      <a:r>
                        <a:rPr lang="en-US" sz="2800" dirty="0" err="1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looked upon  the </a:t>
                      </a:r>
                      <a:r>
                        <a:rPr lang="en-US" sz="2800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stone  and it was trying to come alive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and </a:t>
                      </a:r>
                      <a:r>
                        <a:rPr lang="en-US" sz="2800" dirty="0" err="1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smiled  and  wrote:  "</a:t>
                      </a:r>
                      <a:r>
                        <a:rPr lang="en-US" sz="2800" u="sng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things  </a:t>
                      </a:r>
                      <a:r>
                        <a:rPr lang="en-US" sz="2800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strive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",' `And </a:t>
                      </a:r>
                      <a:r>
                        <a:rPr lang="en-US" sz="2800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 service the  stone  had given  he  fashioned  it into the  first  Troll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2800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delighted  in  the life  that came </a:t>
                      </a:r>
                      <a:r>
                        <a:rPr lang="en-US" sz="2800" b="1" u="sng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unbidden</a:t>
                      </a:r>
                      <a:r>
                        <a:rPr lang="en-US" sz="2800" b="1" u="sng" dirty="0">
                          <a:solidFill>
                            <a:srgbClr val="BF8F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These  are the things that </a:t>
                      </a:r>
                      <a:r>
                        <a:rPr lang="en-US" sz="2800" dirty="0" err="1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wrote!’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arising without conscious effort (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мимовільний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спонтанний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2800" dirty="0"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25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8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2095B-6FC9-431C-BB74-B38DB31CF30E}"/>
              </a:ext>
            </a:extLst>
          </p:cNvPr>
          <p:cNvSpPr/>
          <p:nvPr/>
        </p:nvSpPr>
        <p:spPr>
          <a:xfrm>
            <a:off x="927574" y="617085"/>
            <a:ext cx="10784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</a:rPr>
              <a:t>`</a:t>
            </a:r>
            <a:r>
              <a:rPr lang="en-US" sz="2400" b="1" dirty="0">
                <a:latin typeface="Arial Narrow" panose="020B0606020202030204" pitchFamily="34" charset="0"/>
              </a:rPr>
              <a:t>Beware</a:t>
            </a:r>
            <a:r>
              <a:rPr lang="en-US" sz="2400" dirty="0">
                <a:latin typeface="Arial Narrow" panose="020B0606020202030204" pitchFamily="34" charset="0"/>
              </a:rPr>
              <a:t> of the troll. </a:t>
            </a:r>
            <a:r>
              <a:rPr lang="en-US" sz="2400" b="1" dirty="0">
                <a:latin typeface="Arial Narrow" panose="020B0606020202030204" pitchFamily="34" charset="0"/>
              </a:rPr>
              <a:t>Trust</a:t>
            </a:r>
            <a:r>
              <a:rPr lang="en-US" sz="2400" dirty="0">
                <a:latin typeface="Arial Narrow" panose="020B0606020202030204" pitchFamily="34" charset="0"/>
              </a:rPr>
              <a:t> him not. Turn him from your door. </a:t>
            </a:r>
            <a:r>
              <a:rPr lang="en-US" sz="2400" b="1" dirty="0">
                <a:latin typeface="Arial Narrow" panose="020B0606020202030204" pitchFamily="34" charset="0"/>
              </a:rPr>
              <a:t>He is nothing, a mere accident of forces, </a:t>
            </a:r>
            <a:r>
              <a:rPr lang="en-US" sz="2400" b="1" u="sng" dirty="0">
                <a:latin typeface="Arial Narrow" panose="020B0606020202030204" pitchFamily="34" charset="0"/>
              </a:rPr>
              <a:t>unwritten</a:t>
            </a:r>
            <a:r>
              <a:rPr lang="en-US" sz="2400" b="1" dirty="0">
                <a:latin typeface="Arial Narrow" panose="020B0606020202030204" pitchFamily="34" charset="0"/>
              </a:rPr>
              <a:t>, unclean, the mineral world’s pale, jealous echo of living, thinking creatures</a:t>
            </a:r>
            <a:r>
              <a:rPr lang="en-US" sz="2400" dirty="0">
                <a:latin typeface="Arial Narrow" panose="020B0606020202030204" pitchFamily="34" charset="0"/>
              </a:rPr>
              <a:t>. In his head, a rock; in his heart, a stone. </a:t>
            </a:r>
            <a:r>
              <a:rPr lang="en-US" sz="2400" b="1" dirty="0">
                <a:latin typeface="Arial Narrow" panose="020B0606020202030204" pitchFamily="34" charset="0"/>
              </a:rPr>
              <a:t>He does not build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b="1" dirty="0">
                <a:latin typeface="Arial Narrow" panose="020B0606020202030204" pitchFamily="34" charset="0"/>
              </a:rPr>
              <a:t>he does not delve</a:t>
            </a:r>
            <a:r>
              <a:rPr lang="en-US" sz="2400" dirty="0">
                <a:latin typeface="Arial Narrow" panose="020B0606020202030204" pitchFamily="34" charset="0"/>
              </a:rPr>
              <a:t>, he </a:t>
            </a:r>
            <a:r>
              <a:rPr lang="en-US" sz="2400" b="1" dirty="0">
                <a:latin typeface="Arial Narrow" panose="020B0606020202030204" pitchFamily="34" charset="0"/>
              </a:rPr>
              <a:t>neither plants nor harvests</a:t>
            </a:r>
            <a:r>
              <a:rPr lang="en-US" sz="2400" dirty="0">
                <a:latin typeface="Arial Narrow" panose="020B0606020202030204" pitchFamily="34" charset="0"/>
              </a:rPr>
              <a:t>. His nascency was a deed of theft and everywhere he drags his club he steals. When not thieving, he plans theft. </a:t>
            </a:r>
            <a:r>
              <a:rPr lang="en-US" sz="2400" b="1" dirty="0">
                <a:latin typeface="Arial Narrow" panose="020B0606020202030204" pitchFamily="34" charset="0"/>
              </a:rPr>
              <a:t>The only purpose in his miserable life is its ending</a:t>
            </a:r>
            <a:r>
              <a:rPr lang="en-US" sz="2400" dirty="0">
                <a:latin typeface="Arial Narrow" panose="020B0606020202030204" pitchFamily="34" charset="0"/>
              </a:rPr>
              <a:t>, relieving from the wretched rock his all-too-heavy burden of thought. I say this in sadness.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To kill the troll </a:t>
            </a:r>
            <a:r>
              <a:rPr lang="en-US" sz="24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is no murder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At its very worst, it is an act of charity.’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A2AAFA-349E-4A56-AB67-482A09B9839C}"/>
              </a:ext>
            </a:extLst>
          </p:cNvPr>
          <p:cNvSpPr/>
          <p:nvPr/>
        </p:nvSpPr>
        <p:spPr>
          <a:xfrm>
            <a:off x="1885071" y="4098222"/>
            <a:ext cx="9073661" cy="1754326"/>
          </a:xfrm>
          <a:prstGeom prst="rect">
            <a:avLst/>
          </a:prstGeo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`I need no  axe  to  be a dwarf</a:t>
            </a:r>
            <a:r>
              <a:rPr lang="en-US" sz="3600" dirty="0">
                <a:latin typeface="Arial Narrow" panose="020B0606020202030204" pitchFamily="34" charset="0"/>
              </a:rPr>
              <a:t>,' </a:t>
            </a:r>
            <a:r>
              <a:rPr lang="en-US" sz="2800" dirty="0">
                <a:latin typeface="Arial Narrow" panose="020B0606020202030204" pitchFamily="34" charset="0"/>
              </a:rPr>
              <a:t>said </a:t>
            </a:r>
            <a:r>
              <a:rPr lang="en-US" sz="2800" dirty="0" err="1">
                <a:latin typeface="Arial Narrow" panose="020B0606020202030204" pitchFamily="34" charset="0"/>
              </a:rPr>
              <a:t>Bashfullsson</a:t>
            </a:r>
            <a:r>
              <a:rPr lang="en-US" sz="2800" dirty="0">
                <a:latin typeface="Arial Narrow" panose="020B0606020202030204" pitchFamily="34" charset="0"/>
              </a:rPr>
              <a:t>.  </a:t>
            </a:r>
            <a:endParaRPr lang="en-US" sz="3600" dirty="0">
              <a:latin typeface="Arial Narrow" panose="020B0606020202030204" pitchFamily="34" charset="0"/>
            </a:endParaRPr>
          </a:p>
          <a:p>
            <a:r>
              <a:rPr lang="en-US" sz="3600" dirty="0">
                <a:latin typeface="Arial Narrow" panose="020B0606020202030204" pitchFamily="34" charset="0"/>
              </a:rPr>
              <a:t>`</a:t>
            </a: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Nor do I need to hate trolls. </a:t>
            </a:r>
          </a:p>
          <a:p>
            <a:r>
              <a:rPr lang="en-US" sz="3600" dirty="0">
                <a:solidFill>
                  <a:srgbClr val="00B050"/>
                </a:solidFill>
                <a:latin typeface="Arial Narrow" panose="020B0606020202030204" pitchFamily="34" charset="0"/>
              </a:rPr>
              <a:t>What kind of creature </a:t>
            </a:r>
            <a:r>
              <a:rPr lang="en-US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defines itself by hatred</a:t>
            </a:r>
            <a:r>
              <a:rPr lang="en-US" sz="3600" dirty="0">
                <a:latin typeface="Arial Narrow" panose="020B0606020202030204" pitchFamily="34" charset="0"/>
              </a:rPr>
              <a:t>?'</a:t>
            </a: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A92EF-2C00-432E-897C-AEC06DE8A297}"/>
              </a:ext>
            </a:extLst>
          </p:cNvPr>
          <p:cNvSpPr txBox="1"/>
          <p:nvPr/>
        </p:nvSpPr>
        <p:spPr>
          <a:xfrm>
            <a:off x="1292968" y="797510"/>
            <a:ext cx="10297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ФПМ моделює пошук шляхів </a:t>
            </a:r>
            <a:r>
              <a:rPr lang="uk-UA" sz="2400" dirty="0">
                <a:latin typeface="Arial Narrow" panose="020B0606020202030204" pitchFamily="34" charset="0"/>
              </a:rPr>
              <a:t>розв’язання та уникнення конфліктів на тлі усвідомлення тупикової міжнародної напруги. </a:t>
            </a:r>
          </a:p>
          <a:p>
            <a:pPr marL="342900" indent="-342900"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Виявлення </a:t>
            </a:r>
            <a:r>
              <a:rPr lang="uk-UA" sz="2400" dirty="0">
                <a:latin typeface="Arial Narrow" panose="020B0606020202030204" pitchFamily="34" charset="0"/>
              </a:rPr>
              <a:t>механізмів </a:t>
            </a:r>
            <a:r>
              <a:rPr lang="uk-UA" sz="2400" dirty="0" err="1">
                <a:latin typeface="Arial Narrow" panose="020B0606020202030204" pitchFamily="34" charset="0"/>
              </a:rPr>
              <a:t>очуження</a:t>
            </a:r>
            <a:r>
              <a:rPr lang="uk-UA" sz="2400" dirty="0">
                <a:latin typeface="Arial Narrow" panose="020B0606020202030204" pitchFamily="34" charset="0"/>
              </a:rPr>
              <a:t> та </a:t>
            </a:r>
            <a:r>
              <a:rPr lang="uk-UA" sz="2400" dirty="0" err="1">
                <a:latin typeface="Arial Narrow" panose="020B0606020202030204" pitchFamily="34" charset="0"/>
              </a:rPr>
              <a:t>знелюднення</a:t>
            </a:r>
            <a:r>
              <a:rPr lang="uk-UA" sz="2400" dirty="0">
                <a:latin typeface="Arial Narrow" panose="020B0606020202030204" pitchFamily="34" charset="0"/>
              </a:rPr>
              <a:t> образу Чужого:  диктат наративу.</a:t>
            </a:r>
          </a:p>
          <a:p>
            <a:pPr marL="342900" indent="-342900"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Деконструкція (+ обернення) БО</a:t>
            </a:r>
            <a:r>
              <a:rPr lang="uk-UA" sz="2400" dirty="0">
                <a:latin typeface="Arial Narrow" panose="020B0606020202030204" pitchFamily="34" charset="0"/>
              </a:rPr>
              <a:t>. Протилежністю Чужому стає не Свій, а Інший. </a:t>
            </a:r>
          </a:p>
          <a:p>
            <a:pPr marL="342900" indent="-342900">
              <a:buAutoNum type="arabicPeriod"/>
            </a:pPr>
            <a:r>
              <a:rPr lang="uk-UA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Розуміння себе через Іншого </a:t>
            </a:r>
            <a:r>
              <a:rPr lang="uk-UA" sz="2400" dirty="0">
                <a:latin typeface="Arial Narrow" panose="020B0606020202030204" pitchFamily="34" charset="0"/>
              </a:rPr>
              <a:t>–- формування нової спільноти, і на основі вільних індивідуумів, і з самовизначенням. Новий шлях до самоідентифікації, </a:t>
            </a:r>
          </a:p>
          <a:p>
            <a:pPr marL="342900" indent="-342900">
              <a:buFontTx/>
              <a:buAutoNum type="arabicPeriod"/>
            </a:pPr>
            <a:r>
              <a:rPr lang="uk-UA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Прагматизм  та індивідуальна ініціатива</a:t>
            </a:r>
            <a:r>
              <a:rPr lang="uk-UA" sz="2400" dirty="0">
                <a:latin typeface="Arial Narrow" panose="020B0606020202030204" pitchFamily="34" charset="0"/>
              </a:rPr>
              <a:t>. Суспільство формують індивідууми, які визначили себе через Іншого та Іншого окремо від себе. </a:t>
            </a:r>
          </a:p>
          <a:p>
            <a:pPr marL="342900" indent="-342900">
              <a:buFontTx/>
              <a:buAutoNum type="arabicPeriod"/>
            </a:pPr>
            <a:r>
              <a:rPr lang="uk-UA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Еволюція концепції діалогу </a:t>
            </a:r>
            <a:r>
              <a:rPr lang="uk-UA" sz="2400" dirty="0">
                <a:latin typeface="Arial Narrow" panose="020B0606020202030204" pitchFamily="34" charset="0"/>
              </a:rPr>
              <a:t>від </a:t>
            </a:r>
            <a:r>
              <a:rPr lang="uk-UA" sz="2400" b="1" dirty="0">
                <a:latin typeface="Arial Narrow" panose="020B0606020202030204" pitchFamily="34" charset="0"/>
              </a:rPr>
              <a:t>виявлення </a:t>
            </a:r>
            <a:r>
              <a:rPr lang="uk-UA" sz="2400" b="1" dirty="0" err="1">
                <a:latin typeface="Arial Narrow" panose="020B0606020202030204" pitchFamily="34" charset="0"/>
              </a:rPr>
              <a:t>архетипових</a:t>
            </a:r>
            <a:r>
              <a:rPr lang="uk-UA" sz="2400" b="1" dirty="0">
                <a:latin typeface="Arial Narrow" panose="020B0606020202030204" pitchFamily="34" charset="0"/>
              </a:rPr>
              <a:t> ролей і </a:t>
            </a:r>
            <a:r>
              <a:rPr lang="uk-UA" sz="2400" b="1" dirty="0" err="1">
                <a:latin typeface="Arial Narrow" panose="020B0606020202030204" pitchFamily="34" charset="0"/>
              </a:rPr>
              <a:t>подібностей</a:t>
            </a:r>
            <a:r>
              <a:rPr lang="uk-UA" sz="2400" b="1" dirty="0">
                <a:latin typeface="Arial Narrow" panose="020B0606020202030204" pitchFamily="34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</a:rPr>
              <a:t>при  наявності </a:t>
            </a:r>
            <a:r>
              <a:rPr lang="uk-UA" sz="2400" dirty="0" err="1">
                <a:latin typeface="Arial Narrow" panose="020B0606020202030204" pitchFamily="34" charset="0"/>
              </a:rPr>
              <a:t>зовнішної</a:t>
            </a:r>
            <a:r>
              <a:rPr lang="uk-UA" sz="2400" dirty="0">
                <a:latin typeface="Arial Narrow" panose="020B0606020202030204" pitchFamily="34" charset="0"/>
              </a:rPr>
              <a:t> загрози  до через </a:t>
            </a:r>
            <a:r>
              <a:rPr lang="uk-UA" sz="2400" b="1" dirty="0">
                <a:latin typeface="Arial Narrow" panose="020B0606020202030204" pitchFamily="34" charset="0"/>
              </a:rPr>
              <a:t>прагнення нової самоідентифікації у </a:t>
            </a:r>
            <a:r>
              <a:rPr lang="uk-UA" sz="2400" b="1" u="sng" dirty="0">
                <a:latin typeface="Arial Narrow" panose="020B0606020202030204" pitchFamily="34" charset="0"/>
              </a:rPr>
              <a:t>суспільстві вільних індивідуумів</a:t>
            </a:r>
            <a:r>
              <a:rPr lang="uk-UA" sz="24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0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F4DB11-ABE3-471D-BD8C-4E3968CE3FDC}"/>
              </a:ext>
            </a:extLst>
          </p:cNvPr>
          <p:cNvSpPr/>
          <p:nvPr/>
        </p:nvSpPr>
        <p:spPr>
          <a:xfrm>
            <a:off x="2010770" y="1951672"/>
            <a:ext cx="8361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Томпсон Ева М. </a:t>
            </a:r>
            <a:r>
              <a:rPr lang="en-US" dirty="0"/>
              <a:t>(Imperial Knowledge: Russian Literature and Colonialism) (</a:t>
            </a:r>
            <a:r>
              <a:rPr lang="en-US" dirty="0">
                <a:hlinkClick r:id="rId2" tooltip="2000"/>
              </a:rPr>
              <a:t>2000</a:t>
            </a:r>
            <a:r>
              <a:rPr lang="en-US" dirty="0"/>
              <a:t>)</a:t>
            </a:r>
            <a:r>
              <a:rPr lang="uk-UA"/>
              <a:t> </a:t>
            </a:r>
            <a:r>
              <a:rPr lang="ru-RU"/>
              <a:t>Трубадури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і </a:t>
            </a:r>
            <a:r>
              <a:rPr lang="ru-RU" dirty="0" err="1"/>
              <a:t>колоніалізм</a:t>
            </a:r>
            <a:r>
              <a:rPr lang="ru-RU" dirty="0"/>
              <a:t> /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Корчинська</a:t>
            </a:r>
            <a:r>
              <a:rPr lang="ru-RU" dirty="0"/>
              <a:t> (пер.). — К. : </a:t>
            </a:r>
            <a:r>
              <a:rPr lang="ru-RU" dirty="0" err="1"/>
              <a:t>Видавництво</a:t>
            </a:r>
            <a:r>
              <a:rPr lang="ru-RU" dirty="0"/>
              <a:t> </a:t>
            </a:r>
            <a:r>
              <a:rPr lang="ru-RU" dirty="0" err="1"/>
              <a:t>Соломії</a:t>
            </a:r>
            <a:r>
              <a:rPr lang="ru-RU" dirty="0"/>
              <a:t> </a:t>
            </a:r>
            <a:r>
              <a:rPr lang="ru-RU" dirty="0" err="1"/>
              <a:t>Павличко</a:t>
            </a:r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», 2006.</a:t>
            </a:r>
          </a:p>
          <a:p>
            <a:endParaRPr lang="ru-RU" dirty="0"/>
          </a:p>
          <a:p>
            <a:r>
              <a:rPr lang="en-GB" dirty="0"/>
              <a:t>Michael Mitchell</a:t>
            </a:r>
            <a:r>
              <a:rPr lang="uk-UA" dirty="0"/>
              <a:t> (2006)</a:t>
            </a:r>
            <a:r>
              <a:rPr lang="en-GB" dirty="0"/>
              <a:t>-</a:t>
            </a:r>
            <a:r>
              <a:rPr lang="uk-UA" dirty="0"/>
              <a:t> </a:t>
            </a:r>
            <a:r>
              <a:rPr lang="en-GB" dirty="0"/>
              <a:t>Hidden </a:t>
            </a:r>
            <a:r>
              <a:rPr lang="en-GB" dirty="0" err="1"/>
              <a:t>Mutualities</a:t>
            </a:r>
            <a:r>
              <a:rPr lang="uk-UA" dirty="0"/>
              <a:t> </a:t>
            </a:r>
            <a:r>
              <a:rPr lang="en-GB" dirty="0"/>
              <a:t>Faustian Themes</a:t>
            </a:r>
            <a:r>
              <a:rPr lang="uk-UA" dirty="0"/>
              <a:t> </a:t>
            </a:r>
            <a:r>
              <a:rPr lang="en-US" dirty="0"/>
              <a:t>from Gnostic Origins to the Postcolonial</a:t>
            </a:r>
            <a:r>
              <a:rPr lang="uk-UA" dirty="0"/>
              <a:t>) </a:t>
            </a:r>
            <a:r>
              <a:rPr lang="en-GB" dirty="0"/>
              <a:t>Amsterdam New York, NY 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04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A37F56-640C-4E68-9487-E681D7E8D380}"/>
              </a:ext>
            </a:extLst>
          </p:cNvPr>
          <p:cNvSpPr/>
          <p:nvPr/>
        </p:nvSpPr>
        <p:spPr>
          <a:xfrm>
            <a:off x="1760561" y="453115"/>
            <a:ext cx="97172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Що</a:t>
            </a:r>
            <a:r>
              <a:rPr lang="ru-RU" sz="2400" dirty="0"/>
              <a:t> ж до </a:t>
            </a:r>
            <a:r>
              <a:rPr lang="ru-RU" sz="2400" dirty="0" err="1"/>
              <a:t>мого</a:t>
            </a:r>
            <a:r>
              <a:rPr lang="ru-RU" sz="2400" dirty="0"/>
              <a:t> баркаса, то </a:t>
            </a:r>
            <a:r>
              <a:rPr lang="ru-RU" sz="2400" dirty="0" err="1"/>
              <a:t>капітан</a:t>
            </a:r>
            <a:r>
              <a:rPr lang="ru-RU" sz="2400" dirty="0"/>
              <a:t>, </a:t>
            </a:r>
            <a:r>
              <a:rPr lang="ru-RU" sz="2400" dirty="0" err="1"/>
              <a:t>побачивши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добрий</a:t>
            </a:r>
            <a:r>
              <a:rPr lang="ru-RU" sz="2400" dirty="0"/>
              <a:t>, </a:t>
            </a:r>
            <a:r>
              <a:rPr lang="ru-RU" sz="2400" dirty="0" err="1"/>
              <a:t>захотів</a:t>
            </a:r>
            <a:r>
              <a:rPr lang="ru-RU" sz="2400" dirty="0"/>
              <a:t> </a:t>
            </a:r>
            <a:r>
              <a:rPr lang="ru-RU" sz="2400" dirty="0" err="1"/>
              <a:t>купити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для </a:t>
            </a:r>
            <a:r>
              <a:rPr lang="ru-RU" sz="2400" dirty="0" err="1"/>
              <a:t>свого</a:t>
            </a:r>
            <a:r>
              <a:rPr lang="ru-RU" sz="2400" dirty="0"/>
              <a:t> корабля і запитав, </a:t>
            </a:r>
            <a:r>
              <a:rPr lang="ru-RU" sz="2400" dirty="0" err="1"/>
              <a:t>скільки</a:t>
            </a:r>
            <a:r>
              <a:rPr lang="ru-RU" sz="2400" dirty="0"/>
              <a:t> я </a:t>
            </a:r>
            <a:r>
              <a:rPr lang="ru-RU" sz="2400" dirty="0" err="1"/>
              <a:t>візьму</a:t>
            </a:r>
            <a:r>
              <a:rPr lang="ru-RU" sz="2400" dirty="0"/>
              <a:t> за </a:t>
            </a:r>
            <a:r>
              <a:rPr lang="ru-RU" sz="2400" dirty="0" err="1"/>
              <a:t>нього</a:t>
            </a:r>
            <a:r>
              <a:rPr lang="ru-RU" sz="2400" dirty="0"/>
              <a:t>. Я </a:t>
            </a:r>
            <a:r>
              <a:rPr lang="ru-RU" sz="2400" dirty="0" err="1"/>
              <a:t>відповів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повівся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мною так великодушно, </a:t>
            </a:r>
            <a:r>
              <a:rPr lang="ru-RU" sz="2400" dirty="0" err="1"/>
              <a:t>що</a:t>
            </a:r>
            <a:r>
              <a:rPr lang="ru-RU" sz="2400" dirty="0"/>
              <a:t> я </a:t>
            </a:r>
            <a:r>
              <a:rPr lang="ru-RU" sz="2400" dirty="0" err="1"/>
              <a:t>ні</a:t>
            </a:r>
            <a:r>
              <a:rPr lang="ru-RU" sz="2400" dirty="0"/>
              <a:t>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разі</a:t>
            </a:r>
            <a:r>
              <a:rPr lang="ru-RU" sz="2400" dirty="0"/>
              <a:t> не стану </a:t>
            </a:r>
            <a:r>
              <a:rPr lang="ru-RU" sz="2400" dirty="0" err="1"/>
              <a:t>призначати</a:t>
            </a:r>
            <a:r>
              <a:rPr lang="ru-RU" sz="2400" dirty="0"/>
              <a:t> </a:t>
            </a:r>
            <a:r>
              <a:rPr lang="ru-RU" sz="2400" dirty="0" err="1"/>
              <a:t>ціни</a:t>
            </a:r>
            <a:r>
              <a:rPr lang="ru-RU" sz="2400" dirty="0"/>
              <a:t> за баркас і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покладусь</a:t>
            </a:r>
            <a:r>
              <a:rPr lang="ru-RU" sz="2400" dirty="0"/>
              <a:t> на </a:t>
            </a:r>
            <a:r>
              <a:rPr lang="ru-RU" sz="2400" dirty="0" err="1"/>
              <a:t>нього</a:t>
            </a:r>
            <a:r>
              <a:rPr lang="ru-RU" sz="2400" dirty="0"/>
              <a:t>. </a:t>
            </a:r>
            <a:r>
              <a:rPr lang="ru-RU" sz="2400" dirty="0" err="1"/>
              <a:t>Тоді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сказав,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напише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сплатити</a:t>
            </a:r>
            <a:r>
              <a:rPr lang="ru-RU" sz="2400" dirty="0"/>
              <a:t> </a:t>
            </a:r>
            <a:r>
              <a:rPr lang="ru-RU" sz="2400" dirty="0" err="1"/>
              <a:t>мені</a:t>
            </a:r>
            <a:r>
              <a:rPr lang="ru-RU" sz="2400" dirty="0"/>
              <a:t> в </a:t>
            </a:r>
            <a:r>
              <a:rPr lang="ru-RU" sz="2400" dirty="0" err="1"/>
              <a:t>Бразілії</a:t>
            </a:r>
            <a:r>
              <a:rPr lang="ru-RU" sz="2400" dirty="0"/>
              <a:t> </a:t>
            </a:r>
            <a:r>
              <a:rPr lang="ru-RU" sz="2400" dirty="0" err="1"/>
              <a:t>вісімдесят</a:t>
            </a:r>
            <a:r>
              <a:rPr lang="ru-RU" sz="2400" dirty="0"/>
              <a:t> </a:t>
            </a:r>
            <a:r>
              <a:rPr lang="ru-RU" sz="2400" dirty="0" err="1"/>
              <a:t>срібних</a:t>
            </a:r>
            <a:r>
              <a:rPr lang="ru-RU" sz="2400" dirty="0"/>
              <a:t> </a:t>
            </a:r>
            <a:r>
              <a:rPr lang="ru-RU" sz="2400" dirty="0" err="1"/>
              <a:t>восьмериків</a:t>
            </a:r>
            <a:r>
              <a:rPr lang="ru-RU" sz="2400" dirty="0"/>
              <a:t>{27}, а коли там </a:t>
            </a:r>
            <a:r>
              <a:rPr lang="ru-RU" sz="2400" dirty="0" err="1"/>
              <a:t>хто-небудь</a:t>
            </a:r>
            <a:r>
              <a:rPr lang="ru-RU" sz="2400" dirty="0"/>
              <a:t> </a:t>
            </a:r>
            <a:r>
              <a:rPr lang="ru-RU" sz="2400" dirty="0" err="1"/>
              <a:t>запропонує</a:t>
            </a:r>
            <a:r>
              <a:rPr lang="ru-RU" sz="2400" dirty="0"/>
              <a:t>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більшу</a:t>
            </a:r>
            <a:r>
              <a:rPr lang="ru-RU" sz="2400" dirty="0"/>
              <a:t> </a:t>
            </a:r>
            <a:r>
              <a:rPr lang="ru-RU" sz="2400" dirty="0" err="1"/>
              <a:t>ціну</a:t>
            </a:r>
            <a:r>
              <a:rPr lang="ru-RU" sz="2400" dirty="0"/>
              <a:t>, то й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дасть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він</a:t>
            </a:r>
            <a:r>
              <a:rPr lang="ru-RU" sz="2400" dirty="0"/>
              <a:t> просив </a:t>
            </a:r>
            <a:r>
              <a:rPr lang="ru-RU" sz="2400" dirty="0" err="1"/>
              <a:t>продати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Ксурі</a:t>
            </a:r>
            <a:r>
              <a:rPr lang="ru-RU" sz="2400" dirty="0"/>
              <a:t> за </a:t>
            </a:r>
            <a:r>
              <a:rPr lang="ru-RU" sz="2400" dirty="0" err="1"/>
              <a:t>шістдесят</a:t>
            </a:r>
            <a:r>
              <a:rPr lang="ru-RU" sz="2400" dirty="0"/>
              <a:t> </a:t>
            </a:r>
            <a:r>
              <a:rPr lang="ru-RU" sz="2400" dirty="0" err="1"/>
              <a:t>восьмериків</a:t>
            </a:r>
            <a:r>
              <a:rPr lang="ru-RU" sz="2400" dirty="0"/>
              <a:t>.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не </a:t>
            </a:r>
            <a:r>
              <a:rPr lang="ru-RU" sz="2400" dirty="0" err="1"/>
              <a:t>хотілося</a:t>
            </a:r>
            <a:r>
              <a:rPr lang="ru-RU" sz="2400" dirty="0"/>
              <a:t> </a:t>
            </a:r>
            <a:r>
              <a:rPr lang="ru-RU" sz="2400" dirty="0" err="1"/>
              <a:t>брати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грошей, і не через те, </a:t>
            </a:r>
            <a:r>
              <a:rPr lang="ru-RU" sz="2400" dirty="0" err="1"/>
              <a:t>що</a:t>
            </a:r>
            <a:r>
              <a:rPr lang="ru-RU" sz="2400" dirty="0"/>
              <a:t> я </a:t>
            </a:r>
            <a:r>
              <a:rPr lang="ru-RU" sz="2400" dirty="0" err="1"/>
              <a:t>боявся</a:t>
            </a:r>
            <a:r>
              <a:rPr lang="ru-RU" sz="2400" dirty="0"/>
              <a:t> </a:t>
            </a:r>
            <a:r>
              <a:rPr lang="ru-RU" sz="2400" dirty="0" err="1"/>
              <a:t>віддати</a:t>
            </a:r>
            <a:r>
              <a:rPr lang="ru-RU" sz="2400" dirty="0"/>
              <a:t> </a:t>
            </a:r>
            <a:r>
              <a:rPr lang="ru-RU" sz="2400" dirty="0" err="1"/>
              <a:t>Ксурі</a:t>
            </a:r>
            <a:r>
              <a:rPr lang="ru-RU" sz="2400" dirty="0"/>
              <a:t> </a:t>
            </a:r>
            <a:r>
              <a:rPr lang="ru-RU" sz="2400" dirty="0" err="1"/>
              <a:t>капітанові</a:t>
            </a:r>
            <a:r>
              <a:rPr lang="ru-RU" sz="2400" dirty="0"/>
              <a:t>, а тому, </a:t>
            </a:r>
            <a:r>
              <a:rPr lang="ru-RU" sz="2400" dirty="0" err="1"/>
              <a:t>що</a:t>
            </a:r>
            <a:r>
              <a:rPr lang="ru-RU" sz="2400" dirty="0"/>
              <a:t> шкода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продавати</a:t>
            </a:r>
            <a:r>
              <a:rPr lang="ru-RU" sz="2400" dirty="0"/>
              <a:t> в неволю </a:t>
            </a:r>
            <a:r>
              <a:rPr lang="ru-RU" sz="2400" dirty="0" err="1"/>
              <a:t>бідолашного</a:t>
            </a:r>
            <a:r>
              <a:rPr lang="ru-RU" sz="2400" dirty="0"/>
              <a:t> </a:t>
            </a:r>
            <a:r>
              <a:rPr lang="ru-RU" sz="2400" dirty="0" err="1"/>
              <a:t>хлопця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так </a:t>
            </a:r>
            <a:r>
              <a:rPr lang="ru-RU" sz="2400" dirty="0" err="1"/>
              <a:t>віддано</a:t>
            </a:r>
            <a:r>
              <a:rPr lang="ru-RU" sz="2400" dirty="0"/>
              <a:t> </a:t>
            </a:r>
            <a:r>
              <a:rPr lang="ru-RU" sz="2400" dirty="0" err="1"/>
              <a:t>допомагав</a:t>
            </a:r>
            <a:r>
              <a:rPr lang="ru-RU" sz="2400" dirty="0"/>
              <a:t> </a:t>
            </a:r>
            <a:r>
              <a:rPr lang="ru-RU" sz="2400" dirty="0" err="1"/>
              <a:t>визволитися</a:t>
            </a:r>
            <a:r>
              <a:rPr lang="ru-RU" sz="2400" dirty="0"/>
              <a:t> </a:t>
            </a:r>
            <a:r>
              <a:rPr lang="ru-RU" sz="2400" dirty="0" err="1"/>
              <a:t>мені</a:t>
            </a:r>
            <a:r>
              <a:rPr lang="ru-RU" sz="2400" dirty="0"/>
              <a:t> самому. Коли я </a:t>
            </a:r>
            <a:r>
              <a:rPr lang="ru-RU" sz="2400" dirty="0" err="1"/>
              <a:t>поділився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міркуваннями</a:t>
            </a:r>
            <a:r>
              <a:rPr lang="ru-RU" sz="2400" dirty="0"/>
              <a:t> з </a:t>
            </a:r>
            <a:r>
              <a:rPr lang="ru-RU" sz="2400" dirty="0" err="1"/>
              <a:t>капітаном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визнав</a:t>
            </a:r>
            <a:r>
              <a:rPr lang="ru-RU" sz="2400" dirty="0"/>
              <a:t> </a:t>
            </a:r>
            <a:r>
              <a:rPr lang="ru-RU" sz="2400" dirty="0" err="1"/>
              <a:t>їхню</a:t>
            </a:r>
            <a:r>
              <a:rPr lang="ru-RU" sz="2400" dirty="0"/>
              <a:t> </a:t>
            </a:r>
            <a:r>
              <a:rPr lang="ru-RU" sz="2400" dirty="0" err="1"/>
              <a:t>слушність</a:t>
            </a:r>
            <a:r>
              <a:rPr lang="ru-RU" sz="2400" dirty="0"/>
              <a:t>, але </a:t>
            </a:r>
            <a:r>
              <a:rPr lang="ru-RU" sz="2400" dirty="0" err="1"/>
              <a:t>порадив</a:t>
            </a:r>
            <a:r>
              <a:rPr lang="ru-RU" sz="2400" dirty="0"/>
              <a:t> не </a:t>
            </a:r>
            <a:r>
              <a:rPr lang="ru-RU" sz="2400" dirty="0" err="1"/>
              <a:t>відмовлятись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угоди, </a:t>
            </a:r>
            <a:r>
              <a:rPr lang="ru-RU" sz="2400" dirty="0" err="1"/>
              <a:t>кажучи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зобов'язується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хлопцеві</a:t>
            </a:r>
            <a:r>
              <a:rPr lang="ru-RU" sz="2400" dirty="0"/>
              <a:t> </a:t>
            </a:r>
            <a:r>
              <a:rPr lang="ru-RU" sz="2400" dirty="0" err="1"/>
              <a:t>вільну</a:t>
            </a:r>
            <a:r>
              <a:rPr lang="ru-RU" sz="2400" dirty="0"/>
              <a:t> через десять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той </a:t>
            </a:r>
            <a:r>
              <a:rPr lang="ru-RU" sz="2400" dirty="0" err="1"/>
              <a:t>прийме</a:t>
            </a:r>
            <a:r>
              <a:rPr lang="ru-RU" sz="2400" dirty="0"/>
              <a:t> </a:t>
            </a:r>
            <a:r>
              <a:rPr lang="ru-RU" sz="2400" dirty="0" err="1"/>
              <a:t>християнську</a:t>
            </a:r>
            <a:r>
              <a:rPr lang="ru-RU" sz="2400" dirty="0"/>
              <a:t> </a:t>
            </a:r>
            <a:r>
              <a:rPr lang="ru-RU" sz="2400" dirty="0" err="1"/>
              <a:t>віру</a:t>
            </a:r>
            <a:r>
              <a:rPr lang="ru-RU" sz="2400" dirty="0"/>
              <a:t>. То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річ</a:t>
            </a:r>
            <a:r>
              <a:rPr lang="ru-RU" sz="2400" dirty="0"/>
              <a:t>, до того ж і сам </a:t>
            </a:r>
            <a:r>
              <a:rPr lang="ru-RU" sz="2400" dirty="0" err="1"/>
              <a:t>Ксурі</a:t>
            </a:r>
            <a:r>
              <a:rPr lang="ru-RU" sz="2400" dirty="0"/>
              <a:t> </a:t>
            </a:r>
            <a:r>
              <a:rPr lang="ru-RU" sz="2400" dirty="0" err="1"/>
              <a:t>висловив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перейти до </a:t>
            </a:r>
            <a:r>
              <a:rPr lang="ru-RU" sz="2400" dirty="0" err="1"/>
              <a:t>капітана</a:t>
            </a:r>
            <a:r>
              <a:rPr lang="ru-RU" sz="2400" dirty="0"/>
              <a:t>, і я </a:t>
            </a:r>
            <a:r>
              <a:rPr lang="ru-RU" sz="2400" dirty="0" err="1"/>
              <a:t>віддав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</a:t>
            </a:r>
          </a:p>
          <a:p>
            <a:endParaRPr lang="uk-UA" sz="2000" dirty="0"/>
          </a:p>
          <a:p>
            <a:pPr algn="r"/>
            <a:r>
              <a:rPr lang="uk-UA" sz="2000" dirty="0"/>
              <a:t>Д</a:t>
            </a:r>
            <a:r>
              <a:rPr lang="ru-RU" sz="2000" dirty="0" err="1"/>
              <a:t>аніель</a:t>
            </a:r>
            <a:r>
              <a:rPr lang="ru-RU" sz="2000" dirty="0"/>
              <a:t> Дефо. «</a:t>
            </a:r>
            <a:r>
              <a:rPr lang="ru-RU" sz="2000" dirty="0" err="1">
                <a:hlinkClick r:id="rId2"/>
              </a:rPr>
              <a:t>Робінзон</a:t>
            </a:r>
            <a:r>
              <a:rPr lang="ru-RU" sz="2000" dirty="0">
                <a:hlinkClick r:id="rId2"/>
              </a:rPr>
              <a:t> Крузо</a:t>
            </a:r>
            <a:r>
              <a:rPr lang="ru-RU" sz="2000" dirty="0"/>
              <a:t>» (1719)</a:t>
            </a:r>
          </a:p>
        </p:txBody>
      </p:sp>
    </p:spTree>
    <p:extLst>
      <p:ext uri="{BB962C8B-B14F-4D97-AF65-F5344CB8AC3E}">
        <p14:creationId xmlns:p14="http://schemas.microsoft.com/office/powerpoint/2010/main" val="2056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836DB9-6B05-44FE-A102-C690D792689D}"/>
              </a:ext>
            </a:extLst>
          </p:cNvPr>
          <p:cNvSpPr/>
          <p:nvPr/>
        </p:nvSpPr>
        <p:spPr>
          <a:xfrm>
            <a:off x="887104" y="151179"/>
            <a:ext cx="1115022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200" dirty="0"/>
              <a:t>Мне кажется, что и перевод этой повести на украинское наречие тоже не нужен. Меня очень удивляет тот факт, что люди, ставя перед собой одну и ту же цель, не только утверждают различие наречий </a:t>
            </a:r>
            <a:r>
              <a:rPr lang="ru-RU" sz="3200"/>
              <a:t>— стремятся сделать </a:t>
            </a:r>
            <a:r>
              <a:rPr lang="ru-RU" sz="3200" dirty="0"/>
              <a:t>наречие „языком “ — но еще и угнетают тех великороссов, которые очутились меньшинством в области данного наречия».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лист Максима Горького до редактора </a:t>
            </a:r>
            <a:r>
              <a:rPr lang="ru-RU" sz="3200" dirty="0" err="1"/>
              <a:t>видавництва</a:t>
            </a:r>
            <a:r>
              <a:rPr lang="ru-RU" sz="3200" dirty="0"/>
              <a:t> «</a:t>
            </a:r>
            <a:r>
              <a:rPr lang="ru-RU" sz="3200" dirty="0" err="1"/>
              <a:t>Книгоспілка</a:t>
            </a:r>
            <a:r>
              <a:rPr lang="ru-RU" sz="3200" dirty="0"/>
              <a:t>» </a:t>
            </a:r>
            <a:r>
              <a:rPr lang="ru-RU" sz="3200" dirty="0" err="1"/>
              <a:t>Олекси</a:t>
            </a:r>
            <a:r>
              <a:rPr lang="ru-RU" sz="3200" dirty="0"/>
              <a:t> </a:t>
            </a:r>
            <a:r>
              <a:rPr lang="ru-RU" sz="3200" dirty="0" err="1"/>
              <a:t>Слісаренка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просив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дозволу</a:t>
            </a:r>
            <a:r>
              <a:rPr lang="ru-RU" sz="3200" dirty="0"/>
              <a:t> «</a:t>
            </a:r>
            <a:r>
              <a:rPr lang="ru-RU" sz="3200" dirty="0" err="1"/>
              <a:t>буревісника</a:t>
            </a:r>
            <a:r>
              <a:rPr lang="ru-RU" sz="3200" dirty="0"/>
              <a:t> </a:t>
            </a:r>
            <a:r>
              <a:rPr lang="ru-RU" sz="3200" dirty="0" err="1"/>
              <a:t>революції</a:t>
            </a:r>
            <a:r>
              <a:rPr lang="ru-RU" sz="3200" dirty="0"/>
              <a:t>» на переклад </a:t>
            </a:r>
            <a:r>
              <a:rPr lang="ru-RU" sz="3200" dirty="0" err="1"/>
              <a:t>повісті</a:t>
            </a:r>
            <a:r>
              <a:rPr lang="ru-RU" sz="3200" dirty="0"/>
              <a:t> «</a:t>
            </a:r>
            <a:r>
              <a:rPr lang="ru-RU" sz="3200" dirty="0" err="1"/>
              <a:t>Мати</a:t>
            </a:r>
            <a:r>
              <a:rPr lang="ru-RU" sz="3200" dirty="0"/>
              <a:t>» </a:t>
            </a:r>
            <a:r>
              <a:rPr lang="ru-RU" sz="3200" dirty="0" err="1"/>
              <a:t>українською</a:t>
            </a:r>
            <a:r>
              <a:rPr lang="ru-RU" sz="3200" dirty="0"/>
              <a:t> </a:t>
            </a:r>
            <a:r>
              <a:rPr lang="ru-RU" sz="3200" dirty="0" err="1"/>
              <a:t>мовою</a:t>
            </a:r>
            <a:r>
              <a:rPr lang="ru-RU" sz="3200" dirty="0"/>
              <a:t> (с. 208-9)</a:t>
            </a:r>
          </a:p>
          <a:p>
            <a:r>
              <a:rPr lang="uk-UA" dirty="0"/>
              <a:t> </a:t>
            </a:r>
            <a:br>
              <a:rPr lang="uk-UA" dirty="0"/>
            </a:br>
            <a:r>
              <a:rPr lang="ru-RU" b="1" dirty="0"/>
              <a:t>Максим </a:t>
            </a:r>
            <a:r>
              <a:rPr lang="ru-RU" b="1" dirty="0" err="1"/>
              <a:t>Стріха</a:t>
            </a:r>
            <a:r>
              <a:rPr lang="ru-RU" dirty="0"/>
              <a:t>. </a:t>
            </a:r>
            <a:r>
              <a:rPr lang="ru-RU" b="1" dirty="0" err="1"/>
              <a:t>Український</a:t>
            </a:r>
            <a:r>
              <a:rPr lang="ru-RU" b="1" dirty="0"/>
              <a:t> переклад</a:t>
            </a:r>
            <a:r>
              <a:rPr lang="ru-RU" dirty="0"/>
              <a:t> і </a:t>
            </a:r>
            <a:r>
              <a:rPr lang="ru-RU" dirty="0" err="1"/>
              <a:t>перекладачі</a:t>
            </a:r>
            <a:r>
              <a:rPr lang="ru-RU" dirty="0"/>
              <a:t>: 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b="1" dirty="0" err="1"/>
              <a:t>літературою</a:t>
            </a:r>
            <a:r>
              <a:rPr lang="ru-RU" dirty="0"/>
              <a:t> і </a:t>
            </a:r>
            <a:r>
              <a:rPr lang="ru-RU" dirty="0" err="1"/>
              <a:t>націєтворенням</a:t>
            </a:r>
            <a:r>
              <a:rPr lang="ru-RU" dirty="0"/>
              <a:t>. - К.: Дух і </a:t>
            </a:r>
            <a:r>
              <a:rPr lang="ru-RU" dirty="0" err="1"/>
              <a:t>Літера</a:t>
            </a:r>
            <a:r>
              <a:rPr lang="ru-RU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5828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5487C5-474F-49BB-B332-1A3745733468}"/>
              </a:ext>
            </a:extLst>
          </p:cNvPr>
          <p:cNvSpPr/>
          <p:nvPr/>
        </p:nvSpPr>
        <p:spPr>
          <a:xfrm>
            <a:off x="1505802" y="1228004"/>
            <a:ext cx="53180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Доба</a:t>
            </a:r>
            <a:r>
              <a:rPr lang="ru-RU" sz="2400" dirty="0"/>
              <a:t> великих </a:t>
            </a:r>
            <a:r>
              <a:rPr lang="ru-RU" sz="2400" dirty="0" err="1"/>
              <a:t>географічних</a:t>
            </a:r>
            <a:r>
              <a:rPr lang="ru-RU" sz="2400" dirty="0"/>
              <a:t> </a:t>
            </a:r>
            <a:r>
              <a:rPr lang="ru-RU" sz="2400" dirty="0" err="1"/>
              <a:t>відкриттів</a:t>
            </a:r>
            <a:r>
              <a:rPr lang="ru-RU" sz="2400" dirty="0"/>
              <a:t>,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відома</a:t>
            </a:r>
            <a:r>
              <a:rPr lang="ru-RU" sz="2400" dirty="0"/>
              <a:t> як </a:t>
            </a:r>
            <a:r>
              <a:rPr lang="ru-RU" sz="2400" dirty="0" err="1"/>
              <a:t>ранній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— </a:t>
            </a:r>
            <a:r>
              <a:rPr lang="ru-RU" sz="2400" dirty="0" err="1"/>
              <a:t>історичний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в </a:t>
            </a:r>
            <a:r>
              <a:rPr lang="ru-RU" sz="2400" dirty="0" err="1"/>
              <a:t>європейській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з </a:t>
            </a:r>
            <a:r>
              <a:rPr lang="en-GB" sz="2400" dirty="0"/>
              <a:t>XV </a:t>
            </a:r>
            <a:r>
              <a:rPr lang="ru-RU" sz="2400" dirty="0"/>
              <a:t>по </a:t>
            </a:r>
            <a:r>
              <a:rPr lang="en-GB" sz="2400" dirty="0"/>
              <a:t>XVII </a:t>
            </a:r>
            <a:r>
              <a:rPr lang="ru-RU" sz="2400" dirty="0" err="1"/>
              <a:t>століття</a:t>
            </a:r>
            <a:r>
              <a:rPr lang="ru-RU" sz="2400" dirty="0"/>
              <a:t>,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європейські</a:t>
            </a:r>
            <a:r>
              <a:rPr lang="ru-RU" sz="2400" dirty="0"/>
              <a:t> </a:t>
            </a:r>
            <a:r>
              <a:rPr lang="ru-RU" sz="2400" dirty="0" err="1"/>
              <a:t>мореплавці</a:t>
            </a:r>
            <a:r>
              <a:rPr lang="ru-RU" sz="2400" dirty="0"/>
              <a:t> </a:t>
            </a:r>
            <a:r>
              <a:rPr lang="ru-RU" sz="2400" dirty="0" err="1"/>
              <a:t>досліджували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невідомі</a:t>
            </a:r>
            <a:r>
              <a:rPr lang="ru-RU" sz="2400" dirty="0"/>
              <a:t> </a:t>
            </a:r>
            <a:r>
              <a:rPr lang="ru-RU" sz="2400" dirty="0" err="1"/>
              <a:t>європейцям</a:t>
            </a:r>
            <a:r>
              <a:rPr lang="ru-RU" sz="2400" dirty="0"/>
              <a:t> </a:t>
            </a:r>
            <a:r>
              <a:rPr lang="ru-RU" sz="2400" dirty="0" err="1"/>
              <a:t>регіони</a:t>
            </a:r>
            <a:r>
              <a:rPr lang="ru-RU" sz="2400" dirty="0"/>
              <a:t> по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Земній</a:t>
            </a:r>
            <a:r>
              <a:rPr lang="ru-RU" sz="2400" dirty="0"/>
              <a:t> </a:t>
            </a:r>
            <a:r>
              <a:rPr lang="ru-RU" sz="2400" dirty="0" err="1"/>
              <a:t>кулі</a:t>
            </a:r>
            <a:r>
              <a:rPr lang="ru-RU" sz="2400" dirty="0"/>
              <a:t> — в </a:t>
            </a:r>
            <a:r>
              <a:rPr lang="ru-RU" sz="2400" dirty="0" err="1"/>
              <a:t>Африці</a:t>
            </a:r>
            <a:r>
              <a:rPr lang="ru-RU" sz="2400" dirty="0"/>
              <a:t>, </a:t>
            </a:r>
            <a:r>
              <a:rPr lang="ru-RU" sz="2400" dirty="0" err="1"/>
              <a:t>Америці</a:t>
            </a:r>
            <a:r>
              <a:rPr lang="ru-RU" sz="2400" dirty="0"/>
              <a:t>, </a:t>
            </a:r>
            <a:r>
              <a:rPr lang="ru-RU" sz="2400" dirty="0" err="1"/>
              <a:t>Азії</a:t>
            </a:r>
            <a:r>
              <a:rPr lang="ru-RU" sz="2400" dirty="0"/>
              <a:t> та </a:t>
            </a:r>
            <a:r>
              <a:rPr lang="ru-RU" sz="2400" dirty="0" err="1"/>
              <a:t>Океанії</a:t>
            </a:r>
            <a:r>
              <a:rPr lang="ru-RU" sz="2400" dirty="0"/>
              <a:t>[1].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збігається</a:t>
            </a:r>
            <a:r>
              <a:rPr lang="ru-RU" sz="2400" dirty="0"/>
              <a:t> з </a:t>
            </a:r>
            <a:r>
              <a:rPr lang="ru-RU" sz="2400" dirty="0" err="1"/>
              <a:t>Добою</a:t>
            </a:r>
            <a:r>
              <a:rPr lang="ru-RU" sz="2400" dirty="0"/>
              <a:t> </a:t>
            </a:r>
            <a:r>
              <a:rPr lang="ru-RU" sz="2400" dirty="0" err="1"/>
              <a:t>вітрильників</a:t>
            </a:r>
            <a:r>
              <a:rPr lang="ru-RU" sz="2400" dirty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>
                <a:hlinkClick r:id="rId2"/>
              </a:rPr>
              <a:t>А</a:t>
            </a:r>
            <a:r>
              <a:rPr lang="ru-RU" sz="2400" dirty="0" err="1">
                <a:hlinkClick r:id="rId2"/>
              </a:rPr>
              <a:t>ле</a:t>
            </a:r>
            <a:r>
              <a:rPr lang="ru-RU" sz="2400" dirty="0">
                <a:hlinkClick r:id="rId2"/>
              </a:rPr>
              <a:t> не </a:t>
            </a:r>
            <a:r>
              <a:rPr lang="ru-RU" sz="2400" dirty="0" err="1">
                <a:hlinkClick r:id="rId2"/>
              </a:rPr>
              <a:t>тільки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FE62BB-32E9-4876-AF80-8615456B2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110" y="1087312"/>
            <a:ext cx="3507475" cy="48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E0551D-2C99-4E86-8649-CA60D0D03DE0}"/>
              </a:ext>
            </a:extLst>
          </p:cNvPr>
          <p:cNvSpPr/>
          <p:nvPr/>
        </p:nvSpPr>
        <p:spPr>
          <a:xfrm>
            <a:off x="4195079" y="159940"/>
            <a:ext cx="3310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hlinkClick r:id="rId2"/>
              </a:rPr>
              <a:t>Атлантична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хартія</a:t>
            </a:r>
            <a:endParaRPr lang="ru-RU" sz="3200" dirty="0"/>
          </a:p>
          <a:p>
            <a:pPr algn="ctr"/>
            <a:r>
              <a:rPr lang="uk-UA" sz="3200" dirty="0"/>
              <a:t>1</a:t>
            </a:r>
            <a:r>
              <a:rPr lang="ru-RU" sz="3200" dirty="0"/>
              <a:t>941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9036D2-BAEF-4A6A-A4E0-426F93AF58CC}"/>
              </a:ext>
            </a:extLst>
          </p:cNvPr>
          <p:cNvSpPr/>
          <p:nvPr/>
        </p:nvSpPr>
        <p:spPr>
          <a:xfrm>
            <a:off x="2556680" y="1898766"/>
            <a:ext cx="7952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США і Велика </a:t>
            </a:r>
            <a:r>
              <a:rPr lang="ru-RU" sz="2800" dirty="0" err="1"/>
              <a:t>Британія</a:t>
            </a:r>
            <a:r>
              <a:rPr lang="ru-RU" sz="2800" dirty="0"/>
              <a:t> не </a:t>
            </a:r>
            <a:r>
              <a:rPr lang="ru-RU" sz="2800" dirty="0" err="1"/>
              <a:t>прагнуть</a:t>
            </a:r>
            <a:r>
              <a:rPr lang="ru-RU" sz="2800" dirty="0"/>
              <a:t> до </a:t>
            </a:r>
            <a:r>
              <a:rPr lang="ru-RU" sz="2800" dirty="0" err="1"/>
              <a:t>територіальних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придбань</a:t>
            </a:r>
            <a:r>
              <a:rPr lang="ru-RU" sz="2800" dirty="0"/>
              <a:t>.</a:t>
            </a:r>
          </a:p>
          <a:p>
            <a:r>
              <a:rPr lang="ru-RU" sz="2800" dirty="0"/>
              <a:t>2. Вони не </a:t>
            </a:r>
            <a:r>
              <a:rPr lang="ru-RU" sz="2800" dirty="0" err="1"/>
              <a:t>погодяться</a:t>
            </a:r>
            <a:r>
              <a:rPr lang="ru-RU" sz="2800" dirty="0"/>
              <a:t> на </a:t>
            </a:r>
            <a:r>
              <a:rPr lang="ru-RU" sz="2800" dirty="0" err="1"/>
              <a:t>жодні</a:t>
            </a:r>
            <a:r>
              <a:rPr lang="ru-RU" sz="2800" dirty="0"/>
              <a:t> </a:t>
            </a:r>
            <a:r>
              <a:rPr lang="ru-RU" sz="2800" dirty="0" err="1"/>
              <a:t>територіальні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не </a:t>
            </a:r>
            <a:r>
              <a:rPr lang="ru-RU" sz="2800" dirty="0" err="1"/>
              <a:t>перебувають</a:t>
            </a:r>
            <a:r>
              <a:rPr lang="ru-RU" sz="2800" dirty="0"/>
              <a:t> у </a:t>
            </a:r>
            <a:r>
              <a:rPr lang="ru-RU" sz="2800" dirty="0" err="1"/>
              <a:t>згоді</a:t>
            </a:r>
            <a:r>
              <a:rPr lang="ru-RU" sz="2800" dirty="0"/>
              <a:t> з </a:t>
            </a:r>
            <a:r>
              <a:rPr lang="ru-RU" sz="2800" dirty="0" err="1"/>
              <a:t>вільно</a:t>
            </a:r>
            <a:r>
              <a:rPr lang="ru-RU" sz="2800" dirty="0"/>
              <a:t> </a:t>
            </a:r>
            <a:r>
              <a:rPr lang="ru-RU" sz="2800" dirty="0" err="1"/>
              <a:t>висловленим</a:t>
            </a:r>
            <a:r>
              <a:rPr lang="ru-RU" sz="2800" dirty="0"/>
              <a:t> </a:t>
            </a:r>
            <a:r>
              <a:rPr lang="ru-RU" sz="2800" dirty="0" err="1"/>
              <a:t>бажанням</a:t>
            </a:r>
            <a:r>
              <a:rPr lang="ru-RU" sz="2800" dirty="0"/>
              <a:t> </a:t>
            </a:r>
            <a:r>
              <a:rPr lang="ru-RU" sz="2800" dirty="0" err="1"/>
              <a:t>зацікавлених</a:t>
            </a:r>
            <a:r>
              <a:rPr lang="ru-RU" sz="2800" dirty="0"/>
              <a:t> </a:t>
            </a:r>
            <a:r>
              <a:rPr lang="ru-RU" sz="2800" dirty="0" err="1"/>
              <a:t>народів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8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1FE14-AE86-4C6C-A490-01583F4CDE32}"/>
              </a:ext>
            </a:extLst>
          </p:cNvPr>
          <p:cNvSpPr txBox="1"/>
          <p:nvPr/>
        </p:nvSpPr>
        <p:spPr>
          <a:xfrm>
            <a:off x="4039738" y="1214651"/>
            <a:ext cx="79293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dirty="0"/>
              <a:t>Відродження – Просвітництво. Культ розуму та антропоцентричність.</a:t>
            </a:r>
          </a:p>
          <a:p>
            <a:pPr marL="342900" indent="-342900">
              <a:buAutoNum type="arabicPeriod"/>
            </a:pPr>
            <a:r>
              <a:rPr lang="uk-UA" sz="3600" dirty="0"/>
              <a:t>Цивілізація – Природа. Порядок – хаос.</a:t>
            </a:r>
          </a:p>
          <a:p>
            <a:pPr marL="342900" indent="-342900">
              <a:buAutoNum type="arabicPeriod"/>
            </a:pPr>
            <a:r>
              <a:rPr lang="uk-UA" sz="3600" dirty="0"/>
              <a:t>Бароко/Класицизм - екзотика</a:t>
            </a:r>
          </a:p>
          <a:p>
            <a:pPr marL="342900" indent="-342900">
              <a:buAutoNum type="arabicPeriod"/>
            </a:pPr>
            <a:r>
              <a:rPr lang="uk-UA" sz="3600" dirty="0"/>
              <a:t>Романтизм: благородний дикун</a:t>
            </a:r>
          </a:p>
          <a:p>
            <a:pPr marL="342900" indent="-342900">
              <a:buAutoNum type="arabicPeriod"/>
            </a:pPr>
            <a:r>
              <a:rPr lang="uk-UA" sz="3600" dirty="0"/>
              <a:t>Тягар білих (Чин білої людини) – Кіплінг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1F274-D5C3-4B23-B849-D202D683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5" y="2057968"/>
            <a:ext cx="2754304" cy="27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50636-694C-4BEB-A995-418B2B615BD9}"/>
              </a:ext>
            </a:extLst>
          </p:cNvPr>
          <p:cNvSpPr txBox="1"/>
          <p:nvPr/>
        </p:nvSpPr>
        <p:spPr>
          <a:xfrm>
            <a:off x="4046561" y="395785"/>
            <a:ext cx="43672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Культурна апропріація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5627C-DC62-4732-8AFD-B2F280A9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" y="1196004"/>
            <a:ext cx="8600866" cy="55460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9BC664-357B-43B4-A37E-083945498F95}"/>
              </a:ext>
            </a:extLst>
          </p:cNvPr>
          <p:cNvSpPr/>
          <p:nvPr/>
        </p:nvSpPr>
        <p:spPr>
          <a:xfrm>
            <a:off x="8884692" y="1196004"/>
            <a:ext cx="277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проілюструвати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, </a:t>
            </a:r>
            <a:r>
              <a:rPr lang="ru-RU" b="1" dirty="0"/>
              <a:t>а </a:t>
            </a:r>
            <a:r>
              <a:rPr lang="ru-RU" b="1" dirty="0" err="1"/>
              <a:t>передати</a:t>
            </a:r>
            <a:r>
              <a:rPr lang="ru-RU" b="1" dirty="0"/>
              <a:t> </a:t>
            </a:r>
            <a:r>
              <a:rPr lang="ru-RU" b="1" dirty="0" err="1"/>
              <a:t>неймовірну</a:t>
            </a:r>
            <a:r>
              <a:rPr lang="ru-RU" b="1" dirty="0"/>
              <a:t> </a:t>
            </a:r>
            <a:r>
              <a:rPr lang="ru-RU" b="1" dirty="0" err="1"/>
              <a:t>поетичну</a:t>
            </a:r>
            <a:r>
              <a:rPr lang="ru-RU" b="1" dirty="0"/>
              <a:t> красу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місячної</a:t>
            </a:r>
            <a:r>
              <a:rPr lang="ru-RU" b="1" dirty="0"/>
              <a:t> </a:t>
            </a:r>
            <a:r>
              <a:rPr lang="ru-RU" b="1" dirty="0" err="1"/>
              <a:t>ночі</a:t>
            </a:r>
            <a:r>
              <a:rPr lang="ru-RU" b="1" dirty="0"/>
              <a:t> </a:t>
            </a:r>
          </a:p>
          <a:p>
            <a:endParaRPr lang="ru-RU" dirty="0"/>
          </a:p>
          <a:p>
            <a:r>
              <a:rPr lang="ru-RU" dirty="0"/>
              <a:t>«Я все зараз </a:t>
            </a:r>
            <a:r>
              <a:rPr lang="ru-RU" dirty="0" err="1"/>
              <a:t>намагаюся</a:t>
            </a:r>
            <a:r>
              <a:rPr lang="ru-RU" dirty="0"/>
              <a:t> </a:t>
            </a:r>
            <a:r>
              <a:rPr lang="ru-RU" dirty="0" err="1"/>
              <a:t>зловити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… </a:t>
            </a:r>
            <a:r>
              <a:rPr lang="ru-RU" dirty="0" err="1"/>
              <a:t>Важка</a:t>
            </a:r>
            <a:r>
              <a:rPr lang="ru-RU" dirty="0"/>
              <a:t> штука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… </a:t>
            </a:r>
            <a:r>
              <a:rPr lang="ru-RU" dirty="0" err="1"/>
              <a:t>Тішуся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сюжетом не скрутив </a:t>
            </a:r>
            <a:r>
              <a:rPr lang="ru-RU" dirty="0" err="1"/>
              <a:t>собі</a:t>
            </a:r>
            <a:r>
              <a:rPr lang="ru-RU" dirty="0"/>
              <a:t> остаточно </a:t>
            </a:r>
            <a:r>
              <a:rPr lang="ru-RU" dirty="0" err="1"/>
              <a:t>в’язи</a:t>
            </a:r>
            <a:r>
              <a:rPr lang="ru-RU" dirty="0"/>
              <a:t>, і </a:t>
            </a:r>
            <a:r>
              <a:rPr lang="ru-RU" dirty="0" err="1"/>
              <a:t>вже</a:t>
            </a:r>
            <a:r>
              <a:rPr lang="ru-RU" dirty="0"/>
              <a:t>, як </a:t>
            </a:r>
            <a:r>
              <a:rPr lang="ru-RU" dirty="0" err="1"/>
              <a:t>місяця</a:t>
            </a:r>
            <a:r>
              <a:rPr lang="ru-RU" dirty="0"/>
              <a:t> не </a:t>
            </a:r>
            <a:r>
              <a:rPr lang="ru-RU" dirty="0" err="1"/>
              <a:t>зловив</a:t>
            </a:r>
            <a:r>
              <a:rPr lang="ru-RU" dirty="0"/>
              <a:t>, то бодай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фантастичне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…»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Крамской, Н.И. Русалки (1871) </a:t>
            </a:r>
            <a:r>
              <a:rPr lang="en-GB" dirty="0"/>
              <a:t>www.kramskoy.info</a:t>
            </a:r>
          </a:p>
        </p:txBody>
      </p:sp>
    </p:spTree>
    <p:extLst>
      <p:ext uri="{BB962C8B-B14F-4D97-AF65-F5344CB8AC3E}">
        <p14:creationId xmlns:p14="http://schemas.microsoft.com/office/powerpoint/2010/main" val="223152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5D077C-2473-4F66-AA8B-9BA79A47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4" y="0"/>
            <a:ext cx="51435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B1294-0D39-472B-BBE9-11FB21DE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4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77589B-69D2-4A14-980F-6ACF30309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3" t="38606" r="25235" b="12040"/>
          <a:stretch/>
        </p:blipFill>
        <p:spPr>
          <a:xfrm>
            <a:off x="3357349" y="156032"/>
            <a:ext cx="5199797" cy="65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95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1464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Garamond</vt:lpstr>
      <vt:lpstr>Times New Roman</vt:lpstr>
      <vt:lpstr>Wingdings</vt:lpstr>
      <vt:lpstr>Wingdings 3</vt:lpstr>
      <vt:lpstr>Легкий дым</vt:lpstr>
      <vt:lpstr>Тема 6 Постколоніальний дискурс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 Постколоніальний дискурс   </dc:title>
  <dc:creator>Yevheniia Kanchura</dc:creator>
  <cp:lastModifiedBy>Yevheniia Kanchura</cp:lastModifiedBy>
  <cp:revision>22</cp:revision>
  <dcterms:created xsi:type="dcterms:W3CDTF">2023-04-27T09:51:24Z</dcterms:created>
  <dcterms:modified xsi:type="dcterms:W3CDTF">2023-04-27T12:43:29Z</dcterms:modified>
</cp:coreProperties>
</file>