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67" r:id="rId4"/>
    <p:sldId id="266" r:id="rId5"/>
    <p:sldId id="258" r:id="rId6"/>
    <p:sldId id="271" r:id="rId7"/>
    <p:sldId id="269" r:id="rId8"/>
    <p:sldId id="263" r:id="rId9"/>
    <p:sldId id="260" r:id="rId10"/>
    <p:sldId id="259" r:id="rId11"/>
    <p:sldId id="273" r:id="rId12"/>
    <p:sldId id="261" r:id="rId13"/>
    <p:sldId id="272" r:id="rId14"/>
    <p:sldId id="262" r:id="rId15"/>
    <p:sldId id="265" r:id="rId16"/>
    <p:sldId id="264" r:id="rId17"/>
    <p:sldId id="276" r:id="rId18"/>
    <p:sldId id="277" r:id="rId19"/>
    <p:sldId id="274" r:id="rId20"/>
    <p:sldId id="275" r:id="rId21"/>
    <p:sldId id="268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678CD-BC04-4D22-A4F1-C5D60C02C971}" type="datetimeFigureOut">
              <a:rPr lang="ru-RU" smtClean="0"/>
              <a:t>чт 30.03.23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1BC08C-1B35-4F28-9F74-5C6ECF3543A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77858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470B6-0A08-4676-AB61-888A685EDF10}" type="datetime1">
              <a:rPr lang="ru-RU" smtClean="0"/>
              <a:t>чт 30.03.23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F5B77986-05A4-4B4A-8A9D-2BE59AFE0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507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00399-E1A2-4713-A4F4-FCB18867B264}" type="datetime1">
              <a:rPr lang="ru-RU" smtClean="0"/>
              <a:t>чт 30.03.23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5B77986-05A4-4B4A-8A9D-2BE59AFE0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9684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58F178-0D5D-43C3-ABC7-4BB804154563}" type="datetime1">
              <a:rPr lang="ru-RU" smtClean="0"/>
              <a:t>чт 30.03.23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5B77986-05A4-4B4A-8A9D-2BE59AFE0769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4994533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2F13A-B2A7-4147-9849-C81EF539C08C}" type="datetime1">
              <a:rPr lang="ru-RU" smtClean="0"/>
              <a:t>чт 30.03.23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5B77986-05A4-4B4A-8A9D-2BE59AFE0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9818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025673-B3D7-44B4-9DD6-26D9DF60882F}" type="datetime1">
              <a:rPr lang="ru-RU" smtClean="0"/>
              <a:t>чт 30.03.23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5B77986-05A4-4B4A-8A9D-2BE59AFE076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984838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5AFB22-085D-4E09-B047-AA298FD878B7}" type="datetime1">
              <a:rPr lang="ru-RU" smtClean="0"/>
              <a:t>чт 30.03.23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5B77986-05A4-4B4A-8A9D-2BE59AFE0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885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523BD0-DF02-41A1-BE32-07AE7E808648}" type="datetime1">
              <a:rPr lang="ru-RU" smtClean="0"/>
              <a:t>чт 30.03.23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690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75C5B-1523-4F5B-A12F-243FE614B351}" type="datetime1">
              <a:rPr lang="ru-RU" smtClean="0"/>
              <a:t>чт 30.03.23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0029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2CE486-2366-4CBC-8DAD-0B9EF7A8A2B3}" type="datetime1">
              <a:rPr lang="ru-RU" smtClean="0"/>
              <a:t>чт 30.03.23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163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5230BE-876F-4800-9B3F-417E27563C9B}" type="datetime1">
              <a:rPr lang="ru-RU" smtClean="0"/>
              <a:t>чт 30.03.23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F5B77986-05A4-4B4A-8A9D-2BE59AFE0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3511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A411E1-2B57-4AEE-8A04-282B7FA16B15}" type="datetime1">
              <a:rPr lang="ru-RU" smtClean="0"/>
              <a:t>чт 30.03.23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5B77986-05A4-4B4A-8A9D-2BE59AFE0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68620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638717-9499-43DE-BABD-359965913881}" type="datetime1">
              <a:rPr lang="ru-RU" smtClean="0"/>
              <a:t>чт 30.03.23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F5B77986-05A4-4B4A-8A9D-2BE59AFE0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436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37D1A-9B92-4393-9DF6-A5D7C14F684E}" type="datetime1">
              <a:rPr lang="ru-RU" smtClean="0"/>
              <a:t>чт 30.03.23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4980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D926B5-DF46-4389-B07A-BA383F97058B}" type="datetime1">
              <a:rPr lang="ru-RU" smtClean="0"/>
              <a:t>чт 30.03.23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05516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F22C0-E31A-4EC1-93F0-3C5C6243EFC0}" type="datetime1">
              <a:rPr lang="ru-RU" smtClean="0"/>
              <a:t>чт 30.03.23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8797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14E38-E6F8-46D0-B889-7A42FFF10443}" type="datetime1">
              <a:rPr lang="ru-RU" smtClean="0"/>
              <a:t>чт 30.03.23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F5B77986-05A4-4B4A-8A9D-2BE59AFE0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09556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4A048E-5E47-4AB7-B1BC-D74C811D1D51}" type="datetime1">
              <a:rPr lang="ru-RU" smtClean="0"/>
              <a:t>чт 30.03.23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F5B77986-05A4-4B4A-8A9D-2BE59AFE07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0166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interest.com/kasidahb/isaac-asimov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4read.org/2539-vylson-kolyn-paraziti-svydomosty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uk.wikipedia.org/wiki/%D0%A4%D0%B0%D0%BD%D1%82%D0%B0%D1%81%D1%82%D0%B8%D1%87%D0%BD%D0%B5_%D0%B4%D0%BE%D0%BF%D1%83%D1%89%D0%B5%D0%BD%D0%BD%D1%8F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828DDB-BE15-460B-B8F4-0B22C7AC1B2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/>
              <a:t>Фантастичний</a:t>
            </a:r>
            <a:r>
              <a:rPr lang="ru-RU" dirty="0"/>
              <a:t> модус в </a:t>
            </a:r>
            <a:r>
              <a:rPr lang="ru-RU" dirty="0" err="1"/>
              <a:t>літературі</a:t>
            </a:r>
            <a:r>
              <a:rPr lang="ru-RU" dirty="0"/>
              <a:t> ХХ-ХХІ ст. </a:t>
            </a:r>
            <a:br>
              <a:rPr lang="ru-RU" dirty="0"/>
            </a:br>
            <a:r>
              <a:rPr lang="ru-RU" dirty="0"/>
              <a:t>№4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12D0A65-80C9-4997-8563-594596568EE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 err="1"/>
              <a:t>Домінування</a:t>
            </a:r>
            <a:r>
              <a:rPr lang="ru-RU" dirty="0"/>
              <a:t> фантастичного модусу як </a:t>
            </a:r>
            <a:r>
              <a:rPr lang="ru-RU" dirty="0" err="1"/>
              <a:t>засобу</a:t>
            </a:r>
            <a:r>
              <a:rPr lang="ru-RU" dirty="0"/>
              <a:t> </a:t>
            </a:r>
            <a:r>
              <a:rPr lang="ru-RU" dirty="0" err="1"/>
              <a:t>переосмислення</a:t>
            </a:r>
            <a:r>
              <a:rPr lang="ru-RU" dirty="0"/>
              <a:t> </a:t>
            </a:r>
            <a:r>
              <a:rPr lang="ru-RU" dirty="0" err="1"/>
              <a:t>реальності</a:t>
            </a:r>
            <a:r>
              <a:rPr lang="ru-RU" dirty="0"/>
              <a:t>. Принцип фантастичного </a:t>
            </a:r>
            <a:r>
              <a:rPr lang="ru-RU" dirty="0" err="1"/>
              <a:t>моделювання</a:t>
            </a:r>
            <a:r>
              <a:rPr lang="ru-RU" dirty="0"/>
              <a:t>. Одивнення як </a:t>
            </a:r>
            <a:r>
              <a:rPr lang="ru-RU" dirty="0" err="1"/>
              <a:t>прийом</a:t>
            </a:r>
            <a:r>
              <a:rPr lang="ru-RU" dirty="0"/>
              <a:t> </a:t>
            </a:r>
            <a:r>
              <a:rPr lang="ru-RU" dirty="0" err="1"/>
              <a:t>оновлення</a:t>
            </a:r>
            <a:r>
              <a:rPr lang="ru-RU" dirty="0"/>
              <a:t> </a:t>
            </a:r>
            <a:r>
              <a:rPr lang="ru-RU" dirty="0" err="1"/>
              <a:t>погляду</a:t>
            </a:r>
            <a:r>
              <a:rPr lang="ru-RU" dirty="0"/>
              <a:t> на </a:t>
            </a:r>
            <a:r>
              <a:rPr lang="ru-RU" dirty="0" err="1"/>
              <a:t>світ</a:t>
            </a:r>
            <a:r>
              <a:rPr lang="ru-RU" dirty="0"/>
              <a:t>. </a:t>
            </a:r>
            <a:r>
              <a:rPr lang="ru-RU" dirty="0" err="1"/>
              <a:t>Прогностична</a:t>
            </a:r>
            <a:r>
              <a:rPr lang="ru-RU" dirty="0"/>
              <a:t> фантастика. </a:t>
            </a:r>
            <a:r>
              <a:rPr lang="ru-RU" dirty="0" err="1"/>
              <a:t>Соціальна</a:t>
            </a:r>
            <a:r>
              <a:rPr lang="ru-RU" dirty="0"/>
              <a:t> та </a:t>
            </a:r>
            <a:r>
              <a:rPr lang="ru-RU" dirty="0" err="1"/>
              <a:t>психологічна</a:t>
            </a:r>
            <a:r>
              <a:rPr lang="ru-RU" dirty="0"/>
              <a:t> </a:t>
            </a:r>
            <a:r>
              <a:rPr lang="ru-RU" dirty="0" err="1"/>
              <a:t>функції</a:t>
            </a:r>
            <a:r>
              <a:rPr lang="ru-RU" dirty="0"/>
              <a:t> фантастичного модусу. </a:t>
            </a:r>
            <a:r>
              <a:rPr lang="ru-RU" dirty="0" err="1"/>
              <a:t>Магічний</a:t>
            </a:r>
            <a:r>
              <a:rPr lang="ru-RU" dirty="0"/>
              <a:t> </a:t>
            </a:r>
            <a:r>
              <a:rPr lang="ru-RU" dirty="0" err="1"/>
              <a:t>реалізм</a:t>
            </a:r>
            <a:r>
              <a:rPr lang="ru-RU" dirty="0"/>
              <a:t>. </a:t>
            </a:r>
            <a:r>
              <a:rPr lang="ru-RU" dirty="0" err="1"/>
              <a:t>Наукова</a:t>
            </a:r>
            <a:r>
              <a:rPr lang="ru-RU" dirty="0"/>
              <a:t> фантастика. </a:t>
            </a:r>
            <a:r>
              <a:rPr lang="ru-RU" dirty="0" err="1"/>
              <a:t>Соціальна</a:t>
            </a:r>
            <a:r>
              <a:rPr lang="ru-RU" dirty="0"/>
              <a:t> фантастика. </a:t>
            </a:r>
            <a:r>
              <a:rPr lang="ru-RU" dirty="0" err="1"/>
              <a:t>Фентезі</a:t>
            </a:r>
            <a:r>
              <a:rPr lang="ru-RU" dirty="0"/>
              <a:t>. </a:t>
            </a:r>
          </a:p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3B78BE4-CAFB-4A39-9C2B-549C3B918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01601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EEABB01-4A0C-481E-BBCB-54CC647E76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10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E834EAD-5C1D-4F9D-8E7C-93C2081AB71F}"/>
              </a:ext>
            </a:extLst>
          </p:cNvPr>
          <p:cNvSpPr/>
          <p:nvPr/>
        </p:nvSpPr>
        <p:spPr>
          <a:xfrm>
            <a:off x="1830647" y="75689"/>
            <a:ext cx="250363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Isaac Asimov</a:t>
            </a:r>
            <a:endParaRPr lang="en-US" sz="32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3200" dirty="0"/>
              <a:t>1920 —1992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8A95286E-9D57-45E9-8ABA-4B565AA083F9}"/>
              </a:ext>
            </a:extLst>
          </p:cNvPr>
          <p:cNvSpPr/>
          <p:nvPr/>
        </p:nvSpPr>
        <p:spPr>
          <a:xfrm>
            <a:off x="5199797" y="231680"/>
            <a:ext cx="6364859" cy="14157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/>
              <a:t>серії</a:t>
            </a:r>
            <a:r>
              <a:rPr lang="en-US" dirty="0"/>
              <a:t>:</a:t>
            </a:r>
            <a:r>
              <a:rPr lang="ru-RU" dirty="0"/>
              <a:t> </a:t>
            </a:r>
            <a:endParaRPr lang="en-US" dirty="0"/>
          </a:p>
          <a:p>
            <a:r>
              <a:rPr lang="ru-RU" dirty="0"/>
              <a:t>«</a:t>
            </a:r>
            <a:r>
              <a:rPr lang="ru-RU" dirty="0" err="1"/>
              <a:t>Фундація</a:t>
            </a:r>
            <a:r>
              <a:rPr lang="ru-RU" dirty="0"/>
              <a:t>» (1950–1993), </a:t>
            </a:r>
            <a:endParaRPr lang="en-US" dirty="0"/>
          </a:p>
          <a:p>
            <a:r>
              <a:rPr lang="ru-RU" dirty="0"/>
              <a:t>«</a:t>
            </a:r>
            <a:r>
              <a:rPr lang="ru-RU" dirty="0" err="1"/>
              <a:t>Галактична</a:t>
            </a:r>
            <a:r>
              <a:rPr lang="ru-RU" dirty="0"/>
              <a:t> </a:t>
            </a:r>
            <a:r>
              <a:rPr lang="ru-RU" dirty="0" err="1"/>
              <a:t>імперія</a:t>
            </a:r>
            <a:r>
              <a:rPr lang="ru-RU" dirty="0"/>
              <a:t>» (1945–1952), </a:t>
            </a:r>
            <a:endParaRPr lang="en-US" dirty="0"/>
          </a:p>
          <a:p>
            <a:r>
              <a:rPr lang="ru-RU" dirty="0"/>
              <a:t>«</a:t>
            </a:r>
            <a:r>
              <a:rPr lang="ru-RU" dirty="0" err="1"/>
              <a:t>Роботи</a:t>
            </a:r>
            <a:r>
              <a:rPr lang="ru-RU" dirty="0"/>
              <a:t>» (1950–1985), </a:t>
            </a:r>
            <a:endParaRPr lang="en-US" dirty="0"/>
          </a:p>
          <a:p>
            <a:endParaRPr lang="ru-RU" sz="14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AFB122F-72C5-42E5-B618-6140BF912D48}"/>
              </a:ext>
            </a:extLst>
          </p:cNvPr>
          <p:cNvSpPr/>
          <p:nvPr/>
        </p:nvSpPr>
        <p:spPr>
          <a:xfrm>
            <a:off x="941771" y="1936010"/>
            <a:ext cx="5299881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/>
              <a:t>«</a:t>
            </a:r>
            <a:r>
              <a:rPr lang="ru-RU" dirty="0" err="1"/>
              <a:t>Комп’ютеризація</a:t>
            </a:r>
            <a:r>
              <a:rPr lang="ru-RU" dirty="0"/>
              <a:t> не </a:t>
            </a:r>
            <a:r>
              <a:rPr lang="ru-RU" dirty="0" err="1"/>
              <a:t>означатиме</a:t>
            </a:r>
            <a:r>
              <a:rPr lang="ru-RU" dirty="0"/>
              <a:t> </a:t>
            </a:r>
            <a:r>
              <a:rPr lang="ru-RU" dirty="0" err="1"/>
              <a:t>зменшення</a:t>
            </a:r>
            <a:r>
              <a:rPr lang="ru-RU" dirty="0"/>
              <a:t> </a:t>
            </a:r>
            <a:r>
              <a:rPr lang="ru-RU" dirty="0" err="1"/>
              <a:t>кількості</a:t>
            </a:r>
            <a:r>
              <a:rPr lang="ru-RU" dirty="0"/>
              <a:t> </a:t>
            </a:r>
            <a:r>
              <a:rPr lang="ru-RU" dirty="0" err="1"/>
              <a:t>робочих</a:t>
            </a:r>
            <a:r>
              <a:rPr lang="ru-RU" dirty="0"/>
              <a:t> </a:t>
            </a:r>
            <a:r>
              <a:rPr lang="ru-RU" dirty="0" err="1"/>
              <a:t>місць</a:t>
            </a:r>
            <a:r>
              <a:rPr lang="ru-RU" dirty="0"/>
              <a:t>, </a:t>
            </a:r>
            <a:r>
              <a:rPr lang="ru-RU" dirty="0" err="1"/>
              <a:t>оскільки</a:t>
            </a:r>
            <a:r>
              <a:rPr lang="ru-RU" dirty="0"/>
              <a:t> в </a:t>
            </a:r>
            <a:r>
              <a:rPr lang="ru-RU" dirty="0" err="1"/>
              <a:t>минулому</a:t>
            </a:r>
            <a:r>
              <a:rPr lang="ru-RU" dirty="0"/>
              <a:t> </a:t>
            </a:r>
            <a:r>
              <a:rPr lang="ru-RU" dirty="0" err="1"/>
              <a:t>розвиток</a:t>
            </a:r>
            <a:r>
              <a:rPr lang="ru-RU" dirty="0"/>
              <a:t> </a:t>
            </a:r>
            <a:r>
              <a:rPr lang="ru-RU" dirty="0" err="1"/>
              <a:t>технологій</a:t>
            </a:r>
            <a:r>
              <a:rPr lang="ru-RU" dirty="0"/>
              <a:t>, </a:t>
            </a:r>
            <a:r>
              <a:rPr lang="ru-RU" dirty="0" err="1"/>
              <a:t>зазвичай</a:t>
            </a:r>
            <a:r>
              <a:rPr lang="ru-RU" dirty="0"/>
              <a:t>, </a:t>
            </a:r>
            <a:r>
              <a:rPr lang="ru-RU" dirty="0" err="1"/>
              <a:t>створював</a:t>
            </a:r>
            <a:r>
              <a:rPr lang="ru-RU" dirty="0"/>
              <a:t> </a:t>
            </a:r>
            <a:r>
              <a:rPr lang="ru-RU" dirty="0" err="1"/>
              <a:t>більше</a:t>
            </a:r>
            <a:r>
              <a:rPr lang="ru-RU" dirty="0"/>
              <a:t> </a:t>
            </a:r>
            <a:r>
              <a:rPr lang="ru-RU" dirty="0" err="1"/>
              <a:t>професій</a:t>
            </a:r>
            <a:r>
              <a:rPr lang="ru-RU" dirty="0"/>
              <a:t>, </a:t>
            </a:r>
            <a:r>
              <a:rPr lang="ru-RU" dirty="0" err="1"/>
              <a:t>ніж</a:t>
            </a:r>
            <a:r>
              <a:rPr lang="ru-RU" dirty="0"/>
              <a:t> </a:t>
            </a:r>
            <a:r>
              <a:rPr lang="ru-RU" dirty="0" err="1"/>
              <a:t>знищував</a:t>
            </a:r>
            <a:r>
              <a:rPr lang="ru-RU" dirty="0"/>
              <a:t>… </a:t>
            </a:r>
            <a:r>
              <a:rPr lang="ru-RU" dirty="0" err="1"/>
              <a:t>Однак</a:t>
            </a:r>
            <a:r>
              <a:rPr lang="ru-RU" dirty="0"/>
              <a:t> </a:t>
            </a:r>
            <a:r>
              <a:rPr lang="ru-RU" dirty="0" err="1"/>
              <a:t>наразі</a:t>
            </a:r>
            <a:r>
              <a:rPr lang="ru-RU" dirty="0"/>
              <a:t> </a:t>
            </a:r>
            <a:r>
              <a:rPr lang="ru-RU" dirty="0" err="1"/>
              <a:t>новостворені</a:t>
            </a:r>
            <a:r>
              <a:rPr lang="ru-RU" dirty="0"/>
              <a:t> </a:t>
            </a:r>
            <a:r>
              <a:rPr lang="ru-RU" dirty="0" err="1"/>
              <a:t>робочі</a:t>
            </a:r>
            <a:r>
              <a:rPr lang="ru-RU" dirty="0"/>
              <a:t> </a:t>
            </a:r>
            <a:r>
              <a:rPr lang="ru-RU" dirty="0" err="1"/>
              <a:t>місця</a:t>
            </a:r>
            <a:r>
              <a:rPr lang="ru-RU" dirty="0"/>
              <a:t> </a:t>
            </a:r>
            <a:r>
              <a:rPr lang="ru-RU" dirty="0" err="1"/>
              <a:t>повністю</a:t>
            </a:r>
            <a:r>
              <a:rPr lang="ru-RU" dirty="0"/>
              <a:t> </a:t>
            </a:r>
            <a:r>
              <a:rPr lang="ru-RU" dirty="0" err="1"/>
              <a:t>відрізнятимуться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тих,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зникнуть</a:t>
            </a:r>
            <a:r>
              <a:rPr lang="ru-RU" dirty="0"/>
              <a:t>, і </a:t>
            </a:r>
            <a:r>
              <a:rPr lang="ru-RU" dirty="0" err="1"/>
              <a:t>ще</a:t>
            </a:r>
            <a:r>
              <a:rPr lang="ru-RU" dirty="0"/>
              <a:t> </a:t>
            </a:r>
            <a:r>
              <a:rPr lang="ru-RU" dirty="0" err="1"/>
              <a:t>ніколи</a:t>
            </a:r>
            <a:r>
              <a:rPr lang="ru-RU" dirty="0"/>
              <a:t> </a:t>
            </a:r>
            <a:r>
              <a:rPr lang="ru-RU" dirty="0" err="1"/>
              <a:t>ця</a:t>
            </a:r>
            <a:r>
              <a:rPr lang="ru-RU" dirty="0"/>
              <a:t> </a:t>
            </a:r>
            <a:r>
              <a:rPr lang="ru-RU" dirty="0" err="1"/>
              <a:t>зміна</a:t>
            </a:r>
            <a:r>
              <a:rPr lang="ru-RU" dirty="0"/>
              <a:t> не </a:t>
            </a:r>
            <a:r>
              <a:rPr lang="ru-RU" dirty="0" err="1"/>
              <a:t>була</a:t>
            </a:r>
            <a:r>
              <a:rPr lang="ru-RU" dirty="0"/>
              <a:t> </a:t>
            </a:r>
            <a:r>
              <a:rPr lang="ru-RU" dirty="0" err="1"/>
              <a:t>настільки</a:t>
            </a:r>
            <a:r>
              <a:rPr lang="ru-RU" dirty="0"/>
              <a:t> радикальною»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9138F1B-F12E-4E54-A7F4-C362B82A98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8684" y="1263043"/>
            <a:ext cx="3581789" cy="5594957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C277D3A-B852-4703-87E3-80CCACABDBB0}"/>
              </a:ext>
            </a:extLst>
          </p:cNvPr>
          <p:cNvSpPr/>
          <p:nvPr/>
        </p:nvSpPr>
        <p:spPr>
          <a:xfrm>
            <a:off x="726199" y="1212957"/>
            <a:ext cx="4155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«</a:t>
            </a:r>
            <a:r>
              <a:rPr lang="ru-RU" b="1" dirty="0" err="1"/>
              <a:t>Історія</a:t>
            </a:r>
            <a:r>
              <a:rPr lang="ru-RU" b="1" dirty="0"/>
              <a:t> </a:t>
            </a:r>
            <a:r>
              <a:rPr lang="ru-RU" b="1" dirty="0" err="1"/>
              <a:t>майбутнього</a:t>
            </a:r>
            <a:r>
              <a:rPr lang="ru-RU" b="1" dirty="0"/>
              <a:t> Айзека </a:t>
            </a:r>
            <a:r>
              <a:rPr lang="ru-RU" b="1" dirty="0" err="1"/>
              <a:t>Азімова</a:t>
            </a:r>
            <a:r>
              <a:rPr lang="ru-RU" dirty="0"/>
              <a:t>»</a:t>
            </a:r>
            <a:r>
              <a:rPr lang="ru-RU" sz="1400" dirty="0"/>
              <a:t> </a:t>
            </a:r>
            <a:endParaRPr lang="ru-RU" dirty="0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533CECFC-A385-43D3-91B1-2742CCE8E2AF}"/>
              </a:ext>
            </a:extLst>
          </p:cNvPr>
          <p:cNvSpPr/>
          <p:nvPr/>
        </p:nvSpPr>
        <p:spPr>
          <a:xfrm>
            <a:off x="2206296" y="6226699"/>
            <a:ext cx="49437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3"/>
              </a:rPr>
              <a:t>https://www.pinterest.com/kasidahb/isaac-asimov/</a:t>
            </a:r>
            <a:r>
              <a:rPr lang="en-GB" dirty="0"/>
              <a:t> </a:t>
            </a:r>
            <a:endParaRPr lang="ru-RU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99509167-E7D2-46CD-A57A-95864FBB993C}"/>
              </a:ext>
            </a:extLst>
          </p:cNvPr>
          <p:cNvSpPr/>
          <p:nvPr/>
        </p:nvSpPr>
        <p:spPr>
          <a:xfrm>
            <a:off x="1602684" y="4060521"/>
            <a:ext cx="6096000" cy="2031325"/>
          </a:xfrm>
          <a:prstGeom prst="rect">
            <a:avLst/>
          </a:prstGeom>
          <a:ln w="57150">
            <a:solidFill>
              <a:srgbClr val="7030A0"/>
            </a:solidFill>
          </a:ln>
        </p:spPr>
        <p:txBody>
          <a:bodyPr>
            <a:spAutoFit/>
          </a:bodyPr>
          <a:lstStyle/>
          <a:p>
            <a:pPr marL="400050" indent="-400050">
              <a:buFont typeface="+mj-lt"/>
              <a:buAutoNum type="romanUcPeriod"/>
            </a:pPr>
            <a:r>
              <a:rPr lang="ru-RU" dirty="0"/>
              <a:t>Робот не </a:t>
            </a:r>
            <a:r>
              <a:rPr lang="ru-RU" dirty="0" err="1"/>
              <a:t>може</a:t>
            </a:r>
            <a:r>
              <a:rPr lang="ru-RU" dirty="0"/>
              <a:t> </a:t>
            </a:r>
            <a:r>
              <a:rPr lang="ru-RU" dirty="0" err="1"/>
              <a:t>нашкодити</a:t>
            </a:r>
            <a:r>
              <a:rPr lang="ru-RU" dirty="0"/>
              <a:t> </a:t>
            </a:r>
            <a:r>
              <a:rPr lang="ru-RU" dirty="0" err="1"/>
              <a:t>людині</a:t>
            </a:r>
            <a:r>
              <a:rPr lang="ru-RU" dirty="0"/>
              <a:t> </a:t>
            </a:r>
            <a:r>
              <a:rPr lang="ru-RU" dirty="0" err="1"/>
              <a:t>або</a:t>
            </a:r>
            <a:r>
              <a:rPr lang="ru-RU" dirty="0"/>
              <a:t> через свою </a:t>
            </a:r>
            <a:r>
              <a:rPr lang="ru-RU" dirty="0" err="1"/>
              <a:t>бездіяльність</a:t>
            </a:r>
            <a:r>
              <a:rPr lang="ru-RU" dirty="0"/>
              <a:t> </a:t>
            </a:r>
            <a:r>
              <a:rPr lang="ru-RU" dirty="0" err="1"/>
              <a:t>допустити</a:t>
            </a:r>
            <a:r>
              <a:rPr lang="ru-RU" dirty="0"/>
              <a:t>, </a:t>
            </a:r>
            <a:r>
              <a:rPr lang="ru-RU" dirty="0" err="1"/>
              <a:t>щоб</a:t>
            </a:r>
            <a:r>
              <a:rPr lang="ru-RU" dirty="0"/>
              <a:t> </a:t>
            </a:r>
            <a:r>
              <a:rPr lang="ru-RU" dirty="0" err="1"/>
              <a:t>людині</a:t>
            </a:r>
            <a:r>
              <a:rPr lang="ru-RU" dirty="0"/>
              <a:t> </a:t>
            </a:r>
            <a:r>
              <a:rPr lang="ru-RU" dirty="0" err="1"/>
              <a:t>було</a:t>
            </a:r>
            <a:r>
              <a:rPr lang="ru-RU" dirty="0"/>
              <a:t> </a:t>
            </a:r>
            <a:r>
              <a:rPr lang="ru-RU" dirty="0" err="1"/>
              <a:t>завдано</a:t>
            </a:r>
            <a:r>
              <a:rPr lang="ru-RU" dirty="0"/>
              <a:t> </a:t>
            </a:r>
            <a:r>
              <a:rPr lang="ru-RU" dirty="0" err="1"/>
              <a:t>шкоди</a:t>
            </a:r>
            <a:r>
              <a:rPr lang="ru-RU" dirty="0"/>
              <a:t>.</a:t>
            </a:r>
          </a:p>
          <a:p>
            <a:pPr marL="400050" indent="-400050">
              <a:buFont typeface="+mj-lt"/>
              <a:buAutoNum type="romanUcPeriod"/>
            </a:pPr>
            <a:r>
              <a:rPr lang="ru-RU" dirty="0"/>
              <a:t>Робот </a:t>
            </a:r>
            <a:r>
              <a:rPr lang="ru-RU" dirty="0" err="1"/>
              <a:t>мусить</a:t>
            </a:r>
            <a:r>
              <a:rPr lang="ru-RU" dirty="0"/>
              <a:t> </a:t>
            </a:r>
            <a:r>
              <a:rPr lang="ru-RU" dirty="0" err="1"/>
              <a:t>підкорятися</a:t>
            </a:r>
            <a:r>
              <a:rPr lang="ru-RU" dirty="0"/>
              <a:t> наказам </a:t>
            </a:r>
            <a:r>
              <a:rPr lang="ru-RU" dirty="0" err="1"/>
              <a:t>людини</a:t>
            </a:r>
            <a:r>
              <a:rPr lang="ru-RU" dirty="0"/>
              <a:t>, коли </a:t>
            </a:r>
            <a:r>
              <a:rPr lang="ru-RU" dirty="0" err="1"/>
              <a:t>ці</a:t>
            </a:r>
            <a:r>
              <a:rPr lang="ru-RU" dirty="0"/>
              <a:t> </a:t>
            </a:r>
            <a:r>
              <a:rPr lang="ru-RU" dirty="0" err="1"/>
              <a:t>накази</a:t>
            </a:r>
            <a:r>
              <a:rPr lang="ru-RU" dirty="0"/>
              <a:t> не </a:t>
            </a:r>
            <a:r>
              <a:rPr lang="ru-RU" dirty="0" err="1"/>
              <a:t>суперечать</a:t>
            </a:r>
            <a:r>
              <a:rPr lang="ru-RU" dirty="0"/>
              <a:t> </a:t>
            </a:r>
            <a:r>
              <a:rPr lang="ru-RU" dirty="0" err="1"/>
              <a:t>Першому</a:t>
            </a:r>
            <a:r>
              <a:rPr lang="ru-RU" dirty="0"/>
              <a:t> закону.</a:t>
            </a:r>
          </a:p>
          <a:p>
            <a:pPr marL="400050" indent="-400050">
              <a:buFont typeface="+mj-lt"/>
              <a:buAutoNum type="romanUcPeriod"/>
            </a:pPr>
            <a:r>
              <a:rPr lang="ru-RU" dirty="0"/>
              <a:t>Робот повинен </a:t>
            </a:r>
            <a:r>
              <a:rPr lang="ru-RU" dirty="0" err="1"/>
              <a:t>дбати</a:t>
            </a:r>
            <a:r>
              <a:rPr lang="ru-RU" dirty="0"/>
              <a:t> про свою </a:t>
            </a:r>
            <a:r>
              <a:rPr lang="ru-RU" dirty="0" err="1"/>
              <a:t>безпеку</a:t>
            </a:r>
            <a:r>
              <a:rPr lang="ru-RU" dirty="0"/>
              <a:t> </a:t>
            </a:r>
            <a:r>
              <a:rPr lang="ru-RU" dirty="0" err="1"/>
              <a:t>доти</a:t>
            </a:r>
            <a:r>
              <a:rPr lang="ru-RU" dirty="0"/>
              <a:t>, </a:t>
            </a:r>
            <a:r>
              <a:rPr lang="ru-RU" dirty="0" err="1"/>
              <a:t>поки</a:t>
            </a:r>
            <a:r>
              <a:rPr lang="ru-RU" dirty="0"/>
              <a:t> </a:t>
            </a:r>
            <a:r>
              <a:rPr lang="ru-RU" dirty="0" err="1"/>
              <a:t>це</a:t>
            </a:r>
            <a:r>
              <a:rPr lang="ru-RU" dirty="0"/>
              <a:t> не </a:t>
            </a:r>
            <a:r>
              <a:rPr lang="ru-RU" dirty="0" err="1"/>
              <a:t>суперечить</a:t>
            </a:r>
            <a:r>
              <a:rPr lang="ru-RU" dirty="0"/>
              <a:t> </a:t>
            </a:r>
            <a:r>
              <a:rPr lang="ru-RU" dirty="0" err="1"/>
              <a:t>Першому</a:t>
            </a:r>
            <a:r>
              <a:rPr lang="ru-RU" dirty="0"/>
              <a:t> і Другому законам.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5D68BBA-E9CB-478C-8DEB-2694070B8719}"/>
              </a:ext>
            </a:extLst>
          </p:cNvPr>
          <p:cNvSpPr/>
          <p:nvPr/>
        </p:nvSpPr>
        <p:spPr>
          <a:xfrm>
            <a:off x="6486202" y="6441654"/>
            <a:ext cx="1856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 «Я, робот» (1941)</a:t>
            </a:r>
          </a:p>
        </p:txBody>
      </p:sp>
    </p:spTree>
    <p:extLst>
      <p:ext uri="{BB962C8B-B14F-4D97-AF65-F5344CB8AC3E}">
        <p14:creationId xmlns:p14="http://schemas.microsoft.com/office/powerpoint/2010/main" val="22010227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C0F98E1-45E3-463B-8F51-AEB33D5E6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11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225A3DC-33E6-4193-ADF8-EE486F902576}"/>
              </a:ext>
            </a:extLst>
          </p:cNvPr>
          <p:cNvSpPr/>
          <p:nvPr/>
        </p:nvSpPr>
        <p:spPr>
          <a:xfrm>
            <a:off x="1478507" y="75689"/>
            <a:ext cx="484040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Stanisław</a:t>
            </a:r>
            <a:r>
              <a:rPr lang="en-GB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Herman </a:t>
            </a:r>
            <a:r>
              <a:rPr lang="en-GB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Lem</a:t>
            </a:r>
            <a:endParaRPr lang="en-GB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3200" dirty="0"/>
              <a:t>(</a:t>
            </a:r>
            <a:r>
              <a:rPr lang="ru-RU" sz="3200" dirty="0"/>
              <a:t>1921, </a:t>
            </a:r>
            <a:r>
              <a:rPr lang="ru-RU" sz="3200" dirty="0" err="1"/>
              <a:t>Львів</a:t>
            </a:r>
            <a:r>
              <a:rPr lang="ru-RU" sz="3200" dirty="0"/>
              <a:t> —2006, </a:t>
            </a:r>
            <a:r>
              <a:rPr lang="ru-RU" sz="3200" dirty="0" err="1"/>
              <a:t>Краків</a:t>
            </a:r>
            <a:r>
              <a:rPr lang="en-US" sz="3200" dirty="0"/>
              <a:t>)</a:t>
            </a:r>
            <a:endParaRPr lang="ru-RU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79F68CD3-F4F3-4113-B71E-EC08CEC05D3E}"/>
              </a:ext>
            </a:extLst>
          </p:cNvPr>
          <p:cNvSpPr/>
          <p:nvPr/>
        </p:nvSpPr>
        <p:spPr>
          <a:xfrm>
            <a:off x="6674098" y="970344"/>
            <a:ext cx="49860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 err="1"/>
              <a:t>Bajki</a:t>
            </a:r>
            <a:r>
              <a:rPr lang="en-GB" sz="2400" dirty="0"/>
              <a:t> </a:t>
            </a:r>
            <a:r>
              <a:rPr lang="en-GB" sz="2400" dirty="0" err="1"/>
              <a:t>robotów</a:t>
            </a:r>
            <a:r>
              <a:rPr lang="en-GB" sz="2400" dirty="0"/>
              <a:t>, 1964</a:t>
            </a:r>
          </a:p>
          <a:p>
            <a:r>
              <a:rPr lang="en-GB" sz="2400" dirty="0" err="1"/>
              <a:t>Cyberiada</a:t>
            </a:r>
            <a:r>
              <a:rPr lang="en-GB" sz="2400" dirty="0"/>
              <a:t>, </a:t>
            </a:r>
            <a:r>
              <a:rPr lang="ru-RU" sz="2400" dirty="0"/>
              <a:t>1964 </a:t>
            </a:r>
            <a:r>
              <a:rPr lang="en-US" sz="2400" dirty="0"/>
              <a:t>–</a:t>
            </a:r>
            <a:r>
              <a:rPr lang="ru-RU" sz="2400" dirty="0"/>
              <a:t> 1979</a:t>
            </a:r>
            <a:endParaRPr lang="en-US" sz="2400" dirty="0"/>
          </a:p>
          <a:p>
            <a:r>
              <a:rPr lang="en-GB" sz="2400" dirty="0" err="1"/>
              <a:t>Opowieści</a:t>
            </a:r>
            <a:r>
              <a:rPr lang="en-GB" sz="2400" dirty="0"/>
              <a:t> o </a:t>
            </a:r>
            <a:r>
              <a:rPr lang="en-GB" sz="2400" dirty="0" err="1"/>
              <a:t>pilocie</a:t>
            </a:r>
            <a:r>
              <a:rPr lang="en-GB" sz="2400" dirty="0"/>
              <a:t> </a:t>
            </a:r>
            <a:r>
              <a:rPr lang="en-GB" sz="2400" dirty="0" err="1"/>
              <a:t>Pirxie</a:t>
            </a:r>
            <a:r>
              <a:rPr lang="en-GB" sz="2400" dirty="0"/>
              <a:t>,</a:t>
            </a:r>
            <a:r>
              <a:rPr lang="ru-RU" sz="2400" dirty="0"/>
              <a:t> 1968</a:t>
            </a:r>
            <a:r>
              <a:rPr lang="en-US" sz="2400" dirty="0"/>
              <a:t> –</a:t>
            </a:r>
            <a:r>
              <a:rPr lang="ru-RU" sz="2400" dirty="0"/>
              <a:t>1973</a:t>
            </a:r>
          </a:p>
          <a:p>
            <a:r>
              <a:rPr lang="en-US" sz="2400" dirty="0"/>
              <a:t>Etc.</a:t>
            </a:r>
            <a:r>
              <a:rPr lang="en-GB" sz="2400" dirty="0"/>
              <a:t> </a:t>
            </a:r>
            <a:endParaRPr lang="ru-RU" sz="2400" dirty="0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8A9A570-3712-4A1D-B79A-F1C7A0E8E5BA}"/>
              </a:ext>
            </a:extLst>
          </p:cNvPr>
          <p:cNvSpPr/>
          <p:nvPr/>
        </p:nvSpPr>
        <p:spPr>
          <a:xfrm>
            <a:off x="9032710" y="264424"/>
            <a:ext cx="2882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err="1"/>
              <a:t>П'ятикнижжя</a:t>
            </a:r>
            <a:r>
              <a:rPr lang="ru-RU" sz="2400" dirty="0"/>
              <a:t> </a:t>
            </a:r>
            <a:r>
              <a:rPr lang="ru-RU" sz="2400" dirty="0" err="1"/>
              <a:t>Лемове</a:t>
            </a:r>
            <a:endParaRPr lang="ru-RU" sz="2400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9EDDCFA-FAEA-43C3-BBC2-E12C2B073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4492" y="1330379"/>
            <a:ext cx="4784421" cy="4197242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0264B09D-94E1-48BE-9B86-9B7087630308}"/>
              </a:ext>
            </a:extLst>
          </p:cNvPr>
          <p:cNvSpPr/>
          <p:nvPr/>
        </p:nvSpPr>
        <p:spPr>
          <a:xfrm>
            <a:off x="5362577" y="5705093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1961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F015591-07E3-4CB9-B33B-A1A82E1634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3806" y="2170417"/>
            <a:ext cx="2911973" cy="429516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3BB30A-DC86-43D4-837F-7A4EE5D9C890}"/>
              </a:ext>
            </a:extLst>
          </p:cNvPr>
          <p:cNvSpPr txBox="1"/>
          <p:nvPr/>
        </p:nvSpPr>
        <p:spPr>
          <a:xfrm>
            <a:off x="7287904" y="6298021"/>
            <a:ext cx="941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1955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14869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6F7D5D3B-EB65-4A05-9ABC-944B345BA970}"/>
              </a:ext>
            </a:extLst>
          </p:cNvPr>
          <p:cNvSpPr/>
          <p:nvPr/>
        </p:nvSpPr>
        <p:spPr>
          <a:xfrm>
            <a:off x="2033517" y="264562"/>
            <a:ext cx="97767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Соціальна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та </a:t>
            </a:r>
            <a:r>
              <a:rPr lang="ru-RU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психологічна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функції</a:t>
            </a:r>
            <a:r>
              <a:rPr lang="ru-RU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фантастичного модусу</a:t>
            </a:r>
            <a:r>
              <a:rPr lang="ru-RU" dirty="0"/>
              <a:t>. 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3885680D-FCCF-49D6-B2FD-5BF09472A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12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717AD49-2FF7-48CC-9AF8-B35E3B204B5E}"/>
              </a:ext>
            </a:extLst>
          </p:cNvPr>
          <p:cNvSpPr/>
          <p:nvPr/>
        </p:nvSpPr>
        <p:spPr>
          <a:xfrm>
            <a:off x="1525807" y="972212"/>
            <a:ext cx="2373598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Frank Herbert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</a:p>
          <a:p>
            <a:r>
              <a:rPr lang="en-US" sz="2800" dirty="0"/>
              <a:t>(</a:t>
            </a:r>
            <a:r>
              <a:rPr lang="ru-RU" sz="2800" dirty="0"/>
              <a:t>1920 —1986</a:t>
            </a:r>
            <a:r>
              <a:rPr lang="en-US" sz="2800" dirty="0"/>
              <a:t>)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726E1A7-6A85-453B-8C23-9B58DAD401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680" y="2062856"/>
            <a:ext cx="3106298" cy="4758849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3AF5649D-BFD1-4059-82FE-B920C1268972}"/>
              </a:ext>
            </a:extLst>
          </p:cNvPr>
          <p:cNvSpPr/>
          <p:nvPr/>
        </p:nvSpPr>
        <p:spPr>
          <a:xfrm>
            <a:off x="8876017" y="787782"/>
            <a:ext cx="25884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Colin Henry Wilson</a:t>
            </a:r>
          </a:p>
          <a:p>
            <a:r>
              <a:rPr lang="en-GB" dirty="0"/>
              <a:t> </a:t>
            </a:r>
            <a:r>
              <a:rPr lang="en-US" sz="2400" dirty="0"/>
              <a:t>(</a:t>
            </a:r>
            <a:r>
              <a:rPr lang="ru-RU" sz="2400" dirty="0"/>
              <a:t>1931 —</a:t>
            </a:r>
            <a:r>
              <a:rPr lang="en-US" sz="2400" dirty="0"/>
              <a:t> </a:t>
            </a:r>
            <a:r>
              <a:rPr lang="ru-RU" sz="2400" dirty="0"/>
              <a:t>2013</a:t>
            </a:r>
            <a:r>
              <a:rPr lang="en-US" sz="2400" dirty="0"/>
              <a:t>)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744C057-D56C-4552-B35E-11B0779FB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3296" y="1107337"/>
            <a:ext cx="3577419" cy="5670209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6D5E113-E9AC-4CAE-A3DF-BB13A7579A2A}"/>
              </a:ext>
            </a:extLst>
          </p:cNvPr>
          <p:cNvSpPr/>
          <p:nvPr/>
        </p:nvSpPr>
        <p:spPr>
          <a:xfrm>
            <a:off x="4707098" y="6224106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	1967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85AE96F6-C3C6-4D8C-A04E-1AB6173E630D}"/>
              </a:ext>
            </a:extLst>
          </p:cNvPr>
          <p:cNvSpPr/>
          <p:nvPr/>
        </p:nvSpPr>
        <p:spPr>
          <a:xfrm>
            <a:off x="8320947" y="1779687"/>
            <a:ext cx="3698543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розуми</a:t>
            </a:r>
            <a:r>
              <a:rPr lang="ru-RU" dirty="0"/>
              <a:t> </a:t>
            </a:r>
            <a:r>
              <a:rPr lang="ru-RU" dirty="0" err="1"/>
              <a:t>всіх</a:t>
            </a:r>
            <a:r>
              <a:rPr lang="ru-RU" dirty="0"/>
              <a:t> людей на </a:t>
            </a:r>
            <a:r>
              <a:rPr lang="ru-RU" dirty="0" err="1"/>
              <a:t>планеті</a:t>
            </a:r>
            <a:r>
              <a:rPr lang="ru-RU" dirty="0"/>
              <a:t> </a:t>
            </a:r>
            <a:r>
              <a:rPr lang="ru-RU" dirty="0" err="1"/>
              <a:t>поєднані</a:t>
            </a:r>
            <a:r>
              <a:rPr lang="ru-RU" dirty="0"/>
              <a:t> </a:t>
            </a:r>
            <a:r>
              <a:rPr lang="ru-RU" dirty="0" err="1"/>
              <a:t>між</a:t>
            </a:r>
            <a:r>
              <a:rPr lang="ru-RU" dirty="0"/>
              <a:t> собою ментально </a:t>
            </a:r>
            <a:r>
              <a:rPr lang="ru-RU" dirty="0" err="1"/>
              <a:t>колективним</a:t>
            </a:r>
            <a:r>
              <a:rPr lang="ru-RU" dirty="0"/>
              <a:t> </a:t>
            </a:r>
            <a:r>
              <a:rPr lang="ru-RU" dirty="0" err="1"/>
              <a:t>безсвідомим</a:t>
            </a:r>
            <a:r>
              <a:rPr lang="ru-RU" dirty="0"/>
              <a:t>.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колективний</a:t>
            </a:r>
            <a:r>
              <a:rPr lang="ru-RU" dirty="0"/>
              <a:t> </a:t>
            </a:r>
            <a:r>
              <a:rPr lang="ru-RU" dirty="0" err="1"/>
              <a:t>еволюціонуючий</a:t>
            </a:r>
            <a:r>
              <a:rPr lang="ru-RU" dirty="0"/>
              <a:t> </a:t>
            </a:r>
            <a:r>
              <a:rPr lang="ru-RU" dirty="0" err="1"/>
              <a:t>розум</a:t>
            </a:r>
            <a:r>
              <a:rPr lang="ru-RU" dirty="0"/>
              <a:t> </a:t>
            </a:r>
            <a:r>
              <a:rPr lang="ru-RU" dirty="0" err="1"/>
              <a:t>всього</a:t>
            </a:r>
            <a:r>
              <a:rPr lang="ru-RU" dirty="0"/>
              <a:t> </a:t>
            </a:r>
            <a:r>
              <a:rPr lang="ru-RU" dirty="0" err="1"/>
              <a:t>людства</a:t>
            </a:r>
            <a:r>
              <a:rPr lang="ru-RU" dirty="0"/>
              <a:t> </a:t>
            </a:r>
            <a:r>
              <a:rPr lang="ru-RU" dirty="0" err="1"/>
              <a:t>страждає</a:t>
            </a:r>
            <a:r>
              <a:rPr lang="ru-RU" dirty="0"/>
              <a:t> з </a:t>
            </a:r>
            <a:r>
              <a:rPr lang="ru-RU" dirty="0" err="1"/>
              <a:t>давніх-давен</a:t>
            </a:r>
            <a:r>
              <a:rPr lang="ru-RU" dirty="0"/>
              <a:t>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ворожих</a:t>
            </a:r>
            <a:r>
              <a:rPr lang="ru-RU" dirty="0"/>
              <a:t> </a:t>
            </a:r>
            <a:r>
              <a:rPr lang="ru-RU" dirty="0" err="1"/>
              <a:t>сутностей</a:t>
            </a:r>
            <a:r>
              <a:rPr lang="ru-RU" dirty="0"/>
              <a:t> «</a:t>
            </a:r>
            <a:r>
              <a:rPr lang="ru-RU" dirty="0" err="1"/>
              <a:t>паразитів</a:t>
            </a:r>
            <a:r>
              <a:rPr lang="ru-RU" dirty="0"/>
              <a:t>»,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 </a:t>
            </a:r>
            <a:r>
              <a:rPr lang="ru-RU" dirty="0" err="1"/>
              <a:t>живляться</a:t>
            </a:r>
            <a:r>
              <a:rPr lang="ru-RU" dirty="0"/>
              <a:t> </a:t>
            </a:r>
            <a:r>
              <a:rPr lang="ru-RU" dirty="0" err="1"/>
              <a:t>його</a:t>
            </a:r>
            <a:r>
              <a:rPr lang="ru-RU" dirty="0"/>
              <a:t> </a:t>
            </a:r>
            <a:r>
              <a:rPr lang="ru-RU" dirty="0" err="1"/>
              <a:t>життєдайно</a:t>
            </a:r>
            <a:r>
              <a:rPr lang="uk-UA" dirty="0"/>
              <a:t>ю</a:t>
            </a:r>
            <a:r>
              <a:rPr lang="ru-RU" dirty="0"/>
              <a:t> сил</a:t>
            </a:r>
            <a:r>
              <a:rPr lang="uk-UA" dirty="0" err="1"/>
              <a:t>ою</a:t>
            </a:r>
            <a:r>
              <a:rPr lang="ru-RU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паразити</a:t>
            </a:r>
            <a:r>
              <a:rPr lang="ru-RU" dirty="0"/>
              <a:t> </a:t>
            </a:r>
            <a:r>
              <a:rPr lang="ru-RU" dirty="0" err="1"/>
              <a:t>спроможні</a:t>
            </a:r>
            <a:r>
              <a:rPr lang="ru-RU" dirty="0"/>
              <a:t> </a:t>
            </a:r>
            <a:r>
              <a:rPr lang="ru-RU" dirty="0" err="1"/>
              <a:t>керувати</a:t>
            </a:r>
            <a:r>
              <a:rPr lang="ru-RU" dirty="0"/>
              <a:t> </a:t>
            </a:r>
            <a:r>
              <a:rPr lang="ru-RU" dirty="0" err="1"/>
              <a:t>безвольними</a:t>
            </a:r>
            <a:r>
              <a:rPr lang="ru-RU" dirty="0"/>
              <a:t> </a:t>
            </a:r>
            <a:r>
              <a:rPr lang="ru-RU" dirty="0" err="1"/>
              <a:t>істотами</a:t>
            </a:r>
            <a:r>
              <a:rPr lang="ru-RU" dirty="0"/>
              <a:t> та </a:t>
            </a:r>
            <a:r>
              <a:rPr lang="ru-RU" dirty="0" err="1"/>
              <a:t>слабкими</a:t>
            </a:r>
            <a:r>
              <a:rPr lang="ru-RU" dirty="0"/>
              <a:t> людьми,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/>
              <a:t>впливають</a:t>
            </a:r>
            <a:r>
              <a:rPr lang="ru-RU" dirty="0"/>
              <a:t> на </a:t>
            </a:r>
            <a:r>
              <a:rPr lang="ru-RU" dirty="0" err="1"/>
              <a:t>розвиток</a:t>
            </a:r>
            <a:r>
              <a:rPr lang="ru-RU" dirty="0"/>
              <a:t> та </a:t>
            </a:r>
            <a:r>
              <a:rPr lang="ru-RU" dirty="0" err="1"/>
              <a:t>занепад</a:t>
            </a:r>
            <a:r>
              <a:rPr lang="ru-RU" dirty="0"/>
              <a:t> в </a:t>
            </a:r>
            <a:r>
              <a:rPr lang="ru-RU" dirty="0" err="1"/>
              <a:t>планетарних</a:t>
            </a:r>
            <a:r>
              <a:rPr lang="ru-RU" dirty="0"/>
              <a:t> масштабах </a:t>
            </a:r>
            <a:r>
              <a:rPr lang="ru-RU" dirty="0" err="1"/>
              <a:t>цілих</a:t>
            </a:r>
            <a:r>
              <a:rPr lang="ru-RU" dirty="0"/>
              <a:t> </a:t>
            </a:r>
            <a:r>
              <a:rPr lang="ru-RU" dirty="0" err="1"/>
              <a:t>цивілізацій</a:t>
            </a:r>
            <a:r>
              <a:rPr lang="ru-RU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err="1">
                <a:hlinkClick r:id="rId4"/>
              </a:rPr>
              <a:t>Найбільша</a:t>
            </a:r>
            <a:r>
              <a:rPr lang="ru-RU" dirty="0">
                <a:hlinkClick r:id="rId4"/>
              </a:rPr>
              <a:t> проблема </a:t>
            </a:r>
            <a:r>
              <a:rPr lang="ru-RU" dirty="0" err="1">
                <a:hlinkClick r:id="rId4"/>
              </a:rPr>
              <a:t>виникає</a:t>
            </a:r>
            <a:r>
              <a:rPr lang="ru-RU" dirty="0">
                <a:hlinkClick r:id="rId4"/>
              </a:rPr>
              <a:t> в тому, </a:t>
            </a:r>
            <a:r>
              <a:rPr lang="ru-RU" dirty="0" err="1">
                <a:hlinkClick r:id="rId4"/>
              </a:rPr>
              <a:t>що</a:t>
            </a:r>
            <a:r>
              <a:rPr lang="ru-RU" dirty="0">
                <a:hlinkClick r:id="rId4"/>
              </a:rPr>
              <a:t> в </a:t>
            </a:r>
            <a:r>
              <a:rPr lang="ru-RU" dirty="0" err="1">
                <a:hlinkClick r:id="rId4"/>
              </a:rPr>
              <a:t>це</a:t>
            </a:r>
            <a:r>
              <a:rPr lang="ru-RU" dirty="0">
                <a:hlinkClick r:id="rId4"/>
              </a:rPr>
              <a:t> </a:t>
            </a:r>
            <a:r>
              <a:rPr lang="ru-RU" dirty="0" err="1">
                <a:hlinkClick r:id="rId4"/>
              </a:rPr>
              <a:t>неможливо</a:t>
            </a:r>
            <a:r>
              <a:rPr lang="ru-RU" dirty="0">
                <a:hlinkClick r:id="rId4"/>
              </a:rPr>
              <a:t> </a:t>
            </a:r>
            <a:r>
              <a:rPr lang="ru-RU" dirty="0" err="1">
                <a:hlinkClick r:id="rId4"/>
              </a:rPr>
              <a:t>повірити</a:t>
            </a:r>
            <a:r>
              <a:rPr lang="ru-RU" dirty="0">
                <a:hlinkClick r:id="rId4"/>
              </a:rPr>
              <a:t> </a:t>
            </a:r>
            <a:r>
              <a:rPr lang="ru-RU" dirty="0" err="1">
                <a:hlinkClick r:id="rId4"/>
              </a:rPr>
              <a:t>звичайним</a:t>
            </a:r>
            <a:r>
              <a:rPr lang="ru-RU" dirty="0">
                <a:hlinkClick r:id="rId4"/>
              </a:rPr>
              <a:t> людям</a:t>
            </a:r>
            <a:r>
              <a:rPr lang="ru-RU" dirty="0"/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0249531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28B826A-06FA-4DC1-BA4F-3FF57FF0E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13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A6ACAF9C-20D3-4C31-ABF2-A9002F9215F9}"/>
              </a:ext>
            </a:extLst>
          </p:cNvPr>
          <p:cNvSpPr/>
          <p:nvPr/>
        </p:nvSpPr>
        <p:spPr>
          <a:xfrm>
            <a:off x="1036128" y="119850"/>
            <a:ext cx="29069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Ray Bradbury</a:t>
            </a:r>
          </a:p>
          <a:p>
            <a:r>
              <a:rPr lang="en-US" sz="2400" dirty="0"/>
              <a:t>(</a:t>
            </a:r>
            <a:r>
              <a:rPr lang="ru-RU" sz="2400" dirty="0"/>
              <a:t>1920</a:t>
            </a:r>
            <a:r>
              <a:rPr lang="en-US" sz="2400" dirty="0"/>
              <a:t> – </a:t>
            </a:r>
            <a:r>
              <a:rPr lang="ru-RU" sz="2400" dirty="0"/>
              <a:t>2012</a:t>
            </a:r>
            <a:r>
              <a:rPr lang="en-US" sz="2400" dirty="0"/>
              <a:t>)</a:t>
            </a:r>
            <a:endParaRPr lang="ru-RU" sz="24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09771FC-C71D-4A3F-BACC-D1628FF9CE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8286" y="1480721"/>
            <a:ext cx="3007507" cy="449759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4418711-917F-4E78-B811-9BA94D8B8A76}"/>
              </a:ext>
            </a:extLst>
          </p:cNvPr>
          <p:cNvSpPr/>
          <p:nvPr/>
        </p:nvSpPr>
        <p:spPr>
          <a:xfrm>
            <a:off x="9875276" y="6030334"/>
            <a:ext cx="231672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The Martian Chronicles</a:t>
            </a:r>
          </a:p>
          <a:p>
            <a:r>
              <a:rPr lang="en-GB" dirty="0"/>
              <a:t>1950</a:t>
            </a: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F08044-8EE4-4FB2-9C89-8785A715D3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769" y="1233374"/>
            <a:ext cx="3113551" cy="4670327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25D6914-459C-485B-8F0D-D48D65353B01}"/>
              </a:ext>
            </a:extLst>
          </p:cNvPr>
          <p:cNvSpPr/>
          <p:nvPr/>
        </p:nvSpPr>
        <p:spPr>
          <a:xfrm>
            <a:off x="1467425" y="5984168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1953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59F186C-7B18-48B6-ACF7-38A4208374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729" y="187617"/>
            <a:ext cx="3113551" cy="4486344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336B14B-5422-45A2-8BDD-4723C239E918}"/>
              </a:ext>
            </a:extLst>
          </p:cNvPr>
          <p:cNvSpPr/>
          <p:nvPr/>
        </p:nvSpPr>
        <p:spPr>
          <a:xfrm>
            <a:off x="7335166" y="4956804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1962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3B20AC-C38C-45A9-B86F-F3A09B68485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3715" y="787782"/>
            <a:ext cx="3529700" cy="4875276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28E5D839-FE1E-42EB-ABF6-31FF3591A25E}"/>
              </a:ext>
            </a:extLst>
          </p:cNvPr>
          <p:cNvSpPr/>
          <p:nvPr/>
        </p:nvSpPr>
        <p:spPr>
          <a:xfrm>
            <a:off x="4801026" y="5845668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1957</a:t>
            </a:r>
          </a:p>
        </p:txBody>
      </p:sp>
    </p:spTree>
    <p:extLst>
      <p:ext uri="{BB962C8B-B14F-4D97-AF65-F5344CB8AC3E}">
        <p14:creationId xmlns:p14="http://schemas.microsoft.com/office/powerpoint/2010/main" val="31697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0D1E1D9-D1B5-4F3A-A797-7F3F857C7C64}"/>
              </a:ext>
            </a:extLst>
          </p:cNvPr>
          <p:cNvSpPr/>
          <p:nvPr/>
        </p:nvSpPr>
        <p:spPr>
          <a:xfrm>
            <a:off x="3866866" y="169544"/>
            <a:ext cx="6096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Магічний</a:t>
            </a:r>
            <a:r>
              <a:rPr lang="ru-RU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2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реалізм</a:t>
            </a:r>
            <a:endParaRPr lang="ru-RU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A67A18D-B2D8-4ADE-9DFF-D96102D204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14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AF6B625-1775-44EC-8370-6C4D430AACCC}"/>
              </a:ext>
            </a:extLst>
          </p:cNvPr>
          <p:cNvSpPr/>
          <p:nvPr/>
        </p:nvSpPr>
        <p:spPr>
          <a:xfrm>
            <a:off x="4566100" y="2051378"/>
            <a:ext cx="691486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Gabriel José de la Concordia García Márquez</a:t>
            </a:r>
            <a:r>
              <a:rPr lang="uk-UA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800" dirty="0"/>
              <a:t>(</a:t>
            </a:r>
            <a:r>
              <a:rPr lang="ru-RU" sz="2800" dirty="0"/>
              <a:t>1927 – 2014)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8BA5EC-0987-4B87-8D67-19966F252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209" y="1231372"/>
            <a:ext cx="3636657" cy="5164053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C6A157F6-4434-4BC5-B09F-9E68B45AD6B5}"/>
              </a:ext>
            </a:extLst>
          </p:cNvPr>
          <p:cNvSpPr/>
          <p:nvPr/>
        </p:nvSpPr>
        <p:spPr>
          <a:xfrm>
            <a:off x="4168469" y="6210759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1967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B133DB2C-E322-4490-B16D-3B4541163A19}"/>
              </a:ext>
            </a:extLst>
          </p:cNvPr>
          <p:cNvSpPr/>
          <p:nvPr/>
        </p:nvSpPr>
        <p:spPr>
          <a:xfrm>
            <a:off x="5184529" y="816345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Terry Pratchett said that saying that you write magical realism is “…a polite way of saying you write fantasy and is more acceptable to certain people…”. </a:t>
            </a:r>
            <a:r>
              <a:rPr lang="en-US" dirty="0">
                <a:sym typeface="Wingdings" panose="05000000000000000000" pitchFamily="2" charset="2"/>
              </a:rPr>
              <a:t>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B1EB603-01FB-4451-A907-21EEDCC6C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745" y="154148"/>
            <a:ext cx="1059568" cy="7676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68BD877-4142-41D6-AEDE-89F5DF06877A}"/>
              </a:ext>
            </a:extLst>
          </p:cNvPr>
          <p:cNvSpPr txBox="1"/>
          <p:nvPr/>
        </p:nvSpPr>
        <p:spPr>
          <a:xfrm>
            <a:off x="4366072" y="3221774"/>
            <a:ext cx="323438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Яйце </a:t>
            </a:r>
            <a:r>
              <a:rPr lang="uk-UA" sz="2800" dirty="0" err="1"/>
              <a:t>василиска</a:t>
            </a:r>
            <a:endParaRPr lang="uk-UA" sz="2800" dirty="0"/>
          </a:p>
          <a:p>
            <a:r>
              <a:rPr lang="ru-RU" sz="2800" dirty="0" err="1"/>
              <a:t>Мелькіадес</a:t>
            </a:r>
            <a:r>
              <a:rPr lang="ru-RU" sz="2800" dirty="0"/>
              <a:t>, </a:t>
            </a:r>
            <a:r>
              <a:rPr lang="ru-RU" sz="2800" dirty="0" err="1"/>
              <a:t>цигани</a:t>
            </a:r>
            <a:endParaRPr lang="ru-RU" sz="2800" dirty="0"/>
          </a:p>
          <a:p>
            <a:r>
              <a:rPr lang="ru-RU" sz="2800" dirty="0"/>
              <a:t>Хосе </a:t>
            </a:r>
            <a:r>
              <a:rPr lang="ru-RU" sz="2800" dirty="0" err="1"/>
              <a:t>Аркадіо</a:t>
            </a:r>
            <a:r>
              <a:rPr lang="ru-RU" sz="2800" dirty="0"/>
              <a:t> </a:t>
            </a:r>
            <a:r>
              <a:rPr lang="ru-RU" sz="2800" dirty="0" err="1"/>
              <a:t>Ауреліано</a:t>
            </a:r>
            <a:r>
              <a:rPr lang="ru-RU" sz="2800" dirty="0"/>
              <a:t> </a:t>
            </a:r>
            <a:r>
              <a:rPr lang="ru-RU" sz="2800" dirty="0" err="1"/>
              <a:t>Буендіа</a:t>
            </a:r>
            <a:endParaRPr lang="ru-RU" sz="2800" dirty="0"/>
          </a:p>
          <a:p>
            <a:r>
              <a:rPr lang="uk-UA" sz="2800" dirty="0"/>
              <a:t>Р</a:t>
            </a:r>
            <a:r>
              <a:rPr lang="ru-RU" sz="2800" dirty="0" err="1"/>
              <a:t>емедіос</a:t>
            </a:r>
            <a:endParaRPr lang="ru-RU" sz="2800" dirty="0"/>
          </a:p>
          <a:p>
            <a:r>
              <a:rPr lang="uk-UA" sz="2800" dirty="0"/>
              <a:t>У</a:t>
            </a:r>
            <a:r>
              <a:rPr lang="ru-RU" sz="2800" dirty="0" err="1"/>
              <a:t>рсула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9692697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7F3CBFA-AB33-41D9-B509-01DC398B4D04}"/>
              </a:ext>
            </a:extLst>
          </p:cNvPr>
          <p:cNvSpPr/>
          <p:nvPr/>
        </p:nvSpPr>
        <p:spPr>
          <a:xfrm>
            <a:off x="1460310" y="210488"/>
            <a:ext cx="1052242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54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Фентезі</a:t>
            </a:r>
            <a:endParaRPr lang="ru-RU" sz="54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ru-RU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AF94E8B-7C71-42CF-AB16-2ED6D133F8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15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A9AC1B6-34CC-4D5A-907D-C0B8EDEE474F}"/>
              </a:ext>
            </a:extLst>
          </p:cNvPr>
          <p:cNvSpPr/>
          <p:nvPr/>
        </p:nvSpPr>
        <p:spPr>
          <a:xfrm>
            <a:off x="1640903" y="3846745"/>
            <a:ext cx="3728093" cy="2800767"/>
          </a:xfrm>
          <a:prstGeom prst="rect">
            <a:avLst/>
          </a:prstGeom>
          <a:ln w="38100">
            <a:solidFill>
              <a:srgbClr val="7030A0"/>
            </a:solidFill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r>
              <a:rPr lang="en-US" sz="2800" dirty="0"/>
              <a:t>Fairy tales are more than true: not because they tell us that dragons exist, but because they tell us that dragons can be beaten. </a:t>
            </a:r>
          </a:p>
          <a:p>
            <a:r>
              <a:rPr lang="en-US" dirty="0"/>
              <a:t>GKC? Nope! </a:t>
            </a:r>
          </a:p>
          <a:p>
            <a:r>
              <a:rPr lang="en-US" dirty="0"/>
              <a:t>Neil </a:t>
            </a:r>
            <a:r>
              <a:rPr lang="en-US" dirty="0" err="1"/>
              <a:t>Giman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F58EF42-13EE-45D6-8CEA-052D3AC43F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045086"/>
            <a:ext cx="5602426" cy="560242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42077C5A-FF8A-40B2-A5D3-D1300423BB3D}"/>
              </a:ext>
            </a:extLst>
          </p:cNvPr>
          <p:cNvSpPr/>
          <p:nvPr/>
        </p:nvSpPr>
        <p:spPr>
          <a:xfrm>
            <a:off x="1460310" y="1145754"/>
            <a:ext cx="3908686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/>
              <a:t>"Фентезі-припущення не потребує безпосередньої сюжетної мотивації, оскільки спирається на розмиті та туманні сутнісні знання та уявлення про світ, що є в кожної людини ще з до-наукового і поза-наукового джерела: чи то з вродженого підсвідомого досвіду, чи то з культурного тексту епохи ". [54, с.101] 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990817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C1B319C4-7C4B-48B4-9982-788CD1423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16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030E13-DB28-4E3F-9720-25A1F6DC7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6165" y="1152907"/>
            <a:ext cx="3124307" cy="41657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8FF710-6B36-4418-97BD-89F1415849E8}"/>
              </a:ext>
            </a:extLst>
          </p:cNvPr>
          <p:cNvSpPr txBox="1"/>
          <p:nvPr/>
        </p:nvSpPr>
        <p:spPr>
          <a:xfrm>
            <a:off x="4435523" y="79896"/>
            <a:ext cx="4012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Tolkienesque mode</a:t>
            </a:r>
            <a:endParaRPr lang="ru-RU" sz="40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E6CFC6D-24C6-42F7-A800-E986D5CB5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8396" y="832138"/>
            <a:ext cx="7240136" cy="30680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881AF2B-70E6-4BF4-AF3C-FF62A332C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628" y="4079685"/>
            <a:ext cx="7662747" cy="2588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1281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F449C0B-F54D-4F19-A2EC-BAAA9AC1E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17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3EE123-D1BF-42CD-A5AC-646A34B9C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4873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00AD36C-D61E-48F3-9DEB-072E5EB14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18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C184DF3-091C-43E7-A0EA-E9A5F5580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6273" y="488192"/>
            <a:ext cx="3630944" cy="5620656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61B146-2CBC-49CB-AC0B-AF5E122116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535" y="461376"/>
            <a:ext cx="3453026" cy="5647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6825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184172C-F2A6-43E5-A7EB-072F8033A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19</a:t>
            </a:fld>
            <a:endParaRPr lang="ru-R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0313DFF-8DE0-499A-95E1-92E9C94A4DB0}"/>
              </a:ext>
            </a:extLst>
          </p:cNvPr>
          <p:cNvSpPr txBox="1"/>
          <p:nvPr/>
        </p:nvSpPr>
        <p:spPr>
          <a:xfrm>
            <a:off x="1924334" y="313899"/>
            <a:ext cx="88710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Post Modern Fantasy: </a:t>
            </a:r>
          </a:p>
          <a:p>
            <a:pPr algn="ctr"/>
            <a:r>
              <a:rPr lang="en-US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narrative causality, coercive narrative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6AF6F8-BF5E-43BB-A804-048D612641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911" y="1637731"/>
            <a:ext cx="4660757" cy="45651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5B2D51-4095-4D44-8B04-5AD819E702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17" t="855" r="15289" b="-855"/>
          <a:stretch/>
        </p:blipFill>
        <p:spPr>
          <a:xfrm>
            <a:off x="5773002" y="1733265"/>
            <a:ext cx="5724317" cy="456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9524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FA7A955-25B3-4883-9EEE-48F5F4874C2E}"/>
              </a:ext>
            </a:extLst>
          </p:cNvPr>
          <p:cNvSpPr/>
          <p:nvPr/>
        </p:nvSpPr>
        <p:spPr>
          <a:xfrm>
            <a:off x="1542198" y="259307"/>
            <a:ext cx="10536072" cy="58477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Shippey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(2001) </a:t>
            </a:r>
            <a:r>
              <a:rPr lang="en-US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J.R.R.Tolkien</a:t>
            </a:r>
            <a:r>
              <a:rPr lang="en-US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author of the century. </a:t>
            </a:r>
          </a:p>
          <a:p>
            <a:endParaRPr lang="en-US" sz="2800" dirty="0"/>
          </a:p>
          <a:p>
            <a:r>
              <a:rPr lang="en-US" sz="2800" dirty="0"/>
              <a:t>The dominant literary mode of the 20</a:t>
            </a:r>
            <a:r>
              <a:rPr lang="en-US" sz="2800" baseline="30000" dirty="0"/>
              <a:t>th</a:t>
            </a:r>
            <a:r>
              <a:rPr lang="en-US" sz="2800" dirty="0"/>
              <a:t> century has been the fantastic.</a:t>
            </a:r>
          </a:p>
          <a:p>
            <a:endParaRPr lang="en-US" dirty="0"/>
          </a:p>
          <a:p>
            <a:r>
              <a:rPr lang="en-US" sz="2400" dirty="0"/>
              <a:t>Even authors deeply committed to realist novel have often found themselves unable to resist the gravitation pull of the fantastic as a literary mode.</a:t>
            </a:r>
          </a:p>
          <a:p>
            <a:endParaRPr lang="en-US" sz="2800" dirty="0"/>
          </a:p>
          <a:p>
            <a:r>
              <a:rPr lang="en-US" sz="2800" dirty="0"/>
              <a:t>“Escapism” means not turning the back to the events but rather </a:t>
            </a:r>
            <a:r>
              <a:rPr lang="en-US" sz="2800" b="1" dirty="0">
                <a:solidFill>
                  <a:srgbClr val="0070C0"/>
                </a:solidFill>
              </a:rPr>
              <a:t>finding some way</a:t>
            </a:r>
            <a:r>
              <a:rPr lang="en-US" sz="2800" dirty="0"/>
              <a:t> of  </a:t>
            </a:r>
            <a:r>
              <a:rPr lang="en-US" sz="2800" dirty="0">
                <a:solidFill>
                  <a:srgbClr val="0070C0"/>
                </a:solidFill>
              </a:rPr>
              <a:t>communicating</a:t>
            </a:r>
            <a:r>
              <a:rPr lang="en-US" sz="2800" dirty="0"/>
              <a:t> and </a:t>
            </a:r>
            <a:r>
              <a:rPr lang="en-US" sz="2800" dirty="0">
                <a:solidFill>
                  <a:srgbClr val="0070C0"/>
                </a:solidFill>
              </a:rPr>
              <a:t>commenting</a:t>
            </a:r>
            <a:r>
              <a:rPr lang="en-US" sz="2800" dirty="0"/>
              <a:t> on them.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The origin and </a:t>
            </a:r>
            <a:r>
              <a:rPr lang="en-US" sz="2800"/>
              <a:t>nature of </a:t>
            </a:r>
            <a:r>
              <a:rPr lang="en-US" sz="2800" dirty="0"/>
              <a:t>evil;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Human existence</a:t>
            </a:r>
            <a:r>
              <a:rPr lang="uk-UA" sz="2800" dirty="0"/>
              <a:t> </a:t>
            </a:r>
            <a:r>
              <a:rPr lang="en-US" sz="2800" dirty="0"/>
              <a:t>without</a:t>
            </a:r>
            <a:r>
              <a:rPr lang="uk-UA" sz="2800" dirty="0"/>
              <a:t> </a:t>
            </a:r>
            <a:r>
              <a:rPr lang="en-US" sz="2800" dirty="0"/>
              <a:t>the support of divine Revelation;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Cultural relativity;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dirty="0"/>
              <a:t>Corruptions and continuities of language.</a:t>
            </a:r>
          </a:p>
          <a:p>
            <a:r>
              <a:rPr lang="en-US" sz="2800" dirty="0"/>
              <a:t> </a:t>
            </a:r>
            <a:endParaRPr lang="ru-RU" sz="2800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0CB4BB5-4A14-4441-AF19-819BE3E0E6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29456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030A3FF-E13C-4FEC-A916-2E4BB0B47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20</a:t>
            </a:fld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DB13B69-2987-445E-96D2-90129E55AE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4144" y="714375"/>
            <a:ext cx="3495675" cy="54292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657546A-65B9-4A44-93C5-6D1F6F1F8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2181" y="714375"/>
            <a:ext cx="3495675" cy="53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2755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8E4EBAE-22CA-4C02-B0C3-3668D7F4B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21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6AFA4E1-281F-4C30-8EF1-835FACC53A3D}"/>
              </a:ext>
            </a:extLst>
          </p:cNvPr>
          <p:cNvSpPr/>
          <p:nvPr/>
        </p:nvSpPr>
        <p:spPr>
          <a:xfrm>
            <a:off x="1965277" y="552742"/>
            <a:ext cx="87618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Канчура, </a:t>
            </a:r>
            <a:r>
              <a:rPr lang="ru-RU" dirty="0" err="1"/>
              <a:t>Євгенія</a:t>
            </a:r>
            <a:r>
              <a:rPr lang="ru-RU" dirty="0"/>
              <a:t> </a:t>
            </a:r>
            <a:r>
              <a:rPr lang="ru-RU" dirty="0" err="1"/>
              <a:t>Орестівна</a:t>
            </a:r>
            <a:r>
              <a:rPr lang="ru-RU" dirty="0"/>
              <a:t>.</a:t>
            </a:r>
          </a:p>
          <a:p>
            <a:r>
              <a:rPr lang="ru-RU" dirty="0" err="1"/>
              <a:t>Моделювання</a:t>
            </a:r>
            <a:r>
              <a:rPr lang="ru-RU" dirty="0"/>
              <a:t> </a:t>
            </a:r>
            <a:r>
              <a:rPr lang="ru-RU" dirty="0" err="1"/>
              <a:t>текстуалізованого</a:t>
            </a:r>
            <a:r>
              <a:rPr lang="ru-RU" dirty="0"/>
              <a:t> </a:t>
            </a:r>
            <a:r>
              <a:rPr lang="ru-RU" dirty="0" err="1"/>
              <a:t>світу</a:t>
            </a:r>
            <a:r>
              <a:rPr lang="ru-RU" dirty="0"/>
              <a:t> в романах-</a:t>
            </a:r>
            <a:r>
              <a:rPr lang="ru-RU" dirty="0" err="1"/>
              <a:t>фентезі</a:t>
            </a:r>
            <a:r>
              <a:rPr lang="ru-RU" dirty="0"/>
              <a:t> Террі </a:t>
            </a:r>
            <a:r>
              <a:rPr lang="ru-RU" dirty="0" err="1"/>
              <a:t>Претчетта</a:t>
            </a:r>
            <a:r>
              <a:rPr lang="ru-RU" dirty="0"/>
              <a:t> [Текст] : </a:t>
            </a:r>
            <a:r>
              <a:rPr lang="ru-RU" dirty="0" err="1"/>
              <a:t>дис</a:t>
            </a:r>
            <a:r>
              <a:rPr lang="ru-RU" dirty="0"/>
              <a:t>. ... канд. </a:t>
            </a:r>
            <a:r>
              <a:rPr lang="ru-RU" dirty="0" err="1"/>
              <a:t>філол</a:t>
            </a:r>
            <a:r>
              <a:rPr lang="ru-RU" dirty="0"/>
              <a:t>. наук : 10.01.04 / Канчура </a:t>
            </a:r>
            <a:r>
              <a:rPr lang="ru-RU" dirty="0" err="1"/>
              <a:t>Євгенія</a:t>
            </a:r>
            <a:r>
              <a:rPr lang="ru-RU" dirty="0"/>
              <a:t> </a:t>
            </a:r>
            <a:r>
              <a:rPr lang="ru-RU" dirty="0" err="1"/>
              <a:t>Орестівна</a:t>
            </a:r>
            <a:r>
              <a:rPr lang="ru-RU" dirty="0"/>
              <a:t> ; </a:t>
            </a:r>
            <a:r>
              <a:rPr lang="ru-RU" dirty="0" err="1"/>
              <a:t>Київ</a:t>
            </a:r>
            <a:r>
              <a:rPr lang="ru-RU" dirty="0"/>
              <a:t>. нац. </a:t>
            </a:r>
            <a:r>
              <a:rPr lang="ru-RU" dirty="0" err="1"/>
              <a:t>лінгв</a:t>
            </a:r>
            <a:r>
              <a:rPr lang="ru-RU" dirty="0"/>
              <a:t>. ун-т. - К., 2012. - 233 </a:t>
            </a:r>
            <a:r>
              <a:rPr lang="ru-RU" dirty="0" err="1"/>
              <a:t>арк</a:t>
            </a:r>
            <a:r>
              <a:rPr lang="ru-RU" dirty="0"/>
              <a:t>. - </a:t>
            </a:r>
            <a:r>
              <a:rPr lang="ru-RU" dirty="0" err="1"/>
              <a:t>Бібліогр</a:t>
            </a:r>
            <a:r>
              <a:rPr lang="ru-RU" dirty="0"/>
              <a:t>.: </a:t>
            </a:r>
            <a:r>
              <a:rPr lang="ru-RU" dirty="0" err="1"/>
              <a:t>арк</a:t>
            </a:r>
            <a:r>
              <a:rPr lang="ru-RU" dirty="0"/>
              <a:t>. 181-208.</a:t>
            </a:r>
            <a:endParaRPr lang="en-US" dirty="0"/>
          </a:p>
          <a:p>
            <a:endParaRPr lang="en-US" dirty="0"/>
          </a:p>
          <a:p>
            <a:r>
              <a:rPr lang="en-GB" dirty="0"/>
              <a:t>https://sf-encyclopedia.com/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5249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F96F439-0EF0-4BCB-8C8D-5B02BC307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3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B4B3145-2456-44C8-B102-F3FDF3903C77}"/>
              </a:ext>
            </a:extLst>
          </p:cNvPr>
          <p:cNvSpPr/>
          <p:nvPr/>
        </p:nvSpPr>
        <p:spPr>
          <a:xfrm>
            <a:off x="1610435" y="300968"/>
            <a:ext cx="1022217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Етапи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фентезійного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ескапізму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Одивнення як </a:t>
            </a:r>
            <a:r>
              <a:rPr lang="ru-RU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прийом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оновлення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погляду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</a:t>
            </a:r>
            <a:r>
              <a:rPr lang="ru-RU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світ</a:t>
            </a:r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 </a:t>
            </a:r>
          </a:p>
          <a:p>
            <a:pPr algn="ctr"/>
            <a:r>
              <a:rPr lang="ru-RU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342900" indent="-342900">
              <a:buAutoNum type="arabicPeriod"/>
            </a:pPr>
            <a:r>
              <a:rPr lang="ru-RU" sz="2800" dirty="0" err="1"/>
              <a:t>формування</a:t>
            </a:r>
            <a:r>
              <a:rPr lang="ru-RU" sz="2800" dirty="0"/>
              <a:t> "</a:t>
            </a:r>
            <a:r>
              <a:rPr lang="ru-RU" sz="2800" dirty="0" err="1"/>
              <a:t>дисципліни</a:t>
            </a:r>
            <a:r>
              <a:rPr lang="ru-RU" sz="2800" dirty="0"/>
              <a:t> </a:t>
            </a:r>
            <a:r>
              <a:rPr lang="ru-RU" sz="2800" dirty="0" err="1"/>
              <a:t>уяви</a:t>
            </a:r>
            <a:r>
              <a:rPr lang="ru-RU" sz="2800" dirty="0"/>
              <a:t>"; </a:t>
            </a:r>
          </a:p>
          <a:p>
            <a:pPr marL="342900" indent="-342900">
              <a:buAutoNum type="arabicPeriod"/>
            </a:pPr>
            <a:r>
              <a:rPr lang="ru-RU" sz="2800" dirty="0" err="1"/>
              <a:t>втеча</a:t>
            </a:r>
            <a:r>
              <a:rPr lang="ru-RU" sz="2800" dirty="0"/>
              <a:t> </a:t>
            </a:r>
            <a:r>
              <a:rPr lang="ru-RU" sz="2800" dirty="0" err="1"/>
              <a:t>від</a:t>
            </a:r>
            <a:r>
              <a:rPr lang="ru-RU" sz="2800" dirty="0"/>
              <a:t> "</a:t>
            </a:r>
            <a:r>
              <a:rPr lang="ru-RU" sz="2800" dirty="0" err="1"/>
              <a:t>брудної</a:t>
            </a:r>
            <a:r>
              <a:rPr lang="ru-RU" sz="2800" dirty="0"/>
              <a:t> </a:t>
            </a:r>
            <a:r>
              <a:rPr lang="ru-RU" sz="2800" dirty="0" err="1"/>
              <a:t>реальності</a:t>
            </a:r>
            <a:r>
              <a:rPr lang="ru-RU" sz="2800" dirty="0"/>
              <a:t>"; </a:t>
            </a:r>
          </a:p>
          <a:p>
            <a:pPr marL="342900" indent="-342900">
              <a:buAutoNum type="arabicPeriod"/>
            </a:pPr>
            <a:r>
              <a:rPr lang="ru-RU" sz="2800" dirty="0" err="1"/>
              <a:t>занурення</a:t>
            </a:r>
            <a:r>
              <a:rPr lang="ru-RU" sz="2800" dirty="0"/>
              <a:t> в "</a:t>
            </a:r>
            <a:r>
              <a:rPr lang="ru-RU" sz="2800" dirty="0" err="1"/>
              <a:t>істинну</a:t>
            </a:r>
            <a:r>
              <a:rPr lang="ru-RU" sz="2800" dirty="0"/>
              <a:t> </a:t>
            </a:r>
            <a:r>
              <a:rPr lang="ru-RU" sz="2800" dirty="0" err="1"/>
              <a:t>реальність</a:t>
            </a:r>
            <a:r>
              <a:rPr lang="ru-RU" sz="2800" dirty="0"/>
              <a:t>"; </a:t>
            </a:r>
          </a:p>
          <a:p>
            <a:pPr marL="342900" indent="-342900">
              <a:buAutoNum type="arabicPeriod"/>
            </a:pPr>
            <a:r>
              <a:rPr lang="ru-RU" sz="2800" dirty="0" err="1"/>
              <a:t>повернення</a:t>
            </a:r>
            <a:r>
              <a:rPr lang="ru-RU" sz="2800" dirty="0"/>
              <a:t> у </a:t>
            </a:r>
            <a:r>
              <a:rPr lang="ru-RU" sz="2800" dirty="0" err="1"/>
              <a:t>навколишній</a:t>
            </a:r>
            <a:r>
              <a:rPr lang="ru-RU" sz="2800" dirty="0"/>
              <a:t> </a:t>
            </a:r>
            <a:r>
              <a:rPr lang="ru-RU" sz="2800" dirty="0" err="1"/>
              <a:t>світ</a:t>
            </a:r>
            <a:r>
              <a:rPr lang="ru-RU" sz="2800" dirty="0"/>
              <a:t> </a:t>
            </a:r>
            <a:r>
              <a:rPr lang="ru-RU" sz="2800" dirty="0" err="1"/>
              <a:t>із</a:t>
            </a:r>
            <a:r>
              <a:rPr lang="ru-RU" sz="2800" dirty="0"/>
              <a:t> </a:t>
            </a:r>
            <a:r>
              <a:rPr lang="ru-RU" sz="2800" dirty="0" err="1"/>
              <a:t>оновленим</a:t>
            </a:r>
            <a:r>
              <a:rPr lang="ru-RU" sz="2800" dirty="0"/>
              <a:t> </a:t>
            </a:r>
            <a:r>
              <a:rPr lang="ru-RU" sz="2800" dirty="0" err="1"/>
              <a:t>поглядом</a:t>
            </a:r>
            <a:r>
              <a:rPr lang="ru-RU" sz="2800" dirty="0"/>
              <a:t> на </a:t>
            </a:r>
            <a:r>
              <a:rPr lang="ru-RU" sz="2800" dirty="0" err="1"/>
              <a:t>нього</a:t>
            </a:r>
            <a:r>
              <a:rPr lang="ru-RU" sz="2800" dirty="0"/>
              <a:t>. 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38EA45D-3A40-42C3-9F27-EEBA4C7C8BDE}"/>
              </a:ext>
            </a:extLst>
          </p:cNvPr>
          <p:cNvSpPr/>
          <p:nvPr/>
        </p:nvSpPr>
        <p:spPr>
          <a:xfrm>
            <a:off x="1705970" y="3526699"/>
            <a:ext cx="1032996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"</a:t>
            </a:r>
            <a:r>
              <a:rPr lang="ru-RU" dirty="0" err="1"/>
              <a:t>Фентезі</a:t>
            </a:r>
            <a:r>
              <a:rPr lang="ru-RU" dirty="0"/>
              <a:t> є </a:t>
            </a:r>
            <a:r>
              <a:rPr lang="ru-RU" dirty="0" err="1"/>
              <a:t>ескапізмом</a:t>
            </a:r>
            <a:r>
              <a:rPr lang="ru-RU" dirty="0"/>
              <a:t>. І </a:t>
            </a:r>
            <a:r>
              <a:rPr lang="ru-RU" dirty="0" err="1"/>
              <a:t>що</a:t>
            </a:r>
            <a:r>
              <a:rPr lang="ru-RU" dirty="0"/>
              <a:t> з того? </a:t>
            </a:r>
            <a:r>
              <a:rPr lang="ru-RU" dirty="0" err="1"/>
              <a:t>Від</a:t>
            </a:r>
            <a:r>
              <a:rPr lang="ru-RU" dirty="0"/>
              <a:t> </a:t>
            </a:r>
            <a:r>
              <a:rPr lang="ru-RU" dirty="0" err="1"/>
              <a:t>чого</a:t>
            </a:r>
            <a:r>
              <a:rPr lang="ru-RU" dirty="0"/>
              <a:t> </a:t>
            </a:r>
            <a:r>
              <a:rPr lang="ru-RU" dirty="0" err="1"/>
              <a:t>ви</a:t>
            </a:r>
            <a:r>
              <a:rPr lang="ru-RU" dirty="0"/>
              <a:t> </a:t>
            </a:r>
            <a:r>
              <a:rPr lang="ru-RU" dirty="0" err="1"/>
              <a:t>втікаєте</a:t>
            </a:r>
            <a:r>
              <a:rPr lang="ru-RU" dirty="0"/>
              <a:t> і </a:t>
            </a:r>
            <a:r>
              <a:rPr lang="ru-RU" dirty="0" err="1"/>
              <a:t>куди</a:t>
            </a:r>
            <a:r>
              <a:rPr lang="ru-RU" dirty="0"/>
              <a:t> </a:t>
            </a:r>
            <a:r>
              <a:rPr lang="ru-RU" dirty="0" err="1"/>
              <a:t>біжите</a:t>
            </a:r>
            <a:r>
              <a:rPr lang="ru-RU" dirty="0"/>
              <a:t>?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робить</a:t>
            </a:r>
            <a:r>
              <a:rPr lang="ru-RU" dirty="0"/>
              <a:t> </a:t>
            </a:r>
            <a:r>
              <a:rPr lang="ru-RU" dirty="0" err="1"/>
              <a:t>оповідання</a:t>
            </a:r>
            <a:r>
              <a:rPr lang="ru-RU" dirty="0"/>
              <a:t>: </a:t>
            </a:r>
            <a:r>
              <a:rPr lang="ru-RU" dirty="0" err="1"/>
              <a:t>відкриває</a:t>
            </a:r>
            <a:r>
              <a:rPr lang="ru-RU" dirty="0"/>
              <a:t> </a:t>
            </a:r>
            <a:r>
              <a:rPr lang="ru-RU" dirty="0" err="1"/>
              <a:t>вікна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</a:t>
            </a:r>
            <a:r>
              <a:rPr lang="ru-RU" dirty="0" err="1"/>
              <a:t>закриває</a:t>
            </a:r>
            <a:r>
              <a:rPr lang="ru-RU" dirty="0"/>
              <a:t> </a:t>
            </a:r>
            <a:r>
              <a:rPr lang="ru-RU" dirty="0" err="1"/>
              <a:t>двері</a:t>
            </a:r>
            <a:r>
              <a:rPr lang="ru-RU" dirty="0"/>
              <a:t>? " [Террі Пратчетт. 270]</a:t>
            </a:r>
          </a:p>
          <a:p>
            <a:endParaRPr lang="uk-UA" dirty="0"/>
          </a:p>
          <a:p>
            <a:r>
              <a:rPr lang="uk-UA" dirty="0"/>
              <a:t>"Це бажання втекти від гидкої і страшної дійсності, від навколишньої бездуховності та відчуження. Бігти "від прогресу", тому що це не прогрес, а "дорога до Пекла".</a:t>
            </a:r>
            <a:r>
              <a:rPr lang="ru-RU" dirty="0"/>
              <a:t>&lt;</a:t>
            </a:r>
            <a:r>
              <a:rPr lang="uk-UA" dirty="0"/>
              <a:t>...</a:t>
            </a:r>
            <a:r>
              <a:rPr lang="ru-RU" dirty="0"/>
              <a:t>&gt;</a:t>
            </a:r>
            <a:r>
              <a:rPr lang="uk-UA" dirty="0"/>
              <a:t>Ми тікаємо у пригоду, квест, солідарність та дружбу. </a:t>
            </a:r>
            <a:r>
              <a:rPr lang="ru-RU" dirty="0"/>
              <a:t>&lt;</a:t>
            </a:r>
            <a:r>
              <a:rPr lang="uk-UA" dirty="0"/>
              <a:t>...</a:t>
            </a:r>
            <a:r>
              <a:rPr lang="ru-RU" dirty="0"/>
              <a:t>&gt; </a:t>
            </a:r>
            <a:r>
              <a:rPr lang="uk-UA" dirty="0"/>
              <a:t>Ми хочемо вірити, що у боротьбі за справедливість перемагає не біцепс, не холодна криця, а шляхетність, терпимість та вміння прощати </a:t>
            </a:r>
            <a:r>
              <a:rPr lang="ru-RU" dirty="0"/>
              <a:t>[</a:t>
            </a:r>
            <a:r>
              <a:rPr lang="uk-UA" dirty="0"/>
              <a:t>Анджей </a:t>
            </a:r>
            <a:r>
              <a:rPr lang="uk-UA" dirty="0" err="1"/>
              <a:t>Сапковський</a:t>
            </a:r>
            <a:r>
              <a:rPr lang="ru-RU" dirty="0"/>
              <a:t>104, с. 418]</a:t>
            </a:r>
            <a:r>
              <a:rPr lang="uk-UA" dirty="0"/>
              <a:t>«</a:t>
            </a:r>
          </a:p>
          <a:p>
            <a:endParaRPr lang="uk-UA" dirty="0"/>
          </a:p>
          <a:p>
            <a:r>
              <a:rPr lang="uk-UA" dirty="0"/>
              <a:t>"Відновлення, яке включає повернення і оновлення життєвих сил, – це нове надбання: отримання ясності погляду [</a:t>
            </a:r>
            <a:r>
              <a:rPr lang="uk-UA" dirty="0" err="1"/>
              <a:t>Толкін</a:t>
            </a:r>
            <a:r>
              <a:rPr lang="uk-UA" dirty="0"/>
              <a:t>. 27</a:t>
            </a:r>
            <a:r>
              <a:rPr lang="ru-RU" dirty="0"/>
              <a:t>6</a:t>
            </a:r>
            <a:r>
              <a:rPr lang="uk-UA" dirty="0"/>
              <a:t>, с. 57]".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80420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28086250-35BE-402E-B7A2-DF79249162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uk-UA" altLang="ru-RU" sz="4000"/>
              <a:t> Пригадаймо “Поетику” Арістотеля: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A2998210-194B-4BB8-9790-D174E01A91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05470" y="1337482"/>
            <a:ext cx="10768082" cy="5520518"/>
          </a:xfrm>
        </p:spPr>
        <p:txBody>
          <a:bodyPr>
            <a:normAutofit lnSpcReduction="10000"/>
          </a:bodyPr>
          <a:lstStyle/>
          <a:p>
            <a:pPr algn="ctr" eaLnBrk="1" hangingPunct="1">
              <a:lnSpc>
                <a:spcPct val="80000"/>
              </a:lnSpc>
              <a:buFontTx/>
              <a:buNone/>
              <a:defRPr/>
            </a:pPr>
            <a:r>
              <a:rPr lang="uk-UA" altLang="ru-RU" sz="20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Фантастичне в епосі: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uk-UA" altLang="ru-RU" sz="2400" dirty="0"/>
              <a:t>Можна і в трагедії зображати </a:t>
            </a:r>
            <a:r>
              <a:rPr lang="uk-UA" alt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дивовижне</a:t>
            </a:r>
            <a:r>
              <a:rPr lang="uk-UA" altLang="ru-RU" sz="2400" dirty="0"/>
              <a:t>, а в епопеї ще краще допускати </a:t>
            </a:r>
            <a:r>
              <a:rPr lang="uk-UA" alt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неймовірне</a:t>
            </a:r>
            <a:r>
              <a:rPr lang="uk-UA" altLang="ru-RU" sz="2400" dirty="0"/>
              <a:t>, через яке здебільшого і виникає дивовижне, бо дійової особи тут не видно.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uk-UA" altLang="ru-RU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Дивовижне — приємне</a:t>
            </a:r>
            <a:r>
              <a:rPr lang="uk-UA" altLang="ru-RU" sz="2400" dirty="0"/>
              <a:t>. Доказ цьому той, що, </a:t>
            </a:r>
            <a:r>
              <a:rPr lang="uk-UA" altLang="ru-RU" sz="2400" b="1" dirty="0"/>
              <a:t>розповідаючи, кожен щось додає</a:t>
            </a:r>
            <a:r>
              <a:rPr lang="uk-UA" altLang="ru-RU" sz="2400" dirty="0"/>
              <a:t>, сподіваючись цим </a:t>
            </a:r>
            <a:r>
              <a:rPr lang="uk-UA" altLang="ru-RU" sz="2400" b="1" dirty="0"/>
              <a:t>подобатись</a:t>
            </a:r>
            <a:r>
              <a:rPr lang="uk-UA" altLang="ru-RU" sz="2400" dirty="0"/>
              <a:t>. 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uk-UA" altLang="ru-RU" sz="2400" dirty="0"/>
              <a:t>Якщо </a:t>
            </a:r>
            <a:r>
              <a:rPr lang="uk-UA" altLang="ru-RU" sz="2400" dirty="0" err="1"/>
              <a:t>мистцетво</a:t>
            </a:r>
            <a:r>
              <a:rPr lang="uk-UA" altLang="ru-RU" sz="2400" dirty="0"/>
              <a:t> зображає щось </a:t>
            </a:r>
            <a:r>
              <a:rPr lang="uk-UA" alt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неможливе</a:t>
            </a:r>
            <a:r>
              <a:rPr lang="uk-UA" altLang="ru-RU" sz="2400" dirty="0"/>
              <a:t>, то припускається </a:t>
            </a:r>
            <a:r>
              <a:rPr lang="uk-UA" alt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помилки</a:t>
            </a:r>
            <a:r>
              <a:rPr lang="uk-UA" altLang="ru-RU" sz="2400" dirty="0"/>
              <a:t>, але </a:t>
            </a:r>
            <a:r>
              <a:rPr lang="uk-UA" altLang="ru-RU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вона </a:t>
            </a:r>
            <a:r>
              <a:rPr lang="uk-UA" altLang="ru-RU" sz="2400" u="sng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виправдана, якщо досягає своєї мети</a:t>
            </a:r>
            <a:r>
              <a:rPr lang="uk-UA" altLang="ru-RU" sz="2400" dirty="0"/>
              <a:t>. Адже ця мета досягається, якщо та чи інша частина твору більше нас </a:t>
            </a:r>
            <a:r>
              <a:rPr lang="uk-UA" altLang="ru-RU" sz="2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хвилюватиме</a:t>
            </a:r>
            <a:r>
              <a:rPr lang="uk-UA" altLang="ru-RU" sz="2400" dirty="0"/>
              <a:t> (с.85) (</a:t>
            </a:r>
            <a:r>
              <a:rPr lang="uk-UA" altLang="ru-RU" sz="2400" dirty="0">
                <a:solidFill>
                  <a:schemeClr val="accent2"/>
                </a:solidFill>
              </a:rPr>
              <a:t>Тобто: мета мистецтва – впливати на почуття людини. А фантастичне впливає сильніше – Є.К</a:t>
            </a:r>
            <a:r>
              <a:rPr lang="uk-UA" altLang="ru-RU" sz="2400" dirty="0"/>
              <a:t>.)</a:t>
            </a:r>
          </a:p>
          <a:p>
            <a:pPr eaLnBrk="1" hangingPunct="1">
              <a:lnSpc>
                <a:spcPct val="120000"/>
              </a:lnSpc>
              <a:defRPr/>
            </a:pPr>
            <a:r>
              <a:rPr lang="uk-UA" altLang="ru-RU" sz="2400" dirty="0"/>
              <a:t>В поезії слід давати перевагу неможливому, але вірогідному, перед можливим, яке довіри не викликає (с.89)</a:t>
            </a:r>
          </a:p>
          <a:p>
            <a:pPr eaLnBrk="1" hangingPunct="1">
              <a:lnSpc>
                <a:spcPct val="80000"/>
              </a:lnSpc>
              <a:defRPr/>
            </a:pPr>
            <a:endParaRPr lang="uk-UA" altLang="ru-RU" sz="2000" dirty="0"/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F1EC43C-D4D9-42E5-9145-CB51CA682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4</a:t>
            </a:fld>
            <a:endParaRPr lang="ru-RU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1EE6525-F007-4BED-B6BB-3BF162E15899}"/>
              </a:ext>
            </a:extLst>
          </p:cNvPr>
          <p:cNvSpPr/>
          <p:nvPr/>
        </p:nvSpPr>
        <p:spPr>
          <a:xfrm>
            <a:off x="2470245" y="233739"/>
            <a:ext cx="7574507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0070C0"/>
                </a:solidFill>
              </a:rPr>
              <a:t>Принцип фантастичного </a:t>
            </a:r>
            <a:r>
              <a:rPr lang="ru-RU" sz="2800" b="1" dirty="0" err="1">
                <a:solidFill>
                  <a:srgbClr val="0070C0"/>
                </a:solidFill>
              </a:rPr>
              <a:t>моделювання</a:t>
            </a:r>
            <a:endParaRPr lang="ru-RU" sz="2800" b="1" dirty="0">
              <a:solidFill>
                <a:srgbClr val="0070C0"/>
              </a:solidFill>
            </a:endParaRPr>
          </a:p>
          <a:p>
            <a:r>
              <a:rPr lang="ru-RU" dirty="0"/>
              <a:t>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2CAEA3C-5299-4F34-B025-899DAC111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5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3845C0E5-C5AA-40F1-AF84-D744F1CD943D}"/>
              </a:ext>
            </a:extLst>
          </p:cNvPr>
          <p:cNvSpPr/>
          <p:nvPr/>
        </p:nvSpPr>
        <p:spPr>
          <a:xfrm>
            <a:off x="1637730" y="787782"/>
            <a:ext cx="1022717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8">
              <a:buFont typeface="Wingdings" panose="05000000000000000000" pitchFamily="2" charset="2"/>
              <a:buChar char="ü"/>
            </a:pPr>
            <a:r>
              <a:rPr lang="ru-RU" sz="3200" dirty="0"/>
              <a:t>Предметно </a:t>
            </a:r>
            <a:r>
              <a:rPr lang="ru-RU" sz="3200" dirty="0" err="1"/>
              <a:t>показати</a:t>
            </a:r>
            <a:r>
              <a:rPr lang="ru-RU" sz="3200" dirty="0"/>
              <a:t> і </a:t>
            </a:r>
            <a:r>
              <a:rPr lang="ru-RU" sz="3200" dirty="0" err="1"/>
              <a:t>виразити</a:t>
            </a:r>
            <a:r>
              <a:rPr lang="ru-RU" sz="3200" dirty="0"/>
              <a:t> те, </a:t>
            </a:r>
            <a:r>
              <a:rPr lang="ru-RU" sz="3200" dirty="0" err="1"/>
              <a:t>що</a:t>
            </a:r>
            <a:r>
              <a:rPr lang="ru-RU" sz="3200" dirty="0"/>
              <a:t> </a:t>
            </a:r>
            <a:r>
              <a:rPr lang="ru-RU" sz="3200" dirty="0" err="1"/>
              <a:t>зазвичай</a:t>
            </a:r>
            <a:r>
              <a:rPr lang="ru-RU" sz="3200" dirty="0"/>
              <a:t> </a:t>
            </a:r>
            <a:r>
              <a:rPr lang="ru-RU" sz="3200" dirty="0" err="1"/>
              <a:t>приховане</a:t>
            </a:r>
            <a:r>
              <a:rPr lang="ru-RU" sz="3200" dirty="0"/>
              <a:t> </a:t>
            </a:r>
            <a:r>
              <a:rPr lang="ru-RU" sz="3200" dirty="0" err="1"/>
              <a:t>або</a:t>
            </a:r>
            <a:r>
              <a:rPr lang="ru-RU" sz="3200" dirty="0"/>
              <a:t> </a:t>
            </a:r>
            <a:r>
              <a:rPr lang="ru-RU" sz="3200" dirty="0" err="1"/>
              <a:t>існує</a:t>
            </a:r>
            <a:r>
              <a:rPr lang="ru-RU" sz="3200" dirty="0"/>
              <a:t> у </a:t>
            </a:r>
            <a:r>
              <a:rPr lang="ru-RU" sz="3200" dirty="0" err="1"/>
              <a:t>тенденціях</a:t>
            </a:r>
            <a:r>
              <a:rPr lang="ru-RU" sz="3200" dirty="0"/>
              <a:t> </a:t>
            </a:r>
          </a:p>
          <a:p>
            <a:pPr marL="0" lvl="8"/>
            <a:endParaRPr lang="ru-RU" sz="3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3200" dirty="0"/>
              <a:t>На ціннісній основі примірюються різноманітні особливості сучасності, в якій живе автор. </a:t>
            </a:r>
          </a:p>
          <a:p>
            <a:endParaRPr lang="uk-UA" sz="3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3200" dirty="0"/>
              <a:t>Засіб "змусити читача не лише роздивитися "зворотний бік реальності", але, здійснивши духовне зусилля, усвідомити "єдність світу" у багатстві його вимірів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uk-UA" sz="3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uk-UA" sz="3200" dirty="0"/>
              <a:t>Не лише віддзеркалити актуальні завдання сучасності, але й моделювати алгоритми їхнього розв’язання.</a:t>
            </a:r>
          </a:p>
        </p:txBody>
      </p:sp>
    </p:spTree>
    <p:extLst>
      <p:ext uri="{BB962C8B-B14F-4D97-AF65-F5344CB8AC3E}">
        <p14:creationId xmlns:p14="http://schemas.microsoft.com/office/powerpoint/2010/main" val="35502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AA62455-718F-489B-88D8-72038026C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6</a:t>
            </a:fld>
            <a:endParaRPr lang="ru-RU"/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5C3C403-2AD5-4004-A28C-ACEE375A9217}"/>
              </a:ext>
            </a:extLst>
          </p:cNvPr>
          <p:cNvSpPr/>
          <p:nvPr/>
        </p:nvSpPr>
        <p:spPr>
          <a:xfrm>
            <a:off x="1147806" y="527420"/>
            <a:ext cx="10698451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Принципи побудови фантастичного:</a:t>
            </a:r>
            <a:endParaRPr lang="ru-RU" sz="36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err="1"/>
              <a:t>аналогії</a:t>
            </a:r>
            <a:r>
              <a:rPr lang="ru-RU" sz="2800" dirty="0"/>
              <a:t> (</a:t>
            </a:r>
            <a:r>
              <a:rPr lang="ru-RU" sz="2800" dirty="0" err="1"/>
              <a:t>зіставлення</a:t>
            </a:r>
            <a:r>
              <a:rPr lang="ru-RU" sz="2800" dirty="0"/>
              <a:t> тих </a:t>
            </a:r>
            <a:r>
              <a:rPr lang="ru-RU" sz="2800" dirty="0" err="1"/>
              <a:t>чи</a:t>
            </a:r>
            <a:r>
              <a:rPr lang="ru-RU" sz="2800" dirty="0"/>
              <a:t> тих </a:t>
            </a:r>
            <a:r>
              <a:rPr lang="ru-RU" sz="2800" dirty="0" err="1"/>
              <a:t>фактів</a:t>
            </a:r>
            <a:r>
              <a:rPr lang="ru-RU" sz="2800" dirty="0"/>
              <a:t> </a:t>
            </a:r>
            <a:r>
              <a:rPr lang="ru-RU" sz="2800" dirty="0" err="1"/>
              <a:t>реальності</a:t>
            </a:r>
            <a:r>
              <a:rPr lang="ru-RU" sz="2800" dirty="0"/>
              <a:t> з </a:t>
            </a:r>
            <a:r>
              <a:rPr lang="ru-RU" sz="2800" dirty="0" err="1"/>
              <a:t>явищами</a:t>
            </a:r>
            <a:r>
              <a:rPr lang="ru-RU" sz="2800" dirty="0"/>
              <a:t>, </a:t>
            </a:r>
            <a:r>
              <a:rPr lang="ru-RU" sz="2800" dirty="0" err="1"/>
              <a:t>які</a:t>
            </a:r>
            <a:r>
              <a:rPr lang="ru-RU" sz="2800" dirty="0"/>
              <a:t> </a:t>
            </a:r>
            <a:r>
              <a:rPr lang="ru-RU" sz="2800" dirty="0" err="1"/>
              <a:t>також</a:t>
            </a:r>
            <a:r>
              <a:rPr lang="ru-RU" sz="2800" dirty="0"/>
              <a:t> </a:t>
            </a:r>
            <a:r>
              <a:rPr lang="ru-RU" sz="2800" dirty="0" err="1"/>
              <a:t>існують</a:t>
            </a:r>
            <a:r>
              <a:rPr lang="ru-RU" sz="2800" dirty="0"/>
              <a:t> у </a:t>
            </a:r>
            <a:r>
              <a:rPr lang="ru-RU" sz="2800" dirty="0" err="1"/>
              <a:t>реальності</a:t>
            </a:r>
            <a:r>
              <a:rPr lang="ru-RU" sz="2800" dirty="0"/>
              <a:t>, </a:t>
            </a:r>
            <a:r>
              <a:rPr lang="ru-RU" sz="2800" dirty="0" err="1"/>
              <a:t>проте</a:t>
            </a:r>
            <a:r>
              <a:rPr lang="ru-RU" sz="2800" dirty="0"/>
              <a:t> в </a:t>
            </a:r>
            <a:r>
              <a:rPr lang="ru-RU" sz="2800" dirty="0" err="1"/>
              <a:t>даному</a:t>
            </a:r>
            <a:r>
              <a:rPr lang="ru-RU" sz="2800" dirty="0"/>
              <a:t> </a:t>
            </a:r>
            <a:r>
              <a:rPr lang="ru-RU" sz="2800" dirty="0" err="1"/>
              <a:t>контексті</a:t>
            </a:r>
            <a:r>
              <a:rPr lang="ru-RU" sz="2800" dirty="0"/>
              <a:t> </a:t>
            </a:r>
            <a:r>
              <a:rPr lang="ru-RU" sz="2800" dirty="0" err="1"/>
              <a:t>або</a:t>
            </a:r>
            <a:r>
              <a:rPr lang="ru-RU" sz="2800" dirty="0"/>
              <a:t> </a:t>
            </a:r>
            <a:r>
              <a:rPr lang="ru-RU" sz="2800" dirty="0" err="1"/>
              <a:t>сполученні</a:t>
            </a:r>
            <a:r>
              <a:rPr lang="ru-RU" sz="2800" dirty="0"/>
              <a:t> не є </a:t>
            </a:r>
            <a:r>
              <a:rPr lang="ru-RU" sz="2800" dirty="0" err="1"/>
              <a:t>можливими</a:t>
            </a:r>
            <a:r>
              <a:rPr lang="ru-RU" sz="2800" dirty="0"/>
              <a:t>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err="1"/>
              <a:t>асоціативності</a:t>
            </a:r>
            <a:r>
              <a:rPr lang="ru-RU" sz="2800" dirty="0"/>
              <a:t> (</a:t>
            </a:r>
            <a:r>
              <a:rPr lang="ru-RU" sz="2800" dirty="0" err="1"/>
              <a:t>заснованої</a:t>
            </a:r>
            <a:r>
              <a:rPr lang="ru-RU" sz="2800" dirty="0"/>
              <a:t> на </a:t>
            </a:r>
            <a:r>
              <a:rPr lang="ru-RU" sz="2800" dirty="0" err="1"/>
              <a:t>загальному</a:t>
            </a:r>
            <a:r>
              <a:rPr lang="ru-RU" sz="2800" dirty="0"/>
              <a:t> культурному </a:t>
            </a:r>
            <a:r>
              <a:rPr lang="ru-RU" sz="2800" dirty="0" err="1"/>
              <a:t>тлі</a:t>
            </a:r>
            <a:r>
              <a:rPr lang="ru-RU" sz="2800" dirty="0"/>
              <a:t>, </a:t>
            </a:r>
            <a:r>
              <a:rPr lang="ru-RU" sz="2800" dirty="0" err="1"/>
              <a:t>що</a:t>
            </a:r>
            <a:r>
              <a:rPr lang="ru-RU" sz="2800" dirty="0"/>
              <a:t> є </a:t>
            </a:r>
            <a:r>
              <a:rPr lang="ru-RU" sz="2800" dirty="0" err="1"/>
              <a:t>спільним</a:t>
            </a:r>
            <a:r>
              <a:rPr lang="ru-RU" sz="2800" dirty="0"/>
              <a:t> для </a:t>
            </a:r>
            <a:r>
              <a:rPr lang="ru-RU" sz="2800" dirty="0" err="1"/>
              <a:t>авторів</a:t>
            </a:r>
            <a:r>
              <a:rPr lang="ru-RU" sz="2800" dirty="0"/>
              <a:t> і </a:t>
            </a:r>
            <a:r>
              <a:rPr lang="ru-RU" sz="2800" dirty="0" err="1"/>
              <a:t>читачів</a:t>
            </a:r>
            <a:r>
              <a:rPr lang="ru-RU" sz="2800" dirty="0"/>
              <a:t>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err="1"/>
              <a:t>гри</a:t>
            </a:r>
            <a:r>
              <a:rPr lang="ru-RU" sz="2800" dirty="0"/>
              <a:t> (і автор, і </a:t>
            </a:r>
            <a:r>
              <a:rPr lang="ru-RU" sz="2800" dirty="0" err="1"/>
              <a:t>читач</a:t>
            </a:r>
            <a:r>
              <a:rPr lang="ru-RU" sz="2800" dirty="0"/>
              <a:t> </a:t>
            </a:r>
            <a:r>
              <a:rPr lang="ru-RU" sz="2800" dirty="0" err="1"/>
              <a:t>свідомі</a:t>
            </a:r>
            <a:r>
              <a:rPr lang="ru-RU" sz="2800" dirty="0"/>
              <a:t> того, </a:t>
            </a:r>
            <a:r>
              <a:rPr lang="ru-RU" sz="2800" dirty="0" err="1"/>
              <a:t>що</a:t>
            </a:r>
            <a:r>
              <a:rPr lang="ru-RU" sz="2800" dirty="0"/>
              <a:t> </a:t>
            </a:r>
            <a:r>
              <a:rPr lang="ru-RU" sz="2800" dirty="0" err="1"/>
              <a:t>світ</a:t>
            </a:r>
            <a:r>
              <a:rPr lang="ru-RU" sz="2800" dirty="0"/>
              <a:t> </a:t>
            </a:r>
            <a:r>
              <a:rPr lang="ru-RU" sz="2800" dirty="0" err="1"/>
              <a:t>твору</a:t>
            </a:r>
            <a:r>
              <a:rPr lang="ru-RU" sz="2800" dirty="0"/>
              <a:t> не </a:t>
            </a:r>
            <a:r>
              <a:rPr lang="ru-RU" sz="2800" dirty="0" err="1"/>
              <a:t>існує</a:t>
            </a:r>
            <a:r>
              <a:rPr lang="ru-RU" sz="2800" dirty="0"/>
              <a:t> в </a:t>
            </a:r>
            <a:r>
              <a:rPr lang="ru-RU" sz="2800" dirty="0" err="1"/>
              <a:t>реальності</a:t>
            </a:r>
            <a:r>
              <a:rPr lang="ru-RU" sz="2800" dirty="0"/>
              <a:t>, </a:t>
            </a:r>
            <a:r>
              <a:rPr lang="ru-RU" sz="2800" dirty="0" err="1"/>
              <a:t>проте</a:t>
            </a:r>
            <a:r>
              <a:rPr lang="ru-RU" sz="2800" dirty="0"/>
              <a:t>, на час </a:t>
            </a:r>
            <a:r>
              <a:rPr lang="ru-RU" sz="2800" dirty="0" err="1"/>
              <a:t>занурення</a:t>
            </a:r>
            <a:r>
              <a:rPr lang="ru-RU" sz="2800" dirty="0"/>
              <a:t> у текст вони </a:t>
            </a:r>
            <a:r>
              <a:rPr lang="ru-RU" sz="2800" dirty="0" err="1"/>
              <a:t>дотримуються</a:t>
            </a:r>
            <a:r>
              <a:rPr lang="ru-RU" sz="2800" dirty="0"/>
              <a:t> </a:t>
            </a:r>
            <a:r>
              <a:rPr lang="ru-RU" sz="2800" dirty="0" err="1"/>
              <a:t>ігрової</a:t>
            </a:r>
            <a:r>
              <a:rPr lang="ru-RU" sz="2800" dirty="0"/>
              <a:t> </a:t>
            </a:r>
            <a:r>
              <a:rPr lang="ru-RU" sz="2800" dirty="0" err="1"/>
              <a:t>домовленості</a:t>
            </a:r>
            <a:r>
              <a:rPr lang="ru-RU" sz="2800" dirty="0"/>
              <a:t> про </a:t>
            </a:r>
            <a:r>
              <a:rPr lang="ru-RU" sz="2800" dirty="0" err="1"/>
              <a:t>віру</a:t>
            </a:r>
            <a:r>
              <a:rPr lang="ru-RU" sz="2800" dirty="0"/>
              <a:t> в </a:t>
            </a:r>
            <a:r>
              <a:rPr lang="ru-RU" sz="2800" dirty="0" err="1"/>
              <a:t>існування</a:t>
            </a:r>
            <a:r>
              <a:rPr lang="ru-RU" sz="2800" dirty="0"/>
              <a:t> </a:t>
            </a:r>
            <a:r>
              <a:rPr lang="ru-RU" sz="2800" dirty="0" err="1"/>
              <a:t>цього</a:t>
            </a:r>
            <a:r>
              <a:rPr lang="ru-RU" sz="2800" dirty="0"/>
              <a:t> </a:t>
            </a:r>
            <a:r>
              <a:rPr lang="ru-RU" sz="2800" dirty="0" err="1"/>
              <a:t>світу</a:t>
            </a:r>
            <a:r>
              <a:rPr lang="ru-RU" sz="2800" dirty="0"/>
              <a:t>);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err="1"/>
              <a:t>первинної</a:t>
            </a:r>
            <a:r>
              <a:rPr lang="ru-RU" sz="2800" dirty="0"/>
              <a:t> </a:t>
            </a:r>
            <a:r>
              <a:rPr lang="ru-RU" sz="2800" dirty="0" err="1"/>
              <a:t>відмежованості</a:t>
            </a:r>
            <a:r>
              <a:rPr lang="ru-RU" sz="2800" dirty="0"/>
              <a:t> </a:t>
            </a:r>
            <a:r>
              <a:rPr lang="ru-RU" sz="2800" dirty="0" err="1"/>
              <a:t>вторинного</a:t>
            </a:r>
            <a:r>
              <a:rPr lang="ru-RU" sz="2800" dirty="0"/>
              <a:t> </a:t>
            </a:r>
            <a:r>
              <a:rPr lang="ru-RU" sz="2800" dirty="0" err="1"/>
              <a:t>світу</a:t>
            </a:r>
            <a:r>
              <a:rPr lang="ru-RU" sz="2800" dirty="0"/>
              <a:t> </a:t>
            </a:r>
            <a:r>
              <a:rPr lang="ru-RU" sz="2800" dirty="0" err="1"/>
              <a:t>від</a:t>
            </a:r>
            <a:r>
              <a:rPr lang="ru-RU" sz="2800" dirty="0"/>
              <a:t> </a:t>
            </a:r>
            <a:r>
              <a:rPr lang="ru-RU" sz="2800" dirty="0" err="1"/>
              <a:t>побутової</a:t>
            </a:r>
            <a:r>
              <a:rPr lang="ru-RU" sz="2800" dirty="0"/>
              <a:t> </a:t>
            </a:r>
            <a:r>
              <a:rPr lang="ru-RU" sz="2800" dirty="0" err="1"/>
              <a:t>реальності</a:t>
            </a:r>
            <a:r>
              <a:rPr lang="ru-RU" sz="2800" dirty="0"/>
              <a:t>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800" dirty="0" err="1"/>
              <a:t>логічної</a:t>
            </a:r>
            <a:r>
              <a:rPr lang="ru-RU" sz="2800" dirty="0"/>
              <a:t> </a:t>
            </a:r>
            <a:r>
              <a:rPr lang="ru-RU" sz="2800" dirty="0" err="1"/>
              <a:t>несуперечливості</a:t>
            </a:r>
            <a:r>
              <a:rPr lang="ru-RU" sz="2800" dirty="0"/>
              <a:t> </a:t>
            </a:r>
            <a:r>
              <a:rPr lang="ru-RU" sz="2800" dirty="0" err="1"/>
              <a:t>вторинного</a:t>
            </a:r>
            <a:r>
              <a:rPr lang="ru-RU" sz="2800" dirty="0"/>
              <a:t> </a:t>
            </a:r>
            <a:r>
              <a:rPr lang="ru-RU" sz="2800" dirty="0" err="1"/>
              <a:t>світу</a:t>
            </a:r>
            <a:r>
              <a:rPr lang="ru-RU" sz="2800" dirty="0"/>
              <a:t> (</a:t>
            </a:r>
            <a:r>
              <a:rPr lang="ru-RU" sz="2800" dirty="0" err="1"/>
              <a:t>внутрішньої</a:t>
            </a:r>
            <a:r>
              <a:rPr lang="ru-RU" sz="2800" dirty="0"/>
              <a:t> </a:t>
            </a:r>
            <a:r>
              <a:rPr lang="ru-RU" sz="2800" dirty="0" err="1"/>
              <a:t>несуперечливості</a:t>
            </a:r>
            <a:r>
              <a:rPr lang="ru-RU" sz="2800" dirty="0"/>
              <a:t> </a:t>
            </a:r>
            <a:r>
              <a:rPr lang="ru-RU" sz="2800" dirty="0" err="1"/>
              <a:t>реальності</a:t>
            </a:r>
            <a:r>
              <a:rPr lang="ru-RU" sz="2800" dirty="0"/>
              <a:t>), яка заснована на </a:t>
            </a:r>
            <a:r>
              <a:rPr lang="ru-RU" sz="2800" dirty="0" err="1"/>
              <a:t>простоті</a:t>
            </a:r>
            <a:r>
              <a:rPr lang="ru-RU" sz="2800" dirty="0"/>
              <a:t> і </a:t>
            </a:r>
            <a:r>
              <a:rPr lang="ru-RU" sz="2800" dirty="0" err="1"/>
              <a:t>цілісності</a:t>
            </a:r>
            <a:r>
              <a:rPr lang="ru-RU" sz="2800" dirty="0"/>
              <a:t> </a:t>
            </a:r>
            <a:r>
              <a:rPr lang="ru-RU" sz="2800" dirty="0" err="1"/>
              <a:t>створеного</a:t>
            </a:r>
            <a:r>
              <a:rPr lang="ru-RU" sz="2800" dirty="0"/>
              <a:t> </a:t>
            </a:r>
            <a:r>
              <a:rPr lang="ru-RU" sz="2800" dirty="0" err="1"/>
              <a:t>світу</a:t>
            </a:r>
            <a:r>
              <a:rPr lang="ru-RU" sz="2800" dirty="0"/>
              <a:t>, </a:t>
            </a:r>
            <a:r>
              <a:rPr lang="ru-RU" sz="2800" dirty="0" err="1"/>
              <a:t>формальній</a:t>
            </a:r>
            <a:r>
              <a:rPr lang="ru-RU" sz="2800" dirty="0"/>
              <a:t> </a:t>
            </a:r>
            <a:r>
              <a:rPr lang="ru-RU" sz="2800" dirty="0" err="1"/>
              <a:t>логічності</a:t>
            </a:r>
            <a:r>
              <a:rPr lang="ru-RU" sz="2800" dirty="0"/>
              <a:t> </a:t>
            </a:r>
            <a:r>
              <a:rPr lang="ru-RU" sz="2800" dirty="0" err="1"/>
              <a:t>моделі</a:t>
            </a:r>
            <a:r>
              <a:rPr lang="ru-RU" sz="2800" dirty="0"/>
              <a:t>, </a:t>
            </a:r>
            <a:r>
              <a:rPr lang="ru-RU" sz="2800" dirty="0" err="1"/>
              <a:t>інтертекстуальному</a:t>
            </a:r>
            <a:r>
              <a:rPr lang="ru-RU" sz="2800" dirty="0"/>
              <a:t> </a:t>
            </a:r>
            <a:r>
              <a:rPr lang="ru-RU" sz="2800" dirty="0" err="1"/>
              <a:t>просторі</a:t>
            </a:r>
            <a:r>
              <a:rPr lang="ru-RU" sz="2800" dirty="0"/>
              <a:t> </a:t>
            </a:r>
            <a:r>
              <a:rPr lang="ru-RU" sz="2800" dirty="0" err="1"/>
              <a:t>фентезі</a:t>
            </a:r>
            <a:r>
              <a:rPr lang="ru-RU" sz="2800" dirty="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2662936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0938D57-2131-4DA6-AD8C-C8B2E62E3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7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C79B153-7A30-425A-A39E-EA2E11CE0054}"/>
              </a:ext>
            </a:extLst>
          </p:cNvPr>
          <p:cNvSpPr/>
          <p:nvPr/>
        </p:nvSpPr>
        <p:spPr>
          <a:xfrm>
            <a:off x="2770496" y="245660"/>
            <a:ext cx="6564573" cy="66874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Література про незвичайне</a:t>
            </a:r>
            <a:endParaRPr lang="ru-RU" sz="32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3757D0F7-BBCC-4CFC-81AB-613A4CC488C0}"/>
              </a:ext>
            </a:extLst>
          </p:cNvPr>
          <p:cNvSpPr/>
          <p:nvPr/>
        </p:nvSpPr>
        <p:spPr>
          <a:xfrm>
            <a:off x="531812" y="2557650"/>
            <a:ext cx="4203510" cy="928048"/>
          </a:xfrm>
          <a:prstGeom prst="round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err="1"/>
              <a:t>раціонально-фантастичне</a:t>
            </a:r>
            <a:r>
              <a:rPr lang="ru-RU" sz="2400" dirty="0"/>
              <a:t> </a:t>
            </a:r>
            <a:r>
              <a:rPr lang="ru-RU" sz="2400" dirty="0" err="1"/>
              <a:t>припущення</a:t>
            </a:r>
            <a:endParaRPr lang="ru-RU" sz="2400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45BB37EB-E7C1-41D6-9E90-A0932959C4CD}"/>
              </a:ext>
            </a:extLst>
          </p:cNvPr>
          <p:cNvSpPr/>
          <p:nvPr/>
        </p:nvSpPr>
        <p:spPr>
          <a:xfrm>
            <a:off x="7424382" y="2543577"/>
            <a:ext cx="4203510" cy="928048"/>
          </a:xfrm>
          <a:prstGeom prst="roundRect">
            <a:avLst/>
          </a:prstGeom>
          <a:effectLst>
            <a:innerShdw blurRad="63500" dist="50800" dir="8100000">
              <a:prstClr val="black">
                <a:alpha val="50000"/>
              </a:prstClr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/>
              <a:t>f</a:t>
            </a:r>
            <a:r>
              <a:rPr lang="uk-UA" sz="2800" dirty="0"/>
              <a:t>-припущення</a:t>
            </a:r>
            <a:endParaRPr lang="ru-RU" sz="2800" dirty="0"/>
          </a:p>
        </p:txBody>
      </p:sp>
      <p:sp>
        <p:nvSpPr>
          <p:cNvPr id="7" name="Взрыв: 14 точек 6">
            <a:extLst>
              <a:ext uri="{FF2B5EF4-FFF2-40B4-BE49-F238E27FC236}">
                <a16:creationId xmlns:a16="http://schemas.microsoft.com/office/drawing/2014/main" id="{4C7FAB22-2D63-439A-B802-1AFF6566A76E}"/>
              </a:ext>
            </a:extLst>
          </p:cNvPr>
          <p:cNvSpPr/>
          <p:nvPr/>
        </p:nvSpPr>
        <p:spPr>
          <a:xfrm>
            <a:off x="2579426" y="807925"/>
            <a:ext cx="6946711" cy="1399224"/>
          </a:xfrm>
          <a:prstGeom prst="irregularSeal2">
            <a:avLst/>
          </a:prstGeom>
          <a:effectLst>
            <a:innerShdw blurRad="114300">
              <a:prstClr val="black"/>
            </a:inn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i="1" dirty="0">
                <a:solidFill>
                  <a:srgbClr val="7030A0"/>
                </a:solidFill>
                <a:hlinkClick r:id="rId2"/>
              </a:rPr>
              <a:t>Авторське припущення</a:t>
            </a:r>
            <a:endParaRPr lang="ru-RU" sz="2000" b="1" i="1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: один усеченный угол 7">
            <a:extLst>
              <a:ext uri="{FF2B5EF4-FFF2-40B4-BE49-F238E27FC236}">
                <a16:creationId xmlns:a16="http://schemas.microsoft.com/office/drawing/2014/main" id="{DDCCE5D8-6F2C-4421-A90A-5070337BF282}"/>
              </a:ext>
            </a:extLst>
          </p:cNvPr>
          <p:cNvSpPr/>
          <p:nvPr/>
        </p:nvSpPr>
        <p:spPr>
          <a:xfrm>
            <a:off x="445384" y="1788049"/>
            <a:ext cx="3021147" cy="563537"/>
          </a:xfrm>
          <a:prstGeom prst="snip1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dirty="0"/>
              <a:t>Одиничне </a:t>
            </a:r>
            <a:endParaRPr lang="ru-RU" sz="3200" dirty="0"/>
          </a:p>
        </p:txBody>
      </p:sp>
      <p:sp>
        <p:nvSpPr>
          <p:cNvPr id="9" name="Прямоугольник: один усеченный угол 8">
            <a:extLst>
              <a:ext uri="{FF2B5EF4-FFF2-40B4-BE49-F238E27FC236}">
                <a16:creationId xmlns:a16="http://schemas.microsoft.com/office/drawing/2014/main" id="{919F0BCC-517E-45DB-A516-DA05954DD591}"/>
              </a:ext>
            </a:extLst>
          </p:cNvPr>
          <p:cNvSpPr/>
          <p:nvPr/>
        </p:nvSpPr>
        <p:spPr>
          <a:xfrm>
            <a:off x="8420669" y="1682846"/>
            <a:ext cx="2867853" cy="668740"/>
          </a:xfrm>
          <a:prstGeom prst="snip1Rect">
            <a:avLst/>
          </a:prstGeom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dirty="0"/>
              <a:t>Множинне </a:t>
            </a:r>
            <a:endParaRPr lang="ru-RU" sz="2800" dirty="0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57F5DC3-E089-4B49-8D8D-06F0A97F1D9B}"/>
              </a:ext>
            </a:extLst>
          </p:cNvPr>
          <p:cNvSpPr/>
          <p:nvPr/>
        </p:nvSpPr>
        <p:spPr>
          <a:xfrm>
            <a:off x="7424382" y="3836326"/>
            <a:ext cx="46188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err="1"/>
              <a:t>наявність</a:t>
            </a:r>
            <a:r>
              <a:rPr lang="ru-RU" sz="2400" dirty="0"/>
              <a:t> </a:t>
            </a:r>
            <a:r>
              <a:rPr lang="ru-RU" sz="2400" dirty="0" err="1"/>
              <a:t>іншого</a:t>
            </a:r>
            <a:r>
              <a:rPr lang="ru-RU" sz="2400" dirty="0"/>
              <a:t> </a:t>
            </a:r>
            <a:r>
              <a:rPr lang="ru-RU" sz="2400" dirty="0" err="1"/>
              <a:t>світу</a:t>
            </a:r>
            <a:r>
              <a:rPr lang="ru-RU" sz="2400" dirty="0"/>
              <a:t>, де </a:t>
            </a:r>
            <a:r>
              <a:rPr lang="ru-RU" sz="2400" dirty="0" err="1"/>
              <a:t>існують</a:t>
            </a:r>
            <a:r>
              <a:rPr lang="ru-RU" sz="2400" dirty="0"/>
              <a:t> чудеса, </a:t>
            </a:r>
            <a:r>
              <a:rPr lang="ru-RU" sz="2400" dirty="0" err="1"/>
              <a:t>або</a:t>
            </a:r>
            <a:r>
              <a:rPr lang="ru-RU" sz="2400" dirty="0"/>
              <a:t> </a:t>
            </a:r>
            <a:r>
              <a:rPr lang="ru-RU" sz="2400" dirty="0" err="1"/>
              <a:t>принципово</a:t>
            </a:r>
            <a:r>
              <a:rPr lang="ru-RU" sz="2400" dirty="0"/>
              <a:t> </a:t>
            </a:r>
            <a:r>
              <a:rPr lang="ru-RU" sz="2400" dirty="0" err="1"/>
              <a:t>інше</a:t>
            </a:r>
            <a:r>
              <a:rPr lang="ru-RU" sz="2400" dirty="0"/>
              <a:t> </a:t>
            </a:r>
            <a:r>
              <a:rPr lang="ru-RU" sz="2400" dirty="0" err="1"/>
              <a:t>трактування</a:t>
            </a:r>
            <a:r>
              <a:rPr lang="ru-RU" sz="2400" dirty="0"/>
              <a:t> </a:t>
            </a:r>
            <a:r>
              <a:rPr lang="ru-RU" sz="2400" dirty="0" err="1"/>
              <a:t>нашої</a:t>
            </a:r>
            <a:r>
              <a:rPr lang="ru-RU" sz="2400" dirty="0"/>
              <a:t> </a:t>
            </a:r>
            <a:r>
              <a:rPr lang="ru-RU" sz="2400" dirty="0" err="1"/>
              <a:t>реальності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 err="1"/>
              <a:t>інтертекстуальність</a:t>
            </a:r>
            <a:r>
              <a:rPr lang="uk-UA" sz="2400" dirty="0"/>
              <a:t>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/>
              <a:t>відсутня адаптація до надзвичайного</a:t>
            </a:r>
            <a:endParaRPr lang="ru-RU" sz="24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EBB3D42E-EA54-43C7-A6B7-DBC91F28E16B}"/>
              </a:ext>
            </a:extLst>
          </p:cNvPr>
          <p:cNvSpPr/>
          <p:nvPr/>
        </p:nvSpPr>
        <p:spPr>
          <a:xfrm>
            <a:off x="1175102" y="3486876"/>
            <a:ext cx="503421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вводить </a:t>
            </a:r>
            <a:r>
              <a:rPr lang="ru-RU" sz="2400" dirty="0" err="1"/>
              <a:t>надзвичайне</a:t>
            </a:r>
            <a:r>
              <a:rPr lang="ru-RU" sz="2400" dirty="0"/>
              <a:t> в </a:t>
            </a:r>
            <a:r>
              <a:rPr lang="ru-RU" sz="2400" dirty="0" err="1"/>
              <a:t>реальність</a:t>
            </a:r>
            <a:r>
              <a:rPr lang="ru-RU" sz="2400" dirty="0"/>
              <a:t> </a:t>
            </a:r>
            <a:r>
              <a:rPr lang="ru-RU" sz="2400" dirty="0" err="1"/>
              <a:t>поступово</a:t>
            </a:r>
            <a:r>
              <a:rPr lang="ru-RU" sz="2400" dirty="0"/>
              <a:t>, </a:t>
            </a:r>
            <a:r>
              <a:rPr lang="ru-RU" sz="2400" dirty="0" err="1"/>
              <a:t>намагаючись</a:t>
            </a:r>
            <a:r>
              <a:rPr lang="ru-RU" sz="2400" dirty="0"/>
              <a:t> </a:t>
            </a:r>
            <a:r>
              <a:rPr lang="ru-RU" sz="2400" dirty="0" err="1"/>
              <a:t>зберегти</a:t>
            </a:r>
            <a:r>
              <a:rPr lang="ru-RU" sz="2400" dirty="0"/>
              <a:t> </a:t>
            </a:r>
            <a:r>
              <a:rPr lang="ru-RU" sz="2400" dirty="0" err="1"/>
              <a:t>звичний</a:t>
            </a:r>
            <a:r>
              <a:rPr lang="ru-RU" sz="2400" dirty="0"/>
              <a:t> </a:t>
            </a:r>
            <a:r>
              <a:rPr lang="ru-RU" sz="2400" dirty="0" err="1"/>
              <a:t>світ</a:t>
            </a:r>
            <a:r>
              <a:rPr lang="ru-RU" sz="2400" dirty="0"/>
              <a:t>, </a:t>
            </a:r>
            <a:r>
              <a:rPr lang="ru-RU" sz="2400" dirty="0" err="1"/>
              <a:t>додаючи</a:t>
            </a:r>
            <a:r>
              <a:rPr lang="ru-RU" sz="2400" dirty="0"/>
              <a:t> до </a:t>
            </a:r>
            <a:r>
              <a:rPr lang="ru-RU" sz="2400" dirty="0" err="1"/>
              <a:t>нього</a:t>
            </a:r>
            <a:r>
              <a:rPr lang="ru-RU" sz="2400" dirty="0"/>
              <a:t> </a:t>
            </a:r>
            <a:r>
              <a:rPr lang="ru-RU" sz="2400" dirty="0" err="1"/>
              <a:t>окремі</a:t>
            </a:r>
            <a:r>
              <a:rPr lang="ru-RU" sz="2400" dirty="0"/>
              <a:t> </a:t>
            </a:r>
            <a:r>
              <a:rPr lang="ru-RU" sz="2400" dirty="0" err="1"/>
              <a:t>раніше</a:t>
            </a:r>
            <a:r>
              <a:rPr lang="ru-RU" sz="2400" dirty="0"/>
              <a:t> </a:t>
            </a:r>
            <a:r>
              <a:rPr lang="ru-RU" sz="2400" dirty="0" err="1"/>
              <a:t>невідомі</a:t>
            </a:r>
            <a:r>
              <a:rPr lang="ru-RU" sz="2400" dirty="0"/>
              <a:t> </a:t>
            </a:r>
            <a:r>
              <a:rPr lang="ru-RU" sz="2400" dirty="0" err="1"/>
              <a:t>риси</a:t>
            </a:r>
            <a:endParaRPr lang="ru-RU" sz="24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uk-UA" sz="2400" dirty="0"/>
              <a:t>не порушує логічних зв’язків та найважливіших законів сучасного світу, залишає незмінною його матеріальну основу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243349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00B32BC-4AC8-4681-B5E9-8CF1A0FB1190}"/>
              </a:ext>
            </a:extLst>
          </p:cNvPr>
          <p:cNvSpPr/>
          <p:nvPr/>
        </p:nvSpPr>
        <p:spPr>
          <a:xfrm>
            <a:off x="1798670" y="131772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 </a:t>
            </a:r>
            <a:r>
              <a:rPr lang="ru-RU" sz="4000" b="1" dirty="0" err="1">
                <a:solidFill>
                  <a:srgbClr val="002060"/>
                </a:solidFill>
              </a:rPr>
              <a:t>Наукова</a:t>
            </a:r>
            <a:r>
              <a:rPr lang="ru-RU" sz="4000" b="1" dirty="0">
                <a:solidFill>
                  <a:srgbClr val="002060"/>
                </a:solidFill>
              </a:rPr>
              <a:t> фантастика 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B5BFFF9B-6F54-4A3B-B949-A7A32E8329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8</a:t>
            </a:fld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76F1AC4-96DB-4A3D-8A9F-0CB8BCD95BB5}"/>
              </a:ext>
            </a:extLst>
          </p:cNvPr>
          <p:cNvSpPr txBox="1"/>
          <p:nvPr/>
        </p:nvSpPr>
        <p:spPr>
          <a:xfrm>
            <a:off x="6378056" y="3186798"/>
            <a:ext cx="53772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dirty="0"/>
              <a:t>ШІ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dirty="0"/>
              <a:t>Вивільнення часу для творчості через роботизацію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dirty="0"/>
              <a:t>Перенаселення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dirty="0"/>
              <a:t>Екологічні проблеми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uk-UA" sz="2800" dirty="0"/>
              <a:t>Спільне вирішення глобальних проблем, подолання «вузьколобості й недовіри»</a:t>
            </a:r>
            <a:endParaRPr lang="ru-RU" sz="2800" dirty="0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15791655-91C2-4186-9202-DBCD08335B57}"/>
              </a:ext>
            </a:extLst>
          </p:cNvPr>
          <p:cNvSpPr/>
          <p:nvPr/>
        </p:nvSpPr>
        <p:spPr>
          <a:xfrm>
            <a:off x="874290" y="1152907"/>
            <a:ext cx="503602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 </a:t>
            </a:r>
            <a:r>
              <a:rPr lang="en-GB" sz="3200" dirty="0"/>
              <a:t>Karel </a:t>
            </a:r>
            <a:r>
              <a:rPr lang="en-GB" sz="3200" dirty="0" err="1"/>
              <a:t>Čapek</a:t>
            </a:r>
            <a:r>
              <a:rPr lang="uk-UA" sz="3200" dirty="0"/>
              <a:t> (</a:t>
            </a:r>
            <a:r>
              <a:rPr lang="ru-RU" sz="3200" dirty="0"/>
              <a:t>1890 —1938)</a:t>
            </a:r>
          </a:p>
          <a:p>
            <a:r>
              <a:rPr lang="ru-RU" sz="3200" dirty="0"/>
              <a:t>«</a:t>
            </a:r>
            <a:r>
              <a:rPr lang="en-GB" sz="3200" dirty="0"/>
              <a:t>R.U.R.» </a:t>
            </a:r>
            <a:r>
              <a:rPr lang="uk-UA" sz="3200" dirty="0"/>
              <a:t>(</a:t>
            </a:r>
            <a:r>
              <a:rPr lang="ru-RU" sz="3200" dirty="0"/>
              <a:t>1920) «робот»  штучно створена </a:t>
            </a:r>
            <a:r>
              <a:rPr lang="ru-RU" sz="3200" dirty="0" err="1"/>
              <a:t>людина</a:t>
            </a:r>
            <a:r>
              <a:rPr lang="ru-RU" sz="3200" dirty="0"/>
              <a:t>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/>
              <a:t> </a:t>
            </a:r>
            <a:r>
              <a:rPr lang="ru-RU" sz="3200" dirty="0" err="1"/>
              <a:t>Gustav</a:t>
            </a:r>
            <a:r>
              <a:rPr lang="ru-RU" sz="3200" dirty="0"/>
              <a:t> </a:t>
            </a:r>
            <a:r>
              <a:rPr lang="ru-RU" sz="3200" dirty="0" err="1"/>
              <a:t>Meyrink</a:t>
            </a:r>
            <a:r>
              <a:rPr lang="ru-RU" sz="3200" dirty="0"/>
              <a:t> (1868 – 1932)</a:t>
            </a:r>
          </a:p>
          <a:p>
            <a:r>
              <a:rPr lang="uk-UA" sz="3200" dirty="0"/>
              <a:t>«</a:t>
            </a:r>
            <a:r>
              <a:rPr lang="en-GB" sz="3200" dirty="0"/>
              <a:t>Der Golem</a:t>
            </a:r>
            <a:r>
              <a:rPr lang="uk-UA" sz="3200" dirty="0"/>
              <a:t>» (</a:t>
            </a:r>
            <a:r>
              <a:rPr lang="ru-RU" sz="3200" dirty="0"/>
              <a:t>1914</a:t>
            </a:r>
            <a:r>
              <a:rPr lang="uk-UA" sz="32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200" dirty="0"/>
              <a:t>Mary Shelley</a:t>
            </a:r>
            <a:r>
              <a:rPr lang="uk-UA" sz="3200" dirty="0"/>
              <a:t> (1797 — 1851)  </a:t>
            </a:r>
          </a:p>
          <a:p>
            <a:r>
              <a:rPr lang="uk-UA" sz="3200" dirty="0"/>
              <a:t>«</a:t>
            </a:r>
            <a:r>
              <a:rPr lang="en-US" sz="3200" dirty="0"/>
              <a:t>Frankenstein: or, The Modern Prometheus</a:t>
            </a:r>
            <a:r>
              <a:rPr lang="uk-UA" sz="3200" dirty="0"/>
              <a:t>» (</a:t>
            </a:r>
            <a:r>
              <a:rPr lang="ru-RU" sz="3200" dirty="0"/>
              <a:t>1818</a:t>
            </a:r>
            <a:r>
              <a:rPr lang="uk-UA" sz="3200" dirty="0"/>
              <a:t>)</a:t>
            </a:r>
            <a:endParaRPr lang="ru-RU" sz="32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E85234-ADC7-462E-B2C7-4D08DC491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8779" y="193053"/>
            <a:ext cx="2800623" cy="3402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174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E2685A2-0564-429C-ABA5-26AF8C4193A8}"/>
              </a:ext>
            </a:extLst>
          </p:cNvPr>
          <p:cNvSpPr/>
          <p:nvPr/>
        </p:nvSpPr>
        <p:spPr>
          <a:xfrm>
            <a:off x="1679537" y="181933"/>
            <a:ext cx="1024946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002060"/>
                </a:solidFill>
              </a:rPr>
              <a:t>Прогностична</a:t>
            </a:r>
            <a:r>
              <a:rPr lang="ru-RU" sz="2800" b="1" dirty="0">
                <a:solidFill>
                  <a:srgbClr val="002060"/>
                </a:solidFill>
              </a:rPr>
              <a:t> функция фантастики</a:t>
            </a:r>
            <a:r>
              <a:rPr lang="ru-RU" dirty="0"/>
              <a:t>. </a:t>
            </a:r>
            <a:endParaRPr lang="en-US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err="1"/>
              <a:t>майбутнє</a:t>
            </a:r>
            <a:r>
              <a:rPr lang="ru-RU" sz="2000" dirty="0"/>
              <a:t> не </a:t>
            </a:r>
            <a:r>
              <a:rPr lang="ru-RU" sz="2000" dirty="0" err="1"/>
              <a:t>існує</a:t>
            </a:r>
            <a:r>
              <a:rPr lang="ru-RU" sz="2000" dirty="0"/>
              <a:t> як </a:t>
            </a:r>
            <a:r>
              <a:rPr lang="ru-RU" sz="2000" dirty="0" err="1"/>
              <a:t>об'єкт</a:t>
            </a:r>
            <a:r>
              <a:rPr lang="ru-RU" sz="2000" dirty="0"/>
              <a:t>, </a:t>
            </a: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ru-RU" sz="2000" dirty="0" err="1"/>
              <a:t>прогнозування</a:t>
            </a:r>
            <a:r>
              <a:rPr lang="ru-RU" sz="2000" dirty="0"/>
              <a:t> як </a:t>
            </a:r>
            <a:r>
              <a:rPr lang="ru-RU" sz="2000" dirty="0" err="1"/>
              <a:t>дослідження</a:t>
            </a:r>
            <a:r>
              <a:rPr lang="ru-RU" sz="2000" dirty="0"/>
              <a:t> </a:t>
            </a:r>
            <a:r>
              <a:rPr lang="ru-RU" sz="2000" dirty="0" err="1"/>
              <a:t>тенденцій</a:t>
            </a:r>
            <a:r>
              <a:rPr lang="ru-RU" sz="2000" dirty="0"/>
              <a:t> </a:t>
            </a:r>
            <a:r>
              <a:rPr lang="ru-RU" sz="2000" dirty="0" err="1"/>
              <a:t>розвитку</a:t>
            </a:r>
            <a:r>
              <a:rPr lang="ru-RU" sz="2000" dirty="0"/>
              <a:t> </a:t>
            </a:r>
            <a:r>
              <a:rPr lang="ru-RU" sz="2000" dirty="0" err="1"/>
              <a:t>буття</a:t>
            </a:r>
            <a:r>
              <a:rPr lang="ru-RU" sz="2000" dirty="0"/>
              <a:t> — не є наука. </a:t>
            </a:r>
            <a:endParaRPr lang="en-US" sz="2000" dirty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uk-UA" sz="2000" dirty="0"/>
              <a:t>Б</a:t>
            </a:r>
            <a:r>
              <a:rPr lang="ru-RU" sz="2000" dirty="0" err="1"/>
              <a:t>удь</a:t>
            </a:r>
            <a:r>
              <a:rPr lang="ru-RU" sz="2000" dirty="0"/>
              <a:t>-яка </a:t>
            </a:r>
            <a:r>
              <a:rPr lang="ru-RU" sz="2000" dirty="0" err="1"/>
              <a:t>теорія</a:t>
            </a:r>
            <a:r>
              <a:rPr lang="ru-RU" sz="2000" dirty="0"/>
              <a:t>, будь-яка форма </a:t>
            </a:r>
            <a:r>
              <a:rPr lang="ru-RU" sz="2000" dirty="0" err="1"/>
              <a:t>суспільної</a:t>
            </a:r>
            <a:r>
              <a:rPr lang="ru-RU" sz="2000" dirty="0"/>
              <a:t> </a:t>
            </a:r>
            <a:r>
              <a:rPr lang="ru-RU" sz="2000" dirty="0" err="1"/>
              <a:t>свідомості</a:t>
            </a:r>
            <a:r>
              <a:rPr lang="ru-RU" sz="2000" dirty="0"/>
              <a:t> </a:t>
            </a:r>
            <a:r>
              <a:rPr lang="ru-RU" sz="2000" dirty="0" err="1"/>
              <a:t>припускає</a:t>
            </a:r>
            <a:r>
              <a:rPr lang="ru-RU" sz="2000" dirty="0"/>
              <a:t> </a:t>
            </a:r>
            <a:r>
              <a:rPr lang="ru-RU" sz="2000" dirty="0" err="1"/>
              <a:t>роздуми</a:t>
            </a:r>
            <a:r>
              <a:rPr lang="ru-RU" sz="2000" dirty="0"/>
              <a:t> про </a:t>
            </a:r>
            <a:r>
              <a:rPr lang="ru-RU" sz="2000" dirty="0" err="1"/>
              <a:t>майбутнє</a:t>
            </a:r>
            <a:r>
              <a:rPr lang="ru-RU" sz="2000" dirty="0"/>
              <a:t>, без </a:t>
            </a:r>
            <a:r>
              <a:rPr lang="ru-RU" sz="2000" dirty="0" err="1"/>
              <a:t>надії</a:t>
            </a:r>
            <a:r>
              <a:rPr lang="ru-RU" sz="2000" dirty="0"/>
              <a:t> на </a:t>
            </a:r>
            <a:r>
              <a:rPr lang="ru-RU" sz="2000" dirty="0" err="1"/>
              <a:t>майбутнє</a:t>
            </a:r>
            <a:r>
              <a:rPr lang="ru-RU" sz="2000" dirty="0"/>
              <a:t> </a:t>
            </a:r>
            <a:r>
              <a:rPr lang="ru-RU" sz="2000" dirty="0" err="1"/>
              <a:t>немає</a:t>
            </a:r>
            <a:r>
              <a:rPr lang="ru-RU" sz="2000" dirty="0"/>
              <a:t> </a:t>
            </a:r>
            <a:r>
              <a:rPr lang="ru-RU" sz="2000" dirty="0" err="1"/>
              <a:t>сенсу</a:t>
            </a:r>
            <a:r>
              <a:rPr lang="ru-RU" sz="2000" dirty="0"/>
              <a:t> </a:t>
            </a:r>
            <a:r>
              <a:rPr lang="ru-RU" sz="2000" dirty="0" err="1"/>
              <a:t>сьогодення</a:t>
            </a:r>
            <a:r>
              <a:rPr lang="ru-RU" sz="2000" dirty="0"/>
              <a:t>. 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B286CED-FBD5-4586-8F6B-E91A07CA7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B77986-05A4-4B4A-8A9D-2BE59AFE0769}" type="slidenum">
              <a:rPr lang="ru-RU" smtClean="0"/>
              <a:t>9</a:t>
            </a:fld>
            <a:endParaRPr lang="ru-RU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1FDEE965-DC2F-4BF3-A88F-B7C130F1CEA2}"/>
              </a:ext>
            </a:extLst>
          </p:cNvPr>
          <p:cNvSpPr/>
          <p:nvPr/>
        </p:nvSpPr>
        <p:spPr>
          <a:xfrm>
            <a:off x="687720" y="2048068"/>
            <a:ext cx="2877839" cy="523220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GB" sz="2800" dirty="0"/>
              <a:t>Jules Gabriel Verne</a:t>
            </a:r>
            <a:endParaRPr lang="ru-RU" sz="2800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FDFAC1A-0528-437E-BF1E-30937CD91C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322" y="3013659"/>
            <a:ext cx="1913317" cy="2783007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CC70403-75A9-4CF7-A002-4CD0899A6DA0}"/>
              </a:ext>
            </a:extLst>
          </p:cNvPr>
          <p:cNvSpPr/>
          <p:nvPr/>
        </p:nvSpPr>
        <p:spPr>
          <a:xfrm>
            <a:off x="956381" y="5935584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1866 — 1869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85BB465-3484-49D5-8BD2-665C2020A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541" y="2889897"/>
            <a:ext cx="2066011" cy="2964726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0D1EDF15-0270-433F-B3EB-E34BD738B21E}"/>
              </a:ext>
            </a:extLst>
          </p:cNvPr>
          <p:cNvSpPr/>
          <p:nvPr/>
        </p:nvSpPr>
        <p:spPr>
          <a:xfrm>
            <a:off x="2559231" y="5918296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1865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C48E41-E8C1-4122-9C93-578B51062F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79817" y="2736946"/>
            <a:ext cx="2095500" cy="318135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39D66963-08DA-4E5D-9708-B04A38FC6E26}"/>
              </a:ext>
            </a:extLst>
          </p:cNvPr>
          <p:cNvSpPr/>
          <p:nvPr/>
        </p:nvSpPr>
        <p:spPr>
          <a:xfrm>
            <a:off x="3959605" y="5918296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1864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3F804259-7ABA-406A-B34C-DF5188FD5300}"/>
              </a:ext>
            </a:extLst>
          </p:cNvPr>
          <p:cNvSpPr/>
          <p:nvPr/>
        </p:nvSpPr>
        <p:spPr>
          <a:xfrm>
            <a:off x="7812244" y="1719975"/>
            <a:ext cx="3692036" cy="584775"/>
          </a:xfrm>
          <a:prstGeom prst="rect">
            <a:avLst/>
          </a:prstGeom>
          <a:ln w="38100">
            <a:solidFill>
              <a:srgbClr val="0070C0"/>
            </a:solidFill>
          </a:ln>
        </p:spPr>
        <p:txBody>
          <a:bodyPr wrap="none">
            <a:spAutoFit/>
          </a:bodyPr>
          <a:lstStyle/>
          <a:p>
            <a:r>
              <a:rPr lang="en-GB" sz="3200" dirty="0"/>
              <a:t>Herbert George Wells</a:t>
            </a:r>
            <a:endParaRPr lang="ru-RU" sz="32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8B91B1E2-9BB2-4BFB-BEFD-E7D4BB014CE4}"/>
              </a:ext>
            </a:extLst>
          </p:cNvPr>
          <p:cNvSpPr/>
          <p:nvPr/>
        </p:nvSpPr>
        <p:spPr>
          <a:xfrm>
            <a:off x="6096000" y="6333403"/>
            <a:ext cx="36288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Mind at the End of Its Tether, 1945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C4F9453C-AEE4-4F7C-B34C-2F30112A48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5994" y="2309678"/>
            <a:ext cx="1996939" cy="2665913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69BE4361-9876-49DA-8D1E-74B7D73851F9}"/>
              </a:ext>
            </a:extLst>
          </p:cNvPr>
          <p:cNvSpPr/>
          <p:nvPr/>
        </p:nvSpPr>
        <p:spPr>
          <a:xfrm>
            <a:off x="6055987" y="4975591"/>
            <a:ext cx="14093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1898/1938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CAD9FEC-0CFC-45EE-BEAE-496E3FAB13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18913" y="2445118"/>
            <a:ext cx="2095500" cy="3009900"/>
          </a:xfrm>
          <a:prstGeom prst="rect">
            <a:avLst/>
          </a:prstGeom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50B82A29-5782-44FC-9C8D-1078EDB98413}"/>
              </a:ext>
            </a:extLst>
          </p:cNvPr>
          <p:cNvSpPr/>
          <p:nvPr/>
        </p:nvSpPr>
        <p:spPr>
          <a:xfrm>
            <a:off x="7431792" y="5485291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	1896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177C3F5-5F1B-40E4-8737-08E0945768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26243" y="2274476"/>
            <a:ext cx="2014572" cy="3040173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D28061B2-934A-4079-8EF4-205C1FADF390}"/>
              </a:ext>
            </a:extLst>
          </p:cNvPr>
          <p:cNvSpPr/>
          <p:nvPr/>
        </p:nvSpPr>
        <p:spPr>
          <a:xfrm>
            <a:off x="11357995" y="5395610"/>
            <a:ext cx="6206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1897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938C9B0-D029-4632-9612-05D3B293E81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3668" y="4031894"/>
            <a:ext cx="2238375" cy="2047875"/>
          </a:xfrm>
          <a:prstGeom prst="rect">
            <a:avLst/>
          </a:prstGeom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9773F7C2-EE16-4045-AA1B-71DE3707D1BA}"/>
              </a:ext>
            </a:extLst>
          </p:cNvPr>
          <p:cNvSpPr/>
          <p:nvPr/>
        </p:nvSpPr>
        <p:spPr>
          <a:xfrm>
            <a:off x="10004811" y="6148737"/>
            <a:ext cx="1082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	1888</a:t>
            </a:r>
          </a:p>
        </p:txBody>
      </p:sp>
    </p:spTree>
    <p:extLst>
      <p:ext uri="{BB962C8B-B14F-4D97-AF65-F5344CB8AC3E}">
        <p14:creationId xmlns:p14="http://schemas.microsoft.com/office/powerpoint/2010/main" val="1948845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Легкий дым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Другая 1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365</TotalTime>
  <Words>1340</Words>
  <Application>Microsoft Office PowerPoint</Application>
  <PresentationFormat>Широкоэкранный</PresentationFormat>
  <Paragraphs>166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7" baseType="lpstr">
      <vt:lpstr>Arial</vt:lpstr>
      <vt:lpstr>Calibri</vt:lpstr>
      <vt:lpstr>Garamond</vt:lpstr>
      <vt:lpstr>Wingdings</vt:lpstr>
      <vt:lpstr>Wingdings 3</vt:lpstr>
      <vt:lpstr>Легкий дым</vt:lpstr>
      <vt:lpstr>Фантастичний модус в літературі ХХ-ХХІ ст.  №4</vt:lpstr>
      <vt:lpstr>Презентация PowerPoint</vt:lpstr>
      <vt:lpstr>Презентация PowerPoint</vt:lpstr>
      <vt:lpstr> Пригадаймо “Поетику” Арістотеля: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Фантастичний модус в літературі ХХ-ХХІ ст.  №4</dc:title>
  <dc:creator>Probook</dc:creator>
  <cp:lastModifiedBy>Probook</cp:lastModifiedBy>
  <cp:revision>38</cp:revision>
  <dcterms:created xsi:type="dcterms:W3CDTF">2023-03-30T06:02:13Z</dcterms:created>
  <dcterms:modified xsi:type="dcterms:W3CDTF">2023-03-30T12:23:46Z</dcterms:modified>
</cp:coreProperties>
</file>