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89" r:id="rId3"/>
    <p:sldId id="288" r:id="rId4"/>
    <p:sldId id="290" r:id="rId5"/>
    <p:sldId id="291" r:id="rId6"/>
    <p:sldId id="292" r:id="rId7"/>
    <p:sldId id="293" r:id="rId8"/>
    <p:sldId id="287" r:id="rId9"/>
    <p:sldId id="294" r:id="rId10"/>
    <p:sldId id="286" r:id="rId11"/>
    <p:sldId id="295" r:id="rId12"/>
    <p:sldId id="257" r:id="rId13"/>
    <p:sldId id="296" r:id="rId14"/>
    <p:sldId id="297" r:id="rId15"/>
    <p:sldId id="298" r:id="rId16"/>
    <p:sldId id="300" r:id="rId17"/>
    <p:sldId id="301" r:id="rId18"/>
    <p:sldId id="302" r:id="rId19"/>
    <p:sldId id="299" r:id="rId20"/>
    <p:sldId id="303" r:id="rId21"/>
    <p:sldId id="307" r:id="rId22"/>
    <p:sldId id="304" r:id="rId23"/>
    <p:sldId id="305" r:id="rId24"/>
    <p:sldId id="30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33780-5333-46A5-8B42-A2DB736EDD94}" type="datetimeFigureOut">
              <a:rPr lang="ru-RU" smtClean="0"/>
              <a:t>чт 04.05.23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B7C6C-EAC9-45A2-AAC2-4E19AC4B25D5}" type="slidenum">
              <a:rPr lang="ru-RU" smtClean="0"/>
              <a:t>‹#›</a:t>
            </a:fld>
            <a:endParaRPr lang="ru-RU"/>
          </a:p>
        </p:txBody>
      </p:sp>
    </p:spTree>
    <p:extLst>
      <p:ext uri="{BB962C8B-B14F-4D97-AF65-F5344CB8AC3E}">
        <p14:creationId xmlns:p14="http://schemas.microsoft.com/office/powerpoint/2010/main" val="2118112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8C38D6D-81F5-4A4C-8238-CF48AE1D978A}" type="slidenum">
              <a:rPr lang="ru-RU" smtClean="0"/>
              <a:t>‹#›</a:t>
            </a:fld>
            <a:endParaRPr lang="ru-RU"/>
          </a:p>
        </p:txBody>
      </p:sp>
    </p:spTree>
    <p:extLst>
      <p:ext uri="{BB962C8B-B14F-4D97-AF65-F5344CB8AC3E}">
        <p14:creationId xmlns:p14="http://schemas.microsoft.com/office/powerpoint/2010/main" val="265789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C38D6D-81F5-4A4C-8238-CF48AE1D978A}" type="slidenum">
              <a:rPr lang="ru-RU" smtClean="0"/>
              <a:t>‹#›</a:t>
            </a:fld>
            <a:endParaRPr lang="ru-RU"/>
          </a:p>
        </p:txBody>
      </p:sp>
    </p:spTree>
    <p:extLst>
      <p:ext uri="{BB962C8B-B14F-4D97-AF65-F5344CB8AC3E}">
        <p14:creationId xmlns:p14="http://schemas.microsoft.com/office/powerpoint/2010/main" val="11833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C38D6D-81F5-4A4C-8238-CF48AE1D978A}"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9282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C38D6D-81F5-4A4C-8238-CF48AE1D978A}" type="slidenum">
              <a:rPr lang="ru-RU" smtClean="0"/>
              <a:t>‹#›</a:t>
            </a:fld>
            <a:endParaRPr lang="ru-RU"/>
          </a:p>
        </p:txBody>
      </p:sp>
    </p:spTree>
    <p:extLst>
      <p:ext uri="{BB962C8B-B14F-4D97-AF65-F5344CB8AC3E}">
        <p14:creationId xmlns:p14="http://schemas.microsoft.com/office/powerpoint/2010/main" val="3576938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C38D6D-81F5-4A4C-8238-CF48AE1D978A}"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4385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C38D6D-81F5-4A4C-8238-CF48AE1D978A}" type="slidenum">
              <a:rPr lang="ru-RU" smtClean="0"/>
              <a:t>‹#›</a:t>
            </a:fld>
            <a:endParaRPr lang="ru-RU"/>
          </a:p>
        </p:txBody>
      </p:sp>
    </p:spTree>
    <p:extLst>
      <p:ext uri="{BB962C8B-B14F-4D97-AF65-F5344CB8AC3E}">
        <p14:creationId xmlns:p14="http://schemas.microsoft.com/office/powerpoint/2010/main" val="974130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C38D6D-81F5-4A4C-8238-CF48AE1D978A}" type="slidenum">
              <a:rPr lang="ru-RU" smtClean="0"/>
              <a:t>‹#›</a:t>
            </a:fld>
            <a:endParaRPr lang="ru-RU"/>
          </a:p>
        </p:txBody>
      </p:sp>
    </p:spTree>
    <p:extLst>
      <p:ext uri="{BB962C8B-B14F-4D97-AF65-F5344CB8AC3E}">
        <p14:creationId xmlns:p14="http://schemas.microsoft.com/office/powerpoint/2010/main" val="17358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C38D6D-81F5-4A4C-8238-CF48AE1D978A}" type="slidenum">
              <a:rPr lang="ru-RU" smtClean="0"/>
              <a:t>‹#›</a:t>
            </a:fld>
            <a:endParaRPr lang="ru-RU"/>
          </a:p>
        </p:txBody>
      </p:sp>
    </p:spTree>
    <p:extLst>
      <p:ext uri="{BB962C8B-B14F-4D97-AF65-F5344CB8AC3E}">
        <p14:creationId xmlns:p14="http://schemas.microsoft.com/office/powerpoint/2010/main" val="2125702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C5F86F74-D983-4B87-9B4C-B7CC390FC65D}"/>
              </a:ext>
            </a:extLst>
          </p:cNvPr>
          <p:cNvSpPr>
            <a:spLocks noGrp="1" noChangeArrowheads="1"/>
          </p:cNvSpPr>
          <p:nvPr>
            <p:ph type="dt" sz="half" idx="10"/>
          </p:nvPr>
        </p:nvSpPr>
        <p:spPr>
          <a:ln/>
        </p:spPr>
        <p:txBody>
          <a:bodyPr/>
          <a:lstStyle>
            <a:lvl1pPr>
              <a:defRPr/>
            </a:lvl1pPr>
          </a:lstStyle>
          <a:p>
            <a:pPr>
              <a:defRPr/>
            </a:pPr>
            <a:endParaRPr lang="uk-UA"/>
          </a:p>
        </p:txBody>
      </p:sp>
      <p:sp>
        <p:nvSpPr>
          <p:cNvPr id="6" name="Rectangle 5">
            <a:extLst>
              <a:ext uri="{FF2B5EF4-FFF2-40B4-BE49-F238E27FC236}">
                <a16:creationId xmlns:a16="http://schemas.microsoft.com/office/drawing/2014/main" id="{6E2EE6D8-431F-4616-8381-F51CE40D55C2}"/>
              </a:ext>
            </a:extLst>
          </p:cNvPr>
          <p:cNvSpPr>
            <a:spLocks noGrp="1" noChangeArrowheads="1"/>
          </p:cNvSpPr>
          <p:nvPr>
            <p:ph type="ftr" sz="quarter" idx="11"/>
          </p:nvPr>
        </p:nvSpPr>
        <p:spPr>
          <a:ln/>
        </p:spPr>
        <p:txBody>
          <a:bodyPr/>
          <a:lstStyle>
            <a:lvl1pPr>
              <a:defRPr/>
            </a:lvl1pPr>
          </a:lstStyle>
          <a:p>
            <a:pPr>
              <a:defRPr/>
            </a:pPr>
            <a:endParaRPr lang="uk-UA"/>
          </a:p>
        </p:txBody>
      </p:sp>
      <p:sp>
        <p:nvSpPr>
          <p:cNvPr id="7" name="Rectangle 6">
            <a:extLst>
              <a:ext uri="{FF2B5EF4-FFF2-40B4-BE49-F238E27FC236}">
                <a16:creationId xmlns:a16="http://schemas.microsoft.com/office/drawing/2014/main" id="{A9EE1930-88AE-4E30-92B6-F2D682690FCF}"/>
              </a:ext>
            </a:extLst>
          </p:cNvPr>
          <p:cNvSpPr>
            <a:spLocks noGrp="1" noChangeArrowheads="1"/>
          </p:cNvSpPr>
          <p:nvPr>
            <p:ph type="sldNum" sz="quarter" idx="12"/>
          </p:nvPr>
        </p:nvSpPr>
        <p:spPr>
          <a:ln/>
        </p:spPr>
        <p:txBody>
          <a:bodyPr/>
          <a:lstStyle>
            <a:lvl1pPr>
              <a:defRPr/>
            </a:lvl1pPr>
          </a:lstStyle>
          <a:p>
            <a:pPr>
              <a:defRPr/>
            </a:pPr>
            <a:fld id="{B3064AD0-37BB-41D2-ABF3-B3CB16DFE30D}" type="slidenum">
              <a:rPr lang="uk-UA" altLang="ru-RU"/>
              <a:pPr>
                <a:defRPr/>
              </a:pPr>
              <a:t>‹#›</a:t>
            </a:fld>
            <a:endParaRPr lang="uk-UA" altLang="ru-RU"/>
          </a:p>
        </p:txBody>
      </p:sp>
    </p:spTree>
    <p:extLst>
      <p:ext uri="{BB962C8B-B14F-4D97-AF65-F5344CB8AC3E}">
        <p14:creationId xmlns:p14="http://schemas.microsoft.com/office/powerpoint/2010/main" val="160214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C38D6D-81F5-4A4C-8238-CF48AE1D978A}" type="slidenum">
              <a:rPr lang="ru-RU" smtClean="0"/>
              <a:t>‹#›</a:t>
            </a:fld>
            <a:endParaRPr lang="ru-RU"/>
          </a:p>
        </p:txBody>
      </p:sp>
    </p:spTree>
    <p:extLst>
      <p:ext uri="{BB962C8B-B14F-4D97-AF65-F5344CB8AC3E}">
        <p14:creationId xmlns:p14="http://schemas.microsoft.com/office/powerpoint/2010/main" val="82558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C38D6D-81F5-4A4C-8238-CF48AE1D978A}" type="slidenum">
              <a:rPr lang="ru-RU" smtClean="0"/>
              <a:t>‹#›</a:t>
            </a:fld>
            <a:endParaRPr lang="ru-RU"/>
          </a:p>
        </p:txBody>
      </p:sp>
    </p:spTree>
    <p:extLst>
      <p:ext uri="{BB962C8B-B14F-4D97-AF65-F5344CB8AC3E}">
        <p14:creationId xmlns:p14="http://schemas.microsoft.com/office/powerpoint/2010/main" val="120951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8C38D6D-81F5-4A4C-8238-CF48AE1D978A}" type="slidenum">
              <a:rPr lang="ru-RU" smtClean="0"/>
              <a:t>‹#›</a:t>
            </a:fld>
            <a:endParaRPr lang="ru-RU"/>
          </a:p>
        </p:txBody>
      </p:sp>
    </p:spTree>
    <p:extLst>
      <p:ext uri="{BB962C8B-B14F-4D97-AF65-F5344CB8AC3E}">
        <p14:creationId xmlns:p14="http://schemas.microsoft.com/office/powerpoint/2010/main" val="381194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8C38D6D-81F5-4A4C-8238-CF48AE1D978A}" type="slidenum">
              <a:rPr lang="ru-RU" smtClean="0"/>
              <a:t>‹#›</a:t>
            </a:fld>
            <a:endParaRPr lang="ru-RU"/>
          </a:p>
        </p:txBody>
      </p:sp>
    </p:spTree>
    <p:extLst>
      <p:ext uri="{BB962C8B-B14F-4D97-AF65-F5344CB8AC3E}">
        <p14:creationId xmlns:p14="http://schemas.microsoft.com/office/powerpoint/2010/main" val="139102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8C38D6D-81F5-4A4C-8238-CF48AE1D978A}" type="slidenum">
              <a:rPr lang="ru-RU" smtClean="0"/>
              <a:t>‹#›</a:t>
            </a:fld>
            <a:endParaRPr lang="ru-RU"/>
          </a:p>
        </p:txBody>
      </p:sp>
    </p:spTree>
    <p:extLst>
      <p:ext uri="{BB962C8B-B14F-4D97-AF65-F5344CB8AC3E}">
        <p14:creationId xmlns:p14="http://schemas.microsoft.com/office/powerpoint/2010/main" val="158282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8C38D6D-81F5-4A4C-8238-CF48AE1D978A}" type="slidenum">
              <a:rPr lang="ru-RU" smtClean="0"/>
              <a:t>‹#›</a:t>
            </a:fld>
            <a:endParaRPr lang="ru-RU"/>
          </a:p>
        </p:txBody>
      </p:sp>
    </p:spTree>
    <p:extLst>
      <p:ext uri="{BB962C8B-B14F-4D97-AF65-F5344CB8AC3E}">
        <p14:creationId xmlns:p14="http://schemas.microsoft.com/office/powerpoint/2010/main" val="128283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8C38D6D-81F5-4A4C-8238-CF48AE1D978A}" type="slidenum">
              <a:rPr lang="ru-RU" smtClean="0"/>
              <a:t>‹#›</a:t>
            </a:fld>
            <a:endParaRPr lang="ru-RU"/>
          </a:p>
        </p:txBody>
      </p:sp>
    </p:spTree>
    <p:extLst>
      <p:ext uri="{BB962C8B-B14F-4D97-AF65-F5344CB8AC3E}">
        <p14:creationId xmlns:p14="http://schemas.microsoft.com/office/powerpoint/2010/main" val="402682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C38D6D-81F5-4A4C-8238-CF48AE1D978A}" type="slidenum">
              <a:rPr lang="ru-RU" smtClean="0"/>
              <a:t>‹#›</a:t>
            </a:fld>
            <a:endParaRPr lang="ru-RU"/>
          </a:p>
        </p:txBody>
      </p:sp>
    </p:spTree>
    <p:extLst>
      <p:ext uri="{BB962C8B-B14F-4D97-AF65-F5344CB8AC3E}">
        <p14:creationId xmlns:p14="http://schemas.microsoft.com/office/powerpoint/2010/main" val="378333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8C38D6D-81F5-4A4C-8238-CF48AE1D978A}" type="slidenum">
              <a:rPr lang="ru-RU" smtClean="0"/>
              <a:t>‹#›</a:t>
            </a:fld>
            <a:endParaRPr lang="ru-RU"/>
          </a:p>
        </p:txBody>
      </p:sp>
    </p:spTree>
    <p:extLst>
      <p:ext uri="{BB962C8B-B14F-4D97-AF65-F5344CB8AC3E}">
        <p14:creationId xmlns:p14="http://schemas.microsoft.com/office/powerpoint/2010/main" val="209680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B7ZMWuNYD0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7AEE44-C1A5-4217-B471-62BCE3EA7007}"/>
              </a:ext>
            </a:extLst>
          </p:cNvPr>
          <p:cNvSpPr>
            <a:spLocks noGrp="1"/>
          </p:cNvSpPr>
          <p:nvPr>
            <p:ph type="ctrTitle"/>
          </p:nvPr>
        </p:nvSpPr>
        <p:spPr>
          <a:xfrm>
            <a:off x="2589213" y="2297609"/>
            <a:ext cx="9270691" cy="2262781"/>
          </a:xfrm>
        </p:spPr>
        <p:txBody>
          <a:bodyPr>
            <a:normAutofit fontScale="90000"/>
          </a:bodyPr>
          <a:lstStyle/>
          <a:p>
            <a:r>
              <a:rPr lang="ru-RU"/>
              <a:t>№3</a:t>
            </a:r>
            <a:br>
              <a:rPr lang="ru-RU" dirty="0"/>
            </a:br>
            <a:r>
              <a:rPr lang="ru-RU" dirty="0"/>
              <a:t>Теми та </a:t>
            </a:r>
            <a:r>
              <a:rPr lang="ru-RU" dirty="0" err="1"/>
              <a:t>стилі</a:t>
            </a:r>
            <a:r>
              <a:rPr lang="ru-RU" dirty="0"/>
              <a:t> </a:t>
            </a:r>
            <a:r>
              <a:rPr lang="ru-RU" dirty="0" err="1"/>
              <a:t>новітньої</a:t>
            </a:r>
            <a:r>
              <a:rPr lang="ru-RU" dirty="0"/>
              <a:t> </a:t>
            </a:r>
            <a:r>
              <a:rPr lang="ru-RU" dirty="0" err="1"/>
              <a:t>літератури</a:t>
            </a:r>
            <a:r>
              <a:rPr lang="ru-RU" dirty="0"/>
              <a:t>. </a:t>
            </a:r>
          </a:p>
        </p:txBody>
      </p:sp>
      <p:sp>
        <p:nvSpPr>
          <p:cNvPr id="3" name="Подзаголовок 2">
            <a:extLst>
              <a:ext uri="{FF2B5EF4-FFF2-40B4-BE49-F238E27FC236}">
                <a16:creationId xmlns:a16="http://schemas.microsoft.com/office/drawing/2014/main" id="{4B0BC60A-6F20-43CC-9437-6A99CC7FB65A}"/>
              </a:ext>
            </a:extLst>
          </p:cNvPr>
          <p:cNvSpPr>
            <a:spLocks noGrp="1"/>
          </p:cNvSpPr>
          <p:nvPr>
            <p:ph type="subTitle" idx="1"/>
          </p:nvPr>
        </p:nvSpPr>
        <p:spPr/>
        <p:txBody>
          <a:bodyPr>
            <a:normAutofit fontScale="92500" lnSpcReduction="10000"/>
          </a:bodyPr>
          <a:lstStyle/>
          <a:p>
            <a:r>
              <a:rPr lang="ru-RU" dirty="0"/>
              <a:t>Тема </a:t>
            </a:r>
            <a:r>
              <a:rPr lang="ru-RU" dirty="0" err="1"/>
              <a:t>свободи</a:t>
            </a:r>
            <a:r>
              <a:rPr lang="ru-RU" dirty="0"/>
              <a:t> </a:t>
            </a:r>
            <a:r>
              <a:rPr lang="ru-RU" dirty="0" err="1"/>
              <a:t>вибору</a:t>
            </a:r>
            <a:r>
              <a:rPr lang="ru-RU" dirty="0"/>
              <a:t> й </a:t>
            </a:r>
            <a:r>
              <a:rPr lang="ru-RU" dirty="0" err="1"/>
              <a:t>відповідальності</a:t>
            </a:r>
            <a:r>
              <a:rPr lang="ru-RU" dirty="0"/>
              <a:t> </a:t>
            </a:r>
            <a:r>
              <a:rPr lang="ru-RU" dirty="0" err="1"/>
              <a:t>особистості</a:t>
            </a:r>
            <a:r>
              <a:rPr lang="ru-RU" dirty="0"/>
              <a:t> на </a:t>
            </a:r>
            <a:r>
              <a:rPr lang="ru-RU" dirty="0" err="1"/>
              <a:t>тлі</a:t>
            </a:r>
            <a:r>
              <a:rPr lang="ru-RU" dirty="0"/>
              <a:t> </a:t>
            </a:r>
            <a:r>
              <a:rPr lang="ru-RU" dirty="0" err="1"/>
              <a:t>абсурдності</a:t>
            </a:r>
            <a:r>
              <a:rPr lang="ru-RU" dirty="0"/>
              <a:t> </a:t>
            </a:r>
            <a:r>
              <a:rPr lang="ru-RU" dirty="0" err="1"/>
              <a:t>життя</a:t>
            </a:r>
            <a:r>
              <a:rPr lang="ru-RU" dirty="0"/>
              <a:t>. Франц Кафка. </a:t>
            </a:r>
            <a:r>
              <a:rPr lang="ru-RU" dirty="0" err="1"/>
              <a:t>Екзістенціалізм</a:t>
            </a:r>
            <a:r>
              <a:rPr lang="ru-RU" dirty="0"/>
              <a:t>. </a:t>
            </a:r>
            <a:r>
              <a:rPr lang="ru-RU" dirty="0" err="1"/>
              <a:t>Експресіонізм</a:t>
            </a:r>
            <a:r>
              <a:rPr lang="ru-RU" dirty="0"/>
              <a:t>. Альбер Камю як </a:t>
            </a:r>
            <a:r>
              <a:rPr lang="ru-RU" dirty="0" err="1"/>
              <a:t>письменник</a:t>
            </a:r>
            <a:r>
              <a:rPr lang="ru-RU" dirty="0"/>
              <a:t> і </a:t>
            </a:r>
            <a:r>
              <a:rPr lang="ru-RU" dirty="0" err="1"/>
              <a:t>філософ</a:t>
            </a:r>
            <a:r>
              <a:rPr lang="ru-RU" dirty="0"/>
              <a:t>. "Не </a:t>
            </a:r>
            <a:r>
              <a:rPr lang="ru-RU" dirty="0" err="1"/>
              <a:t>камінь</a:t>
            </a:r>
            <a:r>
              <a:rPr lang="ru-RU" dirty="0"/>
              <a:t>, </a:t>
            </a:r>
            <a:r>
              <a:rPr lang="ru-RU" dirty="0" err="1"/>
              <a:t>що</a:t>
            </a:r>
            <a:r>
              <a:rPr lang="ru-RU" dirty="0"/>
              <a:t> </a:t>
            </a:r>
            <a:r>
              <a:rPr lang="ru-RU" dirty="0" err="1"/>
              <a:t>падає</a:t>
            </a:r>
            <a:r>
              <a:rPr lang="ru-RU" dirty="0"/>
              <a:t>, а закон </a:t>
            </a:r>
            <a:r>
              <a:rPr lang="ru-RU" dirty="0" err="1"/>
              <a:t>тяжіння</a:t>
            </a:r>
            <a:r>
              <a:rPr lang="ru-RU" dirty="0"/>
              <a:t>". </a:t>
            </a:r>
            <a:r>
              <a:rPr lang="ru-RU" dirty="0" err="1"/>
              <a:t>Життя</a:t>
            </a:r>
            <a:r>
              <a:rPr lang="ru-RU" dirty="0"/>
              <a:t> на </a:t>
            </a:r>
            <a:r>
              <a:rPr lang="ru-RU" dirty="0" err="1"/>
              <a:t>межі</a:t>
            </a:r>
            <a:r>
              <a:rPr lang="ru-RU" dirty="0"/>
              <a:t>, </a:t>
            </a:r>
            <a:r>
              <a:rPr lang="ru-RU" dirty="0" err="1"/>
              <a:t>усвідомлення</a:t>
            </a:r>
            <a:r>
              <a:rPr lang="ru-RU" dirty="0"/>
              <a:t> </a:t>
            </a:r>
            <a:r>
              <a:rPr lang="ru-RU" dirty="0" err="1"/>
              <a:t>межі</a:t>
            </a:r>
            <a:r>
              <a:rPr lang="ru-RU" dirty="0"/>
              <a:t>. </a:t>
            </a:r>
            <a:r>
              <a:rPr lang="ru-RU" dirty="0" err="1"/>
              <a:t>Айріс</a:t>
            </a:r>
            <a:r>
              <a:rPr lang="ru-RU" dirty="0"/>
              <a:t> Мердок. </a:t>
            </a:r>
            <a:r>
              <a:rPr lang="ru-RU" dirty="0" err="1"/>
              <a:t>Автори</a:t>
            </a:r>
            <a:r>
              <a:rPr lang="ru-RU" dirty="0"/>
              <a:t> "</a:t>
            </a:r>
            <a:r>
              <a:rPr lang="ru-RU" dirty="0" err="1"/>
              <a:t>єдиного</a:t>
            </a:r>
            <a:r>
              <a:rPr lang="ru-RU" dirty="0"/>
              <a:t> </a:t>
            </a:r>
            <a:r>
              <a:rPr lang="ru-RU" dirty="0" err="1"/>
              <a:t>твору</a:t>
            </a:r>
            <a:r>
              <a:rPr lang="ru-RU" dirty="0"/>
              <a:t>". Дж. </a:t>
            </a:r>
            <a:r>
              <a:rPr lang="ru-RU" dirty="0" err="1"/>
              <a:t>Селінджер</a:t>
            </a:r>
            <a:r>
              <a:rPr lang="ru-RU" dirty="0"/>
              <a:t>. </a:t>
            </a:r>
            <a:r>
              <a:rPr lang="ru-RU" dirty="0" err="1"/>
              <a:t>Гарпер</a:t>
            </a:r>
            <a:r>
              <a:rPr lang="ru-RU" dirty="0"/>
              <a:t> </a:t>
            </a:r>
            <a:r>
              <a:rPr lang="ru-RU" dirty="0" err="1"/>
              <a:t>Лі</a:t>
            </a:r>
            <a:r>
              <a:rPr lang="ru-RU" dirty="0"/>
              <a:t>. </a:t>
            </a:r>
            <a:r>
              <a:rPr lang="ru-RU" dirty="0" err="1"/>
              <a:t>Інтелектуальна</a:t>
            </a:r>
            <a:r>
              <a:rPr lang="ru-RU" dirty="0"/>
              <a:t> проза. </a:t>
            </a:r>
            <a:r>
              <a:rPr lang="ru-RU" dirty="0" err="1"/>
              <a:t>Антонія</a:t>
            </a:r>
            <a:r>
              <a:rPr lang="ru-RU" dirty="0"/>
              <a:t> </a:t>
            </a:r>
            <a:r>
              <a:rPr lang="ru-RU" dirty="0" err="1"/>
              <a:t>Байєтт</a:t>
            </a:r>
            <a:r>
              <a:rPr lang="ru-RU" dirty="0"/>
              <a:t>.</a:t>
            </a:r>
          </a:p>
          <a:p>
            <a:endParaRPr lang="ru-RU" dirty="0"/>
          </a:p>
        </p:txBody>
      </p:sp>
      <p:sp>
        <p:nvSpPr>
          <p:cNvPr id="4" name="Номер слайда 3">
            <a:extLst>
              <a:ext uri="{FF2B5EF4-FFF2-40B4-BE49-F238E27FC236}">
                <a16:creationId xmlns:a16="http://schemas.microsoft.com/office/drawing/2014/main" id="{5CEABF36-C8DE-4F9E-AB81-BF5B4FA7905E}"/>
              </a:ext>
            </a:extLst>
          </p:cNvPr>
          <p:cNvSpPr>
            <a:spLocks noGrp="1"/>
          </p:cNvSpPr>
          <p:nvPr>
            <p:ph type="sldNum" sz="quarter" idx="12"/>
          </p:nvPr>
        </p:nvSpPr>
        <p:spPr/>
        <p:txBody>
          <a:bodyPr/>
          <a:lstStyle/>
          <a:p>
            <a:fld id="{68C38D6D-81F5-4A4C-8238-CF48AE1D978A}" type="slidenum">
              <a:rPr lang="ru-RU" smtClean="0"/>
              <a:t>1</a:t>
            </a:fld>
            <a:endParaRPr lang="ru-RU"/>
          </a:p>
        </p:txBody>
      </p:sp>
    </p:spTree>
    <p:extLst>
      <p:ext uri="{BB962C8B-B14F-4D97-AF65-F5344CB8AC3E}">
        <p14:creationId xmlns:p14="http://schemas.microsoft.com/office/powerpoint/2010/main" val="399545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ABE38B1-3A6C-4DDA-8A9A-437637796659}"/>
              </a:ext>
            </a:extLst>
          </p:cNvPr>
          <p:cNvSpPr>
            <a:spLocks noGrp="1" noChangeArrowheads="1"/>
          </p:cNvSpPr>
          <p:nvPr>
            <p:ph type="title"/>
          </p:nvPr>
        </p:nvSpPr>
        <p:spPr/>
        <p:txBody>
          <a:bodyPr/>
          <a:lstStyle/>
          <a:p>
            <a:pPr eaLnBrk="1" hangingPunct="1"/>
            <a:r>
              <a:rPr lang="uk-UA" altLang="ru-RU"/>
              <a:t>Експресіонізм </a:t>
            </a:r>
            <a:r>
              <a:rPr lang="ru-RU" altLang="ru-RU"/>
              <a:t> </a:t>
            </a:r>
          </a:p>
        </p:txBody>
      </p:sp>
      <p:sp>
        <p:nvSpPr>
          <p:cNvPr id="27651" name="Rectangle 3">
            <a:extLst>
              <a:ext uri="{FF2B5EF4-FFF2-40B4-BE49-F238E27FC236}">
                <a16:creationId xmlns:a16="http://schemas.microsoft.com/office/drawing/2014/main" id="{098F510E-6D25-4231-89FC-35AF2B261033}"/>
              </a:ext>
            </a:extLst>
          </p:cNvPr>
          <p:cNvSpPr>
            <a:spLocks noGrp="1" noChangeArrowheads="1"/>
          </p:cNvSpPr>
          <p:nvPr>
            <p:ph type="body" idx="1"/>
          </p:nvPr>
        </p:nvSpPr>
        <p:spPr>
          <a:xfrm>
            <a:off x="1801505" y="1596788"/>
            <a:ext cx="9825937" cy="4517409"/>
          </a:xfrm>
        </p:spPr>
        <p:txBody>
          <a:bodyPr>
            <a:normAutofit/>
          </a:bodyPr>
          <a:lstStyle/>
          <a:p>
            <a:pPr eaLnBrk="1" hangingPunct="1">
              <a:lnSpc>
                <a:spcPct val="80000"/>
              </a:lnSpc>
            </a:pPr>
            <a:r>
              <a:rPr lang="uk-UA" altLang="ru-RU" sz="3200" dirty="0"/>
              <a:t>Зосереджена увага на реальному житті, але не на його реалістичному чи натуралістичному розумінні, а його філософських основах. “</a:t>
            </a:r>
            <a:r>
              <a:rPr lang="uk-UA" altLang="ru-RU" sz="3200" b="1" dirty="0"/>
              <a:t>Не камінь, що падає, а закон тяжіння</a:t>
            </a:r>
            <a:r>
              <a:rPr lang="uk-UA" altLang="ru-RU" sz="3200" dirty="0"/>
              <a:t>”</a:t>
            </a:r>
          </a:p>
          <a:p>
            <a:pPr eaLnBrk="1" hangingPunct="1">
              <a:lnSpc>
                <a:spcPct val="80000"/>
              </a:lnSpc>
            </a:pPr>
            <a:r>
              <a:rPr lang="uk-UA" altLang="ru-RU" sz="3200" dirty="0"/>
              <a:t>Вчення Фрейда. Примат підсвідомого, значення пам’яті та інтуїції.</a:t>
            </a:r>
          </a:p>
          <a:p>
            <a:pPr eaLnBrk="1" hangingPunct="1">
              <a:lnSpc>
                <a:spcPct val="80000"/>
              </a:lnSpc>
            </a:pPr>
            <a:r>
              <a:rPr lang="uk-UA" altLang="ru-RU" sz="3200" dirty="0"/>
              <a:t>Природа – творчій процес та прорив.</a:t>
            </a:r>
          </a:p>
          <a:p>
            <a:pPr eaLnBrk="1" hangingPunct="1">
              <a:lnSpc>
                <a:spcPct val="80000"/>
              </a:lnSpc>
            </a:pPr>
            <a:r>
              <a:rPr lang="uk-UA" altLang="ru-RU" sz="3200" dirty="0"/>
              <a:t>Особистість переповнена емоціями, розірвана, розщеплена, нездатна </a:t>
            </a:r>
            <a:r>
              <a:rPr lang="uk-UA" altLang="ru-RU" sz="3200" dirty="0" err="1"/>
              <a:t>внести</a:t>
            </a:r>
            <a:r>
              <a:rPr lang="uk-UA" altLang="ru-RU" sz="3200" dirty="0"/>
              <a:t> гармонію у світ, встановити зв’язок з ворожим світом.</a:t>
            </a:r>
          </a:p>
        </p:txBody>
      </p:sp>
      <p:sp>
        <p:nvSpPr>
          <p:cNvPr id="2" name="Номер слайда 1">
            <a:extLst>
              <a:ext uri="{FF2B5EF4-FFF2-40B4-BE49-F238E27FC236}">
                <a16:creationId xmlns:a16="http://schemas.microsoft.com/office/drawing/2014/main" id="{41B1E9B9-AACB-4545-BC06-9B4E6C4ECD4F}"/>
              </a:ext>
            </a:extLst>
          </p:cNvPr>
          <p:cNvSpPr>
            <a:spLocks noGrp="1"/>
          </p:cNvSpPr>
          <p:nvPr>
            <p:ph type="sldNum" sz="quarter" idx="12"/>
          </p:nvPr>
        </p:nvSpPr>
        <p:spPr/>
        <p:txBody>
          <a:bodyPr/>
          <a:lstStyle/>
          <a:p>
            <a:fld id="{68C38D6D-81F5-4A4C-8238-CF48AE1D978A}" type="slidenum">
              <a:rPr lang="ru-RU" smtClean="0"/>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B4E2EE3-1D25-4F2A-A637-79E112DF3109}"/>
              </a:ext>
            </a:extLst>
          </p:cNvPr>
          <p:cNvPicPr>
            <a:picLocks noChangeAspect="1"/>
          </p:cNvPicPr>
          <p:nvPr/>
        </p:nvPicPr>
        <p:blipFill>
          <a:blip r:embed="rId2"/>
          <a:stretch>
            <a:fillRect/>
          </a:stretch>
        </p:blipFill>
        <p:spPr>
          <a:xfrm>
            <a:off x="7825409" y="272955"/>
            <a:ext cx="3420344" cy="6312090"/>
          </a:xfrm>
          <a:prstGeom prst="rect">
            <a:avLst/>
          </a:prstGeom>
        </p:spPr>
      </p:pic>
      <p:sp>
        <p:nvSpPr>
          <p:cNvPr id="5" name="Прямоугольник 4">
            <a:extLst>
              <a:ext uri="{FF2B5EF4-FFF2-40B4-BE49-F238E27FC236}">
                <a16:creationId xmlns:a16="http://schemas.microsoft.com/office/drawing/2014/main" id="{EDB042FA-C451-430D-860E-6B99EA05B75A}"/>
              </a:ext>
            </a:extLst>
          </p:cNvPr>
          <p:cNvSpPr/>
          <p:nvPr/>
        </p:nvSpPr>
        <p:spPr>
          <a:xfrm>
            <a:off x="2515738" y="1836592"/>
            <a:ext cx="4867702" cy="2862322"/>
          </a:xfrm>
          <a:prstGeom prst="rect">
            <a:avLst/>
          </a:prstGeom>
        </p:spPr>
        <p:txBody>
          <a:bodyPr wrap="square">
            <a:spAutoFit/>
          </a:bodyPr>
          <a:lstStyle/>
          <a:p>
            <a:r>
              <a:rPr lang="en-US" sz="3600" dirty="0"/>
              <a:t>Terry Pratchett</a:t>
            </a:r>
          </a:p>
          <a:p>
            <a:endParaRPr lang="en-US" sz="3600" dirty="0"/>
          </a:p>
          <a:p>
            <a:endParaRPr lang="en-US" sz="3600" dirty="0"/>
          </a:p>
          <a:p>
            <a:r>
              <a:rPr lang="en-US" sz="3600" dirty="0"/>
              <a:t>The Wee Free Men  (2003)  </a:t>
            </a:r>
            <a:endParaRPr lang="ru-RU" sz="3600" dirty="0"/>
          </a:p>
        </p:txBody>
      </p:sp>
      <p:sp>
        <p:nvSpPr>
          <p:cNvPr id="6" name="Номер слайда 5">
            <a:extLst>
              <a:ext uri="{FF2B5EF4-FFF2-40B4-BE49-F238E27FC236}">
                <a16:creationId xmlns:a16="http://schemas.microsoft.com/office/drawing/2014/main" id="{8C739528-07B8-4D52-B828-B77A874F8656}"/>
              </a:ext>
            </a:extLst>
          </p:cNvPr>
          <p:cNvSpPr>
            <a:spLocks noGrp="1"/>
          </p:cNvSpPr>
          <p:nvPr>
            <p:ph type="sldNum" sz="quarter" idx="12"/>
          </p:nvPr>
        </p:nvSpPr>
        <p:spPr/>
        <p:txBody>
          <a:bodyPr/>
          <a:lstStyle/>
          <a:p>
            <a:fld id="{68C38D6D-81F5-4A4C-8238-CF48AE1D978A}" type="slidenum">
              <a:rPr lang="ru-RU" smtClean="0"/>
              <a:t>11</a:t>
            </a:fld>
            <a:endParaRPr lang="ru-RU"/>
          </a:p>
        </p:txBody>
      </p:sp>
    </p:spTree>
    <p:extLst>
      <p:ext uri="{BB962C8B-B14F-4D97-AF65-F5344CB8AC3E}">
        <p14:creationId xmlns:p14="http://schemas.microsoft.com/office/powerpoint/2010/main" val="2399715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BF474593-2C53-46E7-86A4-6527A1B3FBAF}"/>
              </a:ext>
            </a:extLst>
          </p:cNvPr>
          <p:cNvSpPr/>
          <p:nvPr/>
        </p:nvSpPr>
        <p:spPr>
          <a:xfrm>
            <a:off x="2320119" y="1665028"/>
            <a:ext cx="8707272" cy="3416320"/>
          </a:xfrm>
          <a:prstGeom prst="rect">
            <a:avLst/>
          </a:prstGeom>
        </p:spPr>
        <p:txBody>
          <a:bodyPr wrap="square">
            <a:spAutoFit/>
          </a:bodyPr>
          <a:lstStyle/>
          <a:p>
            <a:r>
              <a:rPr lang="en-US" sz="2400" dirty="0"/>
              <a:t>. . . and then, like someone rising from the clouds of a sleep, she felt the deep, deep Time below her. She sensed the breath of the downs and the distant roar of ancient, ancient seas trapped in millions of tiny shells. She thought of Granny Aching, under the turf, becoming part of the chalk again, part of the land under wave. She felt as if huge wheels, of time and stars, were turning slowly around her.</a:t>
            </a:r>
          </a:p>
          <a:p>
            <a:endParaRPr lang="en-US" sz="2400" dirty="0"/>
          </a:p>
          <a:p>
            <a:r>
              <a:rPr lang="en-US" sz="2400" dirty="0"/>
              <a:t>She opened her eyes and then, somewhere inside, opened her eyes again.</a:t>
            </a:r>
          </a:p>
        </p:txBody>
      </p:sp>
      <p:sp>
        <p:nvSpPr>
          <p:cNvPr id="5" name="Номер слайда 4">
            <a:extLst>
              <a:ext uri="{FF2B5EF4-FFF2-40B4-BE49-F238E27FC236}">
                <a16:creationId xmlns:a16="http://schemas.microsoft.com/office/drawing/2014/main" id="{37BC0893-D03E-44AD-A00C-601AF5329874}"/>
              </a:ext>
            </a:extLst>
          </p:cNvPr>
          <p:cNvSpPr>
            <a:spLocks noGrp="1"/>
          </p:cNvSpPr>
          <p:nvPr>
            <p:ph type="sldNum" sz="quarter" idx="12"/>
          </p:nvPr>
        </p:nvSpPr>
        <p:spPr/>
        <p:txBody>
          <a:bodyPr/>
          <a:lstStyle/>
          <a:p>
            <a:fld id="{68C38D6D-81F5-4A4C-8238-CF48AE1D978A}" type="slidenum">
              <a:rPr lang="ru-RU" smtClean="0"/>
              <a:t>12</a:t>
            </a:fld>
            <a:endParaRPr lang="ru-RU"/>
          </a:p>
        </p:txBody>
      </p:sp>
    </p:spTree>
    <p:extLst>
      <p:ext uri="{BB962C8B-B14F-4D97-AF65-F5344CB8AC3E}">
        <p14:creationId xmlns:p14="http://schemas.microsoft.com/office/powerpoint/2010/main" val="2092913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852A32E-3172-4DA8-B849-AB3B81A75BAC}"/>
              </a:ext>
            </a:extLst>
          </p:cNvPr>
          <p:cNvSpPr/>
          <p:nvPr/>
        </p:nvSpPr>
        <p:spPr>
          <a:xfrm>
            <a:off x="2483892" y="1392071"/>
            <a:ext cx="8147713" cy="3539430"/>
          </a:xfrm>
          <a:prstGeom prst="rect">
            <a:avLst/>
          </a:prstGeom>
        </p:spPr>
        <p:txBody>
          <a:bodyPr wrap="square">
            <a:spAutoFit/>
          </a:bodyPr>
          <a:lstStyle/>
          <a:p>
            <a:r>
              <a:rPr lang="en-US" sz="2800" dirty="0"/>
              <a:t>She heard the grass growing, and the sound of worms below the turf. She could feel the thousands of little lives around her, smell all the scents on the breeze, and see all the shades of the night. . .</a:t>
            </a:r>
          </a:p>
          <a:p>
            <a:endParaRPr lang="en-US" sz="2800" dirty="0"/>
          </a:p>
          <a:p>
            <a:r>
              <a:rPr lang="en-US" sz="2800" dirty="0"/>
              <a:t>The wheels of stars and years, of space and time, locked into place. She knew exactly where she was, and who she was, and what she was.</a:t>
            </a:r>
          </a:p>
        </p:txBody>
      </p:sp>
      <p:sp>
        <p:nvSpPr>
          <p:cNvPr id="3" name="Номер слайда 2">
            <a:extLst>
              <a:ext uri="{FF2B5EF4-FFF2-40B4-BE49-F238E27FC236}">
                <a16:creationId xmlns:a16="http://schemas.microsoft.com/office/drawing/2014/main" id="{37521FAE-CA90-4622-AFDD-DC953EA333A7}"/>
              </a:ext>
            </a:extLst>
          </p:cNvPr>
          <p:cNvSpPr>
            <a:spLocks noGrp="1"/>
          </p:cNvSpPr>
          <p:nvPr>
            <p:ph type="sldNum" sz="quarter" idx="12"/>
          </p:nvPr>
        </p:nvSpPr>
        <p:spPr/>
        <p:txBody>
          <a:bodyPr/>
          <a:lstStyle/>
          <a:p>
            <a:fld id="{68C38D6D-81F5-4A4C-8238-CF48AE1D978A}" type="slidenum">
              <a:rPr lang="ru-RU" smtClean="0"/>
              <a:t>13</a:t>
            </a:fld>
            <a:endParaRPr lang="ru-RU"/>
          </a:p>
        </p:txBody>
      </p:sp>
    </p:spTree>
    <p:extLst>
      <p:ext uri="{BB962C8B-B14F-4D97-AF65-F5344CB8AC3E}">
        <p14:creationId xmlns:p14="http://schemas.microsoft.com/office/powerpoint/2010/main" val="657171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A8A704C-C3F5-4AC6-8579-7896FA02410C}"/>
              </a:ext>
            </a:extLst>
          </p:cNvPr>
          <p:cNvSpPr/>
          <p:nvPr/>
        </p:nvSpPr>
        <p:spPr>
          <a:xfrm>
            <a:off x="2101755" y="736979"/>
            <a:ext cx="9062114" cy="5262979"/>
          </a:xfrm>
          <a:prstGeom prst="rect">
            <a:avLst/>
          </a:prstGeom>
        </p:spPr>
        <p:txBody>
          <a:bodyPr wrap="square">
            <a:spAutoFit/>
          </a:bodyPr>
          <a:lstStyle/>
          <a:p>
            <a:r>
              <a:rPr lang="en-US" sz="2800" dirty="0"/>
              <a:t>She leaned down, and centuries bent with her.</a:t>
            </a:r>
          </a:p>
          <a:p>
            <a:endParaRPr lang="en-US" sz="2800" dirty="0"/>
          </a:p>
          <a:p>
            <a:r>
              <a:rPr lang="en-US" sz="2800" dirty="0"/>
              <a:t>The secret is not to dream,’ she whispered. ‘The secret is to wake up. Waking up is harder. I have woken up and I am real. I know where I come from and I know where I’m going. You cannot fool me any more. Or touch me. Or anything that is mine.’</a:t>
            </a:r>
          </a:p>
          <a:p>
            <a:endParaRPr lang="en-US" sz="2800" dirty="0"/>
          </a:p>
          <a:p>
            <a:r>
              <a:rPr lang="en-US" sz="2800" dirty="0"/>
              <a:t>I’ll never be like this again, she thought, as she saw the terror in the Queen’s face. I’ll never again feel as tall as the sky and as old as the hills and as strong as the sea. I’ve been given something for a while, and the price of it is that I have to give it back.</a:t>
            </a:r>
          </a:p>
        </p:txBody>
      </p:sp>
      <p:sp>
        <p:nvSpPr>
          <p:cNvPr id="3" name="Номер слайда 2">
            <a:extLst>
              <a:ext uri="{FF2B5EF4-FFF2-40B4-BE49-F238E27FC236}">
                <a16:creationId xmlns:a16="http://schemas.microsoft.com/office/drawing/2014/main" id="{F0A24224-222D-4B22-8BEC-64DA584C53A7}"/>
              </a:ext>
            </a:extLst>
          </p:cNvPr>
          <p:cNvSpPr>
            <a:spLocks noGrp="1"/>
          </p:cNvSpPr>
          <p:nvPr>
            <p:ph type="sldNum" sz="quarter" idx="12"/>
          </p:nvPr>
        </p:nvSpPr>
        <p:spPr/>
        <p:txBody>
          <a:bodyPr/>
          <a:lstStyle/>
          <a:p>
            <a:fld id="{68C38D6D-81F5-4A4C-8238-CF48AE1D978A}" type="slidenum">
              <a:rPr lang="ru-RU" smtClean="0"/>
              <a:t>14</a:t>
            </a:fld>
            <a:endParaRPr lang="ru-RU"/>
          </a:p>
        </p:txBody>
      </p:sp>
    </p:spTree>
    <p:extLst>
      <p:ext uri="{BB962C8B-B14F-4D97-AF65-F5344CB8AC3E}">
        <p14:creationId xmlns:p14="http://schemas.microsoft.com/office/powerpoint/2010/main" val="866514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0FEB342-C3F1-475F-BE76-28DA0651BCF3}"/>
              </a:ext>
            </a:extLst>
          </p:cNvPr>
          <p:cNvSpPr/>
          <p:nvPr/>
        </p:nvSpPr>
        <p:spPr>
          <a:xfrm>
            <a:off x="1869743" y="1965278"/>
            <a:ext cx="9826388" cy="2246769"/>
          </a:xfrm>
          <a:prstGeom prst="rect">
            <a:avLst/>
          </a:prstGeom>
        </p:spPr>
        <p:txBody>
          <a:bodyPr wrap="square">
            <a:spAutoFit/>
          </a:bodyPr>
          <a:lstStyle/>
          <a:p>
            <a:r>
              <a:rPr lang="en-US" sz="2800" dirty="0"/>
              <a:t>And the reward is giving it back, too. </a:t>
            </a:r>
            <a:r>
              <a:rPr lang="en-US" sz="2800" b="1" dirty="0"/>
              <a:t>No human could live like this. </a:t>
            </a:r>
            <a:r>
              <a:rPr lang="en-US" sz="2800" dirty="0"/>
              <a:t>You could spend a day looking at a flower to see how wonderful it is, and that wouldn’t get the milking done. No wonder we dream our way through our lives. To be awake, and see it all as it really is . . . </a:t>
            </a:r>
            <a:r>
              <a:rPr lang="en-US" sz="2800" b="1" dirty="0"/>
              <a:t>no one could stand that for long</a:t>
            </a:r>
            <a:r>
              <a:rPr lang="en-US" sz="2800" dirty="0"/>
              <a:t>.</a:t>
            </a:r>
            <a:endParaRPr lang="ru-RU" sz="2800" dirty="0"/>
          </a:p>
        </p:txBody>
      </p:sp>
      <p:sp>
        <p:nvSpPr>
          <p:cNvPr id="3" name="Номер слайда 2">
            <a:extLst>
              <a:ext uri="{FF2B5EF4-FFF2-40B4-BE49-F238E27FC236}">
                <a16:creationId xmlns:a16="http://schemas.microsoft.com/office/drawing/2014/main" id="{79E42982-FC1D-43E9-B240-D70FA664C9CC}"/>
              </a:ext>
            </a:extLst>
          </p:cNvPr>
          <p:cNvSpPr>
            <a:spLocks noGrp="1"/>
          </p:cNvSpPr>
          <p:nvPr>
            <p:ph type="sldNum" sz="quarter" idx="12"/>
          </p:nvPr>
        </p:nvSpPr>
        <p:spPr/>
        <p:txBody>
          <a:bodyPr/>
          <a:lstStyle/>
          <a:p>
            <a:fld id="{68C38D6D-81F5-4A4C-8238-CF48AE1D978A}" type="slidenum">
              <a:rPr lang="ru-RU" smtClean="0"/>
              <a:t>15</a:t>
            </a:fld>
            <a:endParaRPr lang="ru-RU"/>
          </a:p>
        </p:txBody>
      </p:sp>
    </p:spTree>
    <p:extLst>
      <p:ext uri="{BB962C8B-B14F-4D97-AF65-F5344CB8AC3E}">
        <p14:creationId xmlns:p14="http://schemas.microsoft.com/office/powerpoint/2010/main" val="4196291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8E674A1-E3A1-4140-B818-C3B8A0BE3C2C}"/>
              </a:ext>
            </a:extLst>
          </p:cNvPr>
          <p:cNvSpPr>
            <a:spLocks noGrp="1" noChangeArrowheads="1"/>
          </p:cNvSpPr>
          <p:nvPr>
            <p:ph type="title"/>
          </p:nvPr>
        </p:nvSpPr>
        <p:spPr/>
        <p:txBody>
          <a:bodyPr/>
          <a:lstStyle/>
          <a:p>
            <a:pPr eaLnBrk="1" hangingPunct="1"/>
            <a:r>
              <a:rPr lang="uk-UA" altLang="ru-RU"/>
              <a:t>Принципи екзистенціалізму</a:t>
            </a:r>
            <a:endParaRPr lang="ru-RU" altLang="ru-RU"/>
          </a:p>
        </p:txBody>
      </p:sp>
      <p:sp>
        <p:nvSpPr>
          <p:cNvPr id="32771" name="Rectangle 3">
            <a:extLst>
              <a:ext uri="{FF2B5EF4-FFF2-40B4-BE49-F238E27FC236}">
                <a16:creationId xmlns:a16="http://schemas.microsoft.com/office/drawing/2014/main" id="{11A60F7E-5C9D-4BD9-8538-50C2AA843842}"/>
              </a:ext>
            </a:extLst>
          </p:cNvPr>
          <p:cNvSpPr>
            <a:spLocks noGrp="1" noChangeArrowheads="1"/>
          </p:cNvSpPr>
          <p:nvPr>
            <p:ph type="body" idx="1"/>
          </p:nvPr>
        </p:nvSpPr>
        <p:spPr>
          <a:xfrm>
            <a:off x="1992573" y="1405719"/>
            <a:ext cx="9512039" cy="4505503"/>
          </a:xfrm>
        </p:spPr>
        <p:txBody>
          <a:bodyPr>
            <a:normAutofit fontScale="92500" lnSpcReduction="10000"/>
          </a:bodyPr>
          <a:lstStyle/>
          <a:p>
            <a:pPr eaLnBrk="1" hangingPunct="1">
              <a:lnSpc>
                <a:spcPct val="110000"/>
              </a:lnSpc>
            </a:pPr>
            <a:r>
              <a:rPr lang="uk-UA" altLang="ru-RU" sz="2400" dirty="0"/>
              <a:t>Щодо людини існування передує сутності. Людина отримує сутність в процесі існування. Людина робить себе сама. Вона набуває сутності протягом всього життя.</a:t>
            </a:r>
          </a:p>
          <a:p>
            <a:pPr eaLnBrk="1" hangingPunct="1">
              <a:lnSpc>
                <a:spcPct val="110000"/>
              </a:lnSpc>
            </a:pPr>
            <a:r>
              <a:rPr lang="uk-UA" altLang="ru-RU" sz="2400" dirty="0"/>
              <a:t>Існування людини – вільне існування. Свобода – не свобода духа,  а свобода вибору, яку неможна забрати в людини. </a:t>
            </a:r>
          </a:p>
          <a:p>
            <a:pPr eaLnBrk="1" hangingPunct="1">
              <a:lnSpc>
                <a:spcPct val="110000"/>
              </a:lnSpc>
            </a:pPr>
            <a:r>
              <a:rPr lang="uk-UA" altLang="ru-RU" sz="2400" dirty="0"/>
              <a:t>Існування людини передбачає відповідальність не лише за себе, але й за оточення. </a:t>
            </a:r>
          </a:p>
          <a:p>
            <a:pPr eaLnBrk="1" hangingPunct="1">
              <a:lnSpc>
                <a:spcPct val="110000"/>
              </a:lnSpc>
            </a:pPr>
            <a:r>
              <a:rPr lang="uk-UA" altLang="ru-RU" sz="2400" dirty="0"/>
              <a:t>Існування тимчасове та обмежене. Існування людини – буття, обернене у смерть.</a:t>
            </a:r>
          </a:p>
          <a:p>
            <a:pPr eaLnBrk="1" hangingPunct="1">
              <a:lnSpc>
                <a:spcPct val="110000"/>
              </a:lnSpc>
            </a:pPr>
            <a:r>
              <a:rPr lang="uk-UA" altLang="ru-RU" sz="2400" dirty="0" err="1"/>
              <a:t>Екзистенційний</a:t>
            </a:r>
            <a:r>
              <a:rPr lang="uk-UA" altLang="ru-RU" sz="2400" dirty="0"/>
              <a:t> страх – як вогонь, він спалює все тимчасове та відволікає людини від всього світського. Лише тоді оприявнюється істинне існування.</a:t>
            </a:r>
          </a:p>
          <a:p>
            <a:pPr eaLnBrk="1" hangingPunct="1">
              <a:lnSpc>
                <a:spcPct val="80000"/>
              </a:lnSpc>
            </a:pPr>
            <a:endParaRPr lang="uk-UA" altLang="ru-RU" sz="2400" dirty="0"/>
          </a:p>
        </p:txBody>
      </p:sp>
      <p:sp>
        <p:nvSpPr>
          <p:cNvPr id="2" name="Номер слайда 1">
            <a:extLst>
              <a:ext uri="{FF2B5EF4-FFF2-40B4-BE49-F238E27FC236}">
                <a16:creationId xmlns:a16="http://schemas.microsoft.com/office/drawing/2014/main" id="{A2F0F658-6092-4F90-9491-E15DB8B44C7D}"/>
              </a:ext>
            </a:extLst>
          </p:cNvPr>
          <p:cNvSpPr>
            <a:spLocks noGrp="1"/>
          </p:cNvSpPr>
          <p:nvPr>
            <p:ph type="sldNum" sz="quarter" idx="12"/>
          </p:nvPr>
        </p:nvSpPr>
        <p:spPr/>
        <p:txBody>
          <a:bodyPr/>
          <a:lstStyle/>
          <a:p>
            <a:fld id="{68C38D6D-81F5-4A4C-8238-CF48AE1D978A}" type="slidenum">
              <a:rPr lang="ru-RU" smtClean="0"/>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4DEDC9A-9BF4-4F99-AFBA-14891802D7AD}"/>
              </a:ext>
            </a:extLst>
          </p:cNvPr>
          <p:cNvSpPr>
            <a:spLocks noGrp="1" noChangeArrowheads="1"/>
          </p:cNvSpPr>
          <p:nvPr>
            <p:ph type="title"/>
          </p:nvPr>
        </p:nvSpPr>
        <p:spPr/>
        <p:txBody>
          <a:bodyPr/>
          <a:lstStyle/>
          <a:p>
            <a:pPr eaLnBrk="1" hangingPunct="1"/>
            <a:r>
              <a:rPr lang="uk-UA" altLang="ru-RU"/>
              <a:t>Альбер Камю</a:t>
            </a:r>
            <a:endParaRPr lang="ru-RU" altLang="ru-RU"/>
          </a:p>
        </p:txBody>
      </p:sp>
      <p:sp>
        <p:nvSpPr>
          <p:cNvPr id="31748" name="Rectangle 4">
            <a:extLst>
              <a:ext uri="{FF2B5EF4-FFF2-40B4-BE49-F238E27FC236}">
                <a16:creationId xmlns:a16="http://schemas.microsoft.com/office/drawing/2014/main" id="{318A8FEF-6CAC-44B5-B58B-9B655ABB966F}"/>
              </a:ext>
            </a:extLst>
          </p:cNvPr>
          <p:cNvSpPr>
            <a:spLocks noGrp="1" noChangeArrowheads="1"/>
          </p:cNvSpPr>
          <p:nvPr>
            <p:ph type="body" sz="half" idx="2"/>
          </p:nvPr>
        </p:nvSpPr>
        <p:spPr>
          <a:xfrm>
            <a:off x="5936776" y="1417638"/>
            <a:ext cx="5645624" cy="4278953"/>
          </a:xfrm>
        </p:spPr>
        <p:txBody>
          <a:bodyPr>
            <a:normAutofit lnSpcReduction="10000"/>
          </a:bodyPr>
          <a:lstStyle/>
          <a:p>
            <a:r>
              <a:rPr lang="ru-RU" sz="2800" dirty="0"/>
              <a:t>«Абсурд є </a:t>
            </a:r>
            <a:r>
              <a:rPr lang="ru-RU" sz="2800" dirty="0" err="1"/>
              <a:t>метафізичним</a:t>
            </a:r>
            <a:r>
              <a:rPr lang="ru-RU" sz="2800" dirty="0"/>
              <a:t> станом </a:t>
            </a:r>
            <a:r>
              <a:rPr lang="ru-RU" sz="2800" dirty="0" err="1"/>
              <a:t>людини</a:t>
            </a:r>
            <a:r>
              <a:rPr lang="ru-RU" sz="2800" dirty="0"/>
              <a:t> у </a:t>
            </a:r>
            <a:r>
              <a:rPr lang="ru-RU" sz="2800" dirty="0" err="1"/>
              <a:t>світі</a:t>
            </a:r>
            <a:r>
              <a:rPr lang="ru-RU" sz="2800" dirty="0"/>
              <a:t>»</a:t>
            </a:r>
          </a:p>
          <a:p>
            <a:r>
              <a:rPr lang="uk-UA" altLang="ru-RU" sz="2400" dirty="0"/>
              <a:t>Усвідомлена протидія абсурдності буття. </a:t>
            </a:r>
          </a:p>
          <a:p>
            <a:pPr eaLnBrk="1" hangingPunct="1"/>
            <a:r>
              <a:rPr lang="uk-UA" altLang="ru-RU" sz="2800" dirty="0"/>
              <a:t>Чи варте життя того, щоб прожити його? </a:t>
            </a:r>
          </a:p>
          <a:p>
            <a:pPr eaLnBrk="1" hangingPunct="1"/>
            <a:r>
              <a:rPr lang="uk-UA" altLang="ru-RU" sz="2800" dirty="0"/>
              <a:t>Сутність бунту як солідарності і філософії міри, що визначає згоду та незгоду з існуючими реаліями.</a:t>
            </a:r>
          </a:p>
          <a:p>
            <a:pPr eaLnBrk="1" hangingPunct="1"/>
            <a:r>
              <a:rPr lang="uk-UA" altLang="ru-RU" sz="2800" dirty="0"/>
              <a:t>Філософія існування</a:t>
            </a:r>
          </a:p>
        </p:txBody>
      </p:sp>
      <p:pic>
        <p:nvPicPr>
          <p:cNvPr id="31749" name="Picture 5" descr="images_2014_1202_5">
            <a:extLst>
              <a:ext uri="{FF2B5EF4-FFF2-40B4-BE49-F238E27FC236}">
                <a16:creationId xmlns:a16="http://schemas.microsoft.com/office/drawing/2014/main" id="{3C8B0933-08A4-4325-968D-EB0DB1115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579" y="1417638"/>
            <a:ext cx="4156075"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a:extLst>
              <a:ext uri="{FF2B5EF4-FFF2-40B4-BE49-F238E27FC236}">
                <a16:creationId xmlns:a16="http://schemas.microsoft.com/office/drawing/2014/main" id="{F922F36F-99E0-45DB-8C42-29EF6C9BBA17}"/>
              </a:ext>
            </a:extLst>
          </p:cNvPr>
          <p:cNvSpPr>
            <a:spLocks noGrp="1"/>
          </p:cNvSpPr>
          <p:nvPr>
            <p:ph type="sldNum" sz="quarter" idx="12"/>
          </p:nvPr>
        </p:nvSpPr>
        <p:spPr/>
        <p:txBody>
          <a:bodyPr/>
          <a:lstStyle/>
          <a:p>
            <a:pPr>
              <a:defRPr/>
            </a:pPr>
            <a:fld id="{B3064AD0-37BB-41D2-ABF3-B3CB16DFE30D}" type="slidenum">
              <a:rPr lang="uk-UA" altLang="ru-RU" smtClean="0"/>
              <a:pPr>
                <a:defRPr/>
              </a:pPr>
              <a:t>17</a:t>
            </a:fld>
            <a:endParaRPr lang="uk-UA" alt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643B151-391C-41F6-984F-214EAC518A4D}"/>
              </a:ext>
            </a:extLst>
          </p:cNvPr>
          <p:cNvSpPr>
            <a:spLocks noGrp="1"/>
          </p:cNvSpPr>
          <p:nvPr>
            <p:ph type="sldNum" sz="quarter" idx="12"/>
          </p:nvPr>
        </p:nvSpPr>
        <p:spPr/>
        <p:txBody>
          <a:bodyPr/>
          <a:lstStyle/>
          <a:p>
            <a:pPr>
              <a:defRPr/>
            </a:pPr>
            <a:fld id="{B3064AD0-37BB-41D2-ABF3-B3CB16DFE30D}" type="slidenum">
              <a:rPr lang="uk-UA" altLang="ru-RU" smtClean="0"/>
              <a:pPr>
                <a:defRPr/>
              </a:pPr>
              <a:t>18</a:t>
            </a:fld>
            <a:endParaRPr lang="uk-UA" altLang="ru-RU"/>
          </a:p>
        </p:txBody>
      </p:sp>
      <p:pic>
        <p:nvPicPr>
          <p:cNvPr id="6" name="Рисунок 5">
            <a:extLst>
              <a:ext uri="{FF2B5EF4-FFF2-40B4-BE49-F238E27FC236}">
                <a16:creationId xmlns:a16="http://schemas.microsoft.com/office/drawing/2014/main" id="{0BBB1536-7819-4899-913F-1C806091484B}"/>
              </a:ext>
            </a:extLst>
          </p:cNvPr>
          <p:cNvPicPr>
            <a:picLocks noChangeAspect="1"/>
          </p:cNvPicPr>
          <p:nvPr/>
        </p:nvPicPr>
        <p:blipFill>
          <a:blip r:embed="rId2"/>
          <a:stretch>
            <a:fillRect/>
          </a:stretch>
        </p:blipFill>
        <p:spPr>
          <a:xfrm>
            <a:off x="1071821" y="1191480"/>
            <a:ext cx="3058770" cy="4878738"/>
          </a:xfrm>
          <a:prstGeom prst="rect">
            <a:avLst/>
          </a:prstGeom>
        </p:spPr>
      </p:pic>
      <p:sp>
        <p:nvSpPr>
          <p:cNvPr id="7" name="TextBox 6">
            <a:extLst>
              <a:ext uri="{FF2B5EF4-FFF2-40B4-BE49-F238E27FC236}">
                <a16:creationId xmlns:a16="http://schemas.microsoft.com/office/drawing/2014/main" id="{4604F6E1-C84E-40D6-8195-340C6840F326}"/>
              </a:ext>
            </a:extLst>
          </p:cNvPr>
          <p:cNvSpPr txBox="1"/>
          <p:nvPr/>
        </p:nvSpPr>
        <p:spPr>
          <a:xfrm>
            <a:off x="5008728" y="327546"/>
            <a:ext cx="6400800" cy="5909310"/>
          </a:xfrm>
          <a:prstGeom prst="rect">
            <a:avLst/>
          </a:prstGeom>
          <a:noFill/>
        </p:spPr>
        <p:txBody>
          <a:bodyPr wrap="square" rtlCol="0">
            <a:spAutoFit/>
          </a:bodyPr>
          <a:lstStyle/>
          <a:p>
            <a:r>
              <a:rPr lang="uk-UA" sz="2400" dirty="0"/>
              <a:t>1944</a:t>
            </a:r>
          </a:p>
          <a:p>
            <a:r>
              <a:rPr lang="uk-UA" sz="2400" dirty="0"/>
              <a:t>Зло невіддільне від буття.</a:t>
            </a:r>
          </a:p>
          <a:p>
            <a:endParaRPr lang="uk-UA" sz="2400" dirty="0"/>
          </a:p>
          <a:p>
            <a:r>
              <a:rPr lang="uk-UA" sz="2400" dirty="0" err="1"/>
              <a:t>Оран</a:t>
            </a:r>
            <a:r>
              <a:rPr lang="uk-UA" sz="2400" dirty="0"/>
              <a:t>. Д-р </a:t>
            </a:r>
            <a:r>
              <a:rPr lang="uk-UA" sz="2400" dirty="0" err="1"/>
              <a:t>Ріє</a:t>
            </a:r>
            <a:r>
              <a:rPr lang="uk-UA" sz="2400" dirty="0"/>
              <a:t>. Факти. Розум і логіка, невизнання хаосу.</a:t>
            </a:r>
          </a:p>
          <a:p>
            <a:endParaRPr lang="uk-UA" sz="2400" dirty="0"/>
          </a:p>
          <a:p>
            <a:r>
              <a:rPr lang="uk-UA" sz="2400" dirty="0"/>
              <a:t>Хронікальність. Підкреслена об’єктивність. </a:t>
            </a:r>
          </a:p>
          <a:p>
            <a:r>
              <a:rPr lang="ru-RU" sz="2400" dirty="0" err="1"/>
              <a:t>Всі</a:t>
            </a:r>
            <a:r>
              <a:rPr lang="ru-RU" sz="2400" dirty="0"/>
              <a:t> </a:t>
            </a:r>
            <a:r>
              <a:rPr lang="ru-RU" sz="2400" dirty="0" err="1"/>
              <a:t>фази</a:t>
            </a:r>
            <a:r>
              <a:rPr lang="ru-RU" sz="2400" dirty="0"/>
              <a:t> </a:t>
            </a:r>
            <a:r>
              <a:rPr lang="ru-RU" sz="2400" dirty="0" err="1"/>
              <a:t>епідемії</a:t>
            </a:r>
            <a:r>
              <a:rPr lang="ru-RU" sz="2400" dirty="0"/>
              <a:t>: початок, </a:t>
            </a:r>
            <a:r>
              <a:rPr lang="ru-RU" sz="2400" dirty="0" err="1"/>
              <a:t>наростання</a:t>
            </a:r>
            <a:r>
              <a:rPr lang="ru-RU" sz="2400" dirty="0"/>
              <a:t>, </a:t>
            </a:r>
            <a:r>
              <a:rPr lang="ru-RU" sz="2400" dirty="0" err="1"/>
              <a:t>загострення</a:t>
            </a:r>
            <a:r>
              <a:rPr lang="ru-RU" sz="2400" dirty="0"/>
              <a:t> та спад</a:t>
            </a:r>
            <a:endParaRPr lang="uk-UA" sz="2400" dirty="0"/>
          </a:p>
          <a:p>
            <a:endParaRPr lang="uk-UA" sz="2400" dirty="0"/>
          </a:p>
          <a:p>
            <a:r>
              <a:rPr lang="uk-UA" sz="2400" dirty="0" err="1"/>
              <a:t>Полілог</a:t>
            </a:r>
            <a:r>
              <a:rPr lang="uk-UA" sz="2400" dirty="0"/>
              <a:t>. </a:t>
            </a:r>
          </a:p>
          <a:p>
            <a:r>
              <a:rPr lang="uk-UA" sz="2400" dirty="0" err="1"/>
              <a:t>Алегорічність</a:t>
            </a:r>
            <a:r>
              <a:rPr lang="uk-UA" sz="2400" dirty="0"/>
              <a:t>.</a:t>
            </a:r>
          </a:p>
          <a:p>
            <a:endParaRPr lang="uk-UA" sz="2400" dirty="0"/>
          </a:p>
          <a:p>
            <a:r>
              <a:rPr lang="uk-UA" sz="2400" dirty="0"/>
              <a:t>Образи «маленьких» людей, які своєю солідарністю долають велике лихо.</a:t>
            </a:r>
          </a:p>
          <a:p>
            <a:endParaRPr lang="ru-RU" dirty="0"/>
          </a:p>
        </p:txBody>
      </p:sp>
    </p:spTree>
    <p:extLst>
      <p:ext uri="{BB962C8B-B14F-4D97-AF65-F5344CB8AC3E}">
        <p14:creationId xmlns:p14="http://schemas.microsoft.com/office/powerpoint/2010/main" val="1170218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750725B-2AA7-4985-84FA-79C4BAD9B7E5}"/>
              </a:ext>
            </a:extLst>
          </p:cNvPr>
          <p:cNvSpPr>
            <a:spLocks noGrp="1" noChangeArrowheads="1"/>
          </p:cNvSpPr>
          <p:nvPr>
            <p:ph type="title"/>
          </p:nvPr>
        </p:nvSpPr>
        <p:spPr/>
        <p:txBody>
          <a:bodyPr/>
          <a:lstStyle/>
          <a:p>
            <a:pPr eaLnBrk="1" hangingPunct="1"/>
            <a:r>
              <a:rPr lang="uk-UA" altLang="ru-RU"/>
              <a:t>Екзистенціалізм </a:t>
            </a:r>
            <a:endParaRPr lang="ru-RU" altLang="ru-RU"/>
          </a:p>
        </p:txBody>
      </p:sp>
      <p:sp>
        <p:nvSpPr>
          <p:cNvPr id="30723" name="Rectangle 3">
            <a:extLst>
              <a:ext uri="{FF2B5EF4-FFF2-40B4-BE49-F238E27FC236}">
                <a16:creationId xmlns:a16="http://schemas.microsoft.com/office/drawing/2014/main" id="{473DC849-C057-4CB7-B12C-96D52579DEB1}"/>
              </a:ext>
            </a:extLst>
          </p:cNvPr>
          <p:cNvSpPr>
            <a:spLocks noGrp="1" noChangeArrowheads="1"/>
          </p:cNvSpPr>
          <p:nvPr>
            <p:ph type="body" idx="1"/>
          </p:nvPr>
        </p:nvSpPr>
        <p:spPr>
          <a:xfrm>
            <a:off x="2156346" y="2133600"/>
            <a:ext cx="9348266" cy="3777622"/>
          </a:xfrm>
        </p:spPr>
        <p:txBody>
          <a:bodyPr/>
          <a:lstStyle/>
          <a:p>
            <a:pPr eaLnBrk="1" hangingPunct="1"/>
            <a:r>
              <a:rPr lang="uk-UA" altLang="ru-RU" sz="2800" dirty="0"/>
              <a:t>Єдність суб'єкта та об’єкта,</a:t>
            </a:r>
          </a:p>
          <a:p>
            <a:pPr eaLnBrk="1" hangingPunct="1"/>
            <a:r>
              <a:rPr lang="uk-UA" altLang="ru-RU" sz="2800" dirty="0"/>
              <a:t>Усвідомлення себе як екзистенції, перебування у межовій ситуації, </a:t>
            </a:r>
          </a:p>
          <a:p>
            <a:pPr eaLnBrk="1" hangingPunct="1"/>
            <a:r>
              <a:rPr lang="uk-UA" altLang="ru-RU" sz="2800" dirty="0"/>
              <a:t>Розуміння світу через межову ситуацію. Розуміння як сутність.</a:t>
            </a:r>
          </a:p>
          <a:p>
            <a:pPr eaLnBrk="1" hangingPunct="1"/>
            <a:r>
              <a:rPr lang="uk-UA" altLang="ru-RU" sz="2800" dirty="0"/>
              <a:t>Проблема свободи як вибору.</a:t>
            </a:r>
          </a:p>
          <a:p>
            <a:pPr eaLnBrk="1" hangingPunct="1"/>
            <a:r>
              <a:rPr lang="uk-UA" altLang="ru-RU" sz="2800" dirty="0"/>
              <a:t>Відповідальність за вибір та кожну дію</a:t>
            </a:r>
            <a:endParaRPr lang="ru-RU" altLang="ru-RU" dirty="0"/>
          </a:p>
        </p:txBody>
      </p:sp>
      <p:sp>
        <p:nvSpPr>
          <p:cNvPr id="2" name="Номер слайда 1">
            <a:extLst>
              <a:ext uri="{FF2B5EF4-FFF2-40B4-BE49-F238E27FC236}">
                <a16:creationId xmlns:a16="http://schemas.microsoft.com/office/drawing/2014/main" id="{47502293-7F7A-4CF8-88FB-AF5A7775057A}"/>
              </a:ext>
            </a:extLst>
          </p:cNvPr>
          <p:cNvSpPr>
            <a:spLocks noGrp="1"/>
          </p:cNvSpPr>
          <p:nvPr>
            <p:ph type="sldNum" sz="quarter" idx="12"/>
          </p:nvPr>
        </p:nvSpPr>
        <p:spPr/>
        <p:txBody>
          <a:bodyPr/>
          <a:lstStyle/>
          <a:p>
            <a:fld id="{68C38D6D-81F5-4A4C-8238-CF48AE1D978A}" type="slidenum">
              <a:rPr lang="ru-RU" smtClean="0"/>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C87E934-5ACF-48E0-A91A-8E62ED2D237A}"/>
              </a:ext>
            </a:extLst>
          </p:cNvPr>
          <p:cNvPicPr>
            <a:picLocks noChangeAspect="1"/>
          </p:cNvPicPr>
          <p:nvPr/>
        </p:nvPicPr>
        <p:blipFill>
          <a:blip r:embed="rId2"/>
          <a:stretch>
            <a:fillRect/>
          </a:stretch>
        </p:blipFill>
        <p:spPr>
          <a:xfrm>
            <a:off x="6974007" y="93475"/>
            <a:ext cx="4585646" cy="6671050"/>
          </a:xfrm>
          <a:prstGeom prst="rect">
            <a:avLst/>
          </a:prstGeom>
        </p:spPr>
      </p:pic>
      <p:sp>
        <p:nvSpPr>
          <p:cNvPr id="3" name="Прямоугольник 2">
            <a:extLst>
              <a:ext uri="{FF2B5EF4-FFF2-40B4-BE49-F238E27FC236}">
                <a16:creationId xmlns:a16="http://schemas.microsoft.com/office/drawing/2014/main" id="{B6485349-A329-4C57-BD98-CF4AFB97E969}"/>
              </a:ext>
            </a:extLst>
          </p:cNvPr>
          <p:cNvSpPr/>
          <p:nvPr/>
        </p:nvSpPr>
        <p:spPr>
          <a:xfrm>
            <a:off x="2756891" y="2421426"/>
            <a:ext cx="3575670" cy="646331"/>
          </a:xfrm>
          <a:prstGeom prst="rect">
            <a:avLst/>
          </a:prstGeom>
        </p:spPr>
        <p:txBody>
          <a:bodyPr wrap="square">
            <a:spAutoFit/>
          </a:bodyPr>
          <a:lstStyle/>
          <a:p>
            <a:r>
              <a:rPr lang="en-US" sz="3600" dirty="0"/>
              <a:t>Terry Pratchett</a:t>
            </a:r>
            <a:endParaRPr lang="ru-RU" sz="3600" dirty="0"/>
          </a:p>
        </p:txBody>
      </p:sp>
      <p:sp>
        <p:nvSpPr>
          <p:cNvPr id="4" name="Прямоугольник 3">
            <a:extLst>
              <a:ext uri="{FF2B5EF4-FFF2-40B4-BE49-F238E27FC236}">
                <a16:creationId xmlns:a16="http://schemas.microsoft.com/office/drawing/2014/main" id="{85054B34-4900-4D10-B92F-650065D7ABF6}"/>
              </a:ext>
            </a:extLst>
          </p:cNvPr>
          <p:cNvSpPr/>
          <p:nvPr/>
        </p:nvSpPr>
        <p:spPr>
          <a:xfrm>
            <a:off x="2053904" y="3909031"/>
            <a:ext cx="4729115" cy="707886"/>
          </a:xfrm>
          <a:prstGeom prst="rect">
            <a:avLst/>
          </a:prstGeom>
        </p:spPr>
        <p:txBody>
          <a:bodyPr wrap="none">
            <a:spAutoFit/>
          </a:bodyPr>
          <a:lstStyle/>
          <a:p>
            <a:r>
              <a:rPr lang="en-US" dirty="0"/>
              <a:t> </a:t>
            </a:r>
            <a:r>
              <a:rPr lang="en-US" sz="4000" dirty="0"/>
              <a:t>Carpe </a:t>
            </a:r>
            <a:r>
              <a:rPr lang="en-US" sz="4000" dirty="0" err="1"/>
              <a:t>Jugulum</a:t>
            </a:r>
            <a:r>
              <a:rPr lang="en-US" sz="4000" dirty="0"/>
              <a:t>(1998)  </a:t>
            </a:r>
            <a:endParaRPr lang="ru-RU" dirty="0"/>
          </a:p>
        </p:txBody>
      </p:sp>
      <p:sp>
        <p:nvSpPr>
          <p:cNvPr id="5" name="Номер слайда 4">
            <a:extLst>
              <a:ext uri="{FF2B5EF4-FFF2-40B4-BE49-F238E27FC236}">
                <a16:creationId xmlns:a16="http://schemas.microsoft.com/office/drawing/2014/main" id="{BC71BFC1-BDF0-4713-82B3-805C605E5238}"/>
              </a:ext>
            </a:extLst>
          </p:cNvPr>
          <p:cNvSpPr>
            <a:spLocks noGrp="1"/>
          </p:cNvSpPr>
          <p:nvPr>
            <p:ph type="sldNum" sz="quarter" idx="12"/>
          </p:nvPr>
        </p:nvSpPr>
        <p:spPr/>
        <p:txBody>
          <a:bodyPr/>
          <a:lstStyle/>
          <a:p>
            <a:fld id="{68C38D6D-81F5-4A4C-8238-CF48AE1D978A}" type="slidenum">
              <a:rPr lang="ru-RU" smtClean="0"/>
              <a:t>2</a:t>
            </a:fld>
            <a:endParaRPr lang="ru-RU"/>
          </a:p>
        </p:txBody>
      </p:sp>
    </p:spTree>
    <p:extLst>
      <p:ext uri="{BB962C8B-B14F-4D97-AF65-F5344CB8AC3E}">
        <p14:creationId xmlns:p14="http://schemas.microsoft.com/office/powerpoint/2010/main" val="2092187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9482607-6596-4C72-9FCA-B2A7747128E6}"/>
              </a:ext>
            </a:extLst>
          </p:cNvPr>
          <p:cNvSpPr>
            <a:spLocks noGrp="1"/>
          </p:cNvSpPr>
          <p:nvPr>
            <p:ph type="sldNum" sz="quarter" idx="12"/>
          </p:nvPr>
        </p:nvSpPr>
        <p:spPr/>
        <p:txBody>
          <a:bodyPr/>
          <a:lstStyle/>
          <a:p>
            <a:fld id="{68C38D6D-81F5-4A4C-8238-CF48AE1D978A}" type="slidenum">
              <a:rPr lang="ru-RU" smtClean="0"/>
              <a:t>20</a:t>
            </a:fld>
            <a:endParaRPr lang="ru-RU"/>
          </a:p>
        </p:txBody>
      </p:sp>
      <p:sp>
        <p:nvSpPr>
          <p:cNvPr id="8" name="Прямоугольник 7">
            <a:extLst>
              <a:ext uri="{FF2B5EF4-FFF2-40B4-BE49-F238E27FC236}">
                <a16:creationId xmlns:a16="http://schemas.microsoft.com/office/drawing/2014/main" id="{C9FAE0F0-4DA1-49EF-99A6-611EACFE94F5}"/>
              </a:ext>
            </a:extLst>
          </p:cNvPr>
          <p:cNvSpPr/>
          <p:nvPr/>
        </p:nvSpPr>
        <p:spPr>
          <a:xfrm>
            <a:off x="2620371" y="197472"/>
            <a:ext cx="9039818" cy="6370975"/>
          </a:xfrm>
          <a:prstGeom prst="rect">
            <a:avLst/>
          </a:prstGeom>
        </p:spPr>
        <p:txBody>
          <a:bodyPr wrap="square">
            <a:spAutoFit/>
          </a:bodyPr>
          <a:lstStyle/>
          <a:p>
            <a:r>
              <a:rPr lang="en-US" sz="2400" dirty="0"/>
              <a:t>It wasn't as cold as it was the day before, but the sun still wasn't out, and it wasn't too nice for walking. But there was one nice thing. This family that you could tell just came out of some church were walking right in front of me--a father, a mother, and a little kid about six years old. They looked sort of poor. The father had on one of those pearl-gray hats that poor guys wear a lot when they want to look sharp. He and his wife were just walking along, talking, not paying any attention to their kid. The kid was swell. He was walking in the street, instead of on the sidewalk, but right next to the curb. He was making out like he was walking a very straight line, the way kids do, and the whole time he kept singing and humming. I got up closer so I could hear what he was singing. He was singing that song, </a:t>
            </a:r>
            <a:r>
              <a:rPr lang="en-US" sz="2400" b="1" dirty="0"/>
              <a:t>"If a body catch a body coming through the rye."</a:t>
            </a:r>
            <a:r>
              <a:rPr lang="en-US" sz="2400" dirty="0"/>
              <a:t> He had a pretty little voice, too. He was just singing for the hell of it, you could tell. The cars zoomed by, brakes screeched all over the place, his parents paid no attention to him, and he kept on walking next to the curb and singing </a:t>
            </a:r>
            <a:r>
              <a:rPr lang="en-US" sz="2400" b="1" dirty="0"/>
              <a:t>"If a body catch a body coming through the rye." It made me feel better. It made me feel not so depressed any more.</a:t>
            </a:r>
            <a:endParaRPr lang="ru-RU" sz="2400" b="1" dirty="0"/>
          </a:p>
        </p:txBody>
      </p:sp>
      <p:pic>
        <p:nvPicPr>
          <p:cNvPr id="9" name="Рисунок 8">
            <a:extLst>
              <a:ext uri="{FF2B5EF4-FFF2-40B4-BE49-F238E27FC236}">
                <a16:creationId xmlns:a16="http://schemas.microsoft.com/office/drawing/2014/main" id="{24FEFA9A-3024-40C4-8EDE-BA37E9BFB582}"/>
              </a:ext>
            </a:extLst>
          </p:cNvPr>
          <p:cNvPicPr>
            <a:picLocks noChangeAspect="1"/>
          </p:cNvPicPr>
          <p:nvPr/>
        </p:nvPicPr>
        <p:blipFill>
          <a:blip r:embed="rId2"/>
          <a:stretch>
            <a:fillRect/>
          </a:stretch>
        </p:blipFill>
        <p:spPr>
          <a:xfrm>
            <a:off x="263829" y="1387533"/>
            <a:ext cx="2095500" cy="2438400"/>
          </a:xfrm>
          <a:prstGeom prst="rect">
            <a:avLst/>
          </a:prstGeom>
        </p:spPr>
      </p:pic>
      <p:sp>
        <p:nvSpPr>
          <p:cNvPr id="10" name="TextBox 9">
            <a:extLst>
              <a:ext uri="{FF2B5EF4-FFF2-40B4-BE49-F238E27FC236}">
                <a16:creationId xmlns:a16="http://schemas.microsoft.com/office/drawing/2014/main" id="{1E4420B4-3F82-4302-9E25-EEDCC0462569}"/>
              </a:ext>
            </a:extLst>
          </p:cNvPr>
          <p:cNvSpPr txBox="1"/>
          <p:nvPr/>
        </p:nvSpPr>
        <p:spPr>
          <a:xfrm>
            <a:off x="507228" y="183824"/>
            <a:ext cx="1608702" cy="369332"/>
          </a:xfrm>
          <a:prstGeom prst="rect">
            <a:avLst/>
          </a:prstGeom>
          <a:noFill/>
        </p:spPr>
        <p:txBody>
          <a:bodyPr wrap="square" rtlCol="0">
            <a:spAutoFit/>
          </a:bodyPr>
          <a:lstStyle/>
          <a:p>
            <a:r>
              <a:rPr lang="en-US" dirty="0"/>
              <a:t>1951</a:t>
            </a:r>
            <a:endParaRPr lang="ru-RU" dirty="0"/>
          </a:p>
        </p:txBody>
      </p:sp>
      <p:sp>
        <p:nvSpPr>
          <p:cNvPr id="11" name="Прямоугольник 10">
            <a:extLst>
              <a:ext uri="{FF2B5EF4-FFF2-40B4-BE49-F238E27FC236}">
                <a16:creationId xmlns:a16="http://schemas.microsoft.com/office/drawing/2014/main" id="{E797C393-229D-41FA-B3A9-2DD0B43F1586}"/>
              </a:ext>
            </a:extLst>
          </p:cNvPr>
          <p:cNvSpPr/>
          <p:nvPr/>
        </p:nvSpPr>
        <p:spPr>
          <a:xfrm>
            <a:off x="507228" y="4172382"/>
            <a:ext cx="1765227" cy="369332"/>
          </a:xfrm>
          <a:prstGeom prst="rect">
            <a:avLst/>
          </a:prstGeom>
        </p:spPr>
        <p:txBody>
          <a:bodyPr wrap="none">
            <a:spAutoFit/>
          </a:bodyPr>
          <a:lstStyle/>
          <a:p>
            <a:r>
              <a:rPr lang="en-GB" dirty="0"/>
              <a:t>Holden Caulfield</a:t>
            </a:r>
            <a:endParaRPr lang="ru-RU" dirty="0"/>
          </a:p>
        </p:txBody>
      </p:sp>
    </p:spTree>
    <p:extLst>
      <p:ext uri="{BB962C8B-B14F-4D97-AF65-F5344CB8AC3E}">
        <p14:creationId xmlns:p14="http://schemas.microsoft.com/office/powerpoint/2010/main" val="3961516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B863A98F-1BE4-45FC-B7FD-45CDFAC38760}"/>
              </a:ext>
            </a:extLst>
          </p:cNvPr>
          <p:cNvSpPr>
            <a:spLocks noGrp="1"/>
          </p:cNvSpPr>
          <p:nvPr>
            <p:ph type="sldNum" sz="quarter" idx="12"/>
          </p:nvPr>
        </p:nvSpPr>
        <p:spPr/>
        <p:txBody>
          <a:bodyPr/>
          <a:lstStyle/>
          <a:p>
            <a:fld id="{68C38D6D-81F5-4A4C-8238-CF48AE1D978A}" type="slidenum">
              <a:rPr lang="ru-RU" smtClean="0"/>
              <a:t>21</a:t>
            </a:fld>
            <a:endParaRPr lang="ru-RU"/>
          </a:p>
        </p:txBody>
      </p:sp>
      <p:sp>
        <p:nvSpPr>
          <p:cNvPr id="3" name="Прямоугольник 2">
            <a:extLst>
              <a:ext uri="{FF2B5EF4-FFF2-40B4-BE49-F238E27FC236}">
                <a16:creationId xmlns:a16="http://schemas.microsoft.com/office/drawing/2014/main" id="{EAB90E7A-F93A-4AED-915C-D6624757DD8A}"/>
              </a:ext>
            </a:extLst>
          </p:cNvPr>
          <p:cNvSpPr/>
          <p:nvPr/>
        </p:nvSpPr>
        <p:spPr>
          <a:xfrm>
            <a:off x="1965278" y="428178"/>
            <a:ext cx="9694910" cy="6001643"/>
          </a:xfrm>
          <a:prstGeom prst="rect">
            <a:avLst/>
          </a:prstGeom>
        </p:spPr>
        <p:txBody>
          <a:bodyPr wrap="square">
            <a:spAutoFit/>
          </a:bodyPr>
          <a:lstStyle/>
          <a:p>
            <a:r>
              <a:rPr lang="en-US" sz="2400" dirty="0"/>
              <a:t>"You know that song 'If a body </a:t>
            </a:r>
            <a:r>
              <a:rPr lang="en-US" sz="2400" b="1" dirty="0"/>
              <a:t>catch </a:t>
            </a:r>
            <a:r>
              <a:rPr lang="en-US" sz="2400" dirty="0"/>
              <a:t>a body </a:t>
            </a:r>
            <a:r>
              <a:rPr lang="en-US" sz="2400" dirty="0" err="1"/>
              <a:t>comin</a:t>
            </a:r>
            <a:r>
              <a:rPr lang="en-US" sz="2400" dirty="0"/>
              <a:t>' through the rye'? I'd like--"</a:t>
            </a:r>
          </a:p>
          <a:p>
            <a:r>
              <a:rPr lang="en-US" sz="2400" dirty="0"/>
              <a:t>"It's 'If a body </a:t>
            </a:r>
            <a:r>
              <a:rPr lang="en-US" sz="2400" b="1" dirty="0"/>
              <a:t>meet </a:t>
            </a:r>
            <a:r>
              <a:rPr lang="en-US" sz="2400" dirty="0"/>
              <a:t>a body coming through the rye'!" old Phoebe said. "It's a poem. By Robert Burns."</a:t>
            </a:r>
          </a:p>
          <a:p>
            <a:r>
              <a:rPr lang="en-US" sz="2400" dirty="0"/>
              <a:t>"I know it's a poem by Robert Burns."</a:t>
            </a:r>
          </a:p>
          <a:p>
            <a:r>
              <a:rPr lang="en-US" sz="2400" dirty="0"/>
              <a:t>She was right, though. It is "If a body </a:t>
            </a:r>
            <a:r>
              <a:rPr lang="en-US" sz="2400" b="1" dirty="0"/>
              <a:t>meet</a:t>
            </a:r>
            <a:r>
              <a:rPr lang="en-US" sz="2400" dirty="0"/>
              <a:t> a body coming through the rye." I didn't know it then, though.</a:t>
            </a:r>
          </a:p>
          <a:p>
            <a:r>
              <a:rPr lang="en-US" sz="2400" dirty="0"/>
              <a:t>"I thought it was 'If a body </a:t>
            </a:r>
            <a:r>
              <a:rPr lang="en-US" sz="2400" b="1" dirty="0"/>
              <a:t>catch</a:t>
            </a:r>
            <a:r>
              <a:rPr lang="en-US" sz="2400" dirty="0"/>
              <a:t> a body,'" I said. "Anyway, </a:t>
            </a:r>
          </a:p>
          <a:p>
            <a:endParaRPr lang="en-US" sz="2400" dirty="0"/>
          </a:p>
          <a:p>
            <a:r>
              <a:rPr lang="en-US" sz="2400" dirty="0">
                <a:solidFill>
                  <a:srgbClr val="7030A0"/>
                </a:solidFill>
              </a:rPr>
              <a:t>I keep picturing all these little kids playing some game in this big field of rye and all. Thousands of little kids, and nobody's around--nobody big, I mean--except me. And I'm standing on the edge of some crazy cliff. What I have to do, I have to catch everybody if they start to go over the cliff--I mean if they're running and they don't look where they're going I have to come out from somewhere and catch them. That's all I'd do all day. I'd just be the catcher in the rye and all. I know it's crazy, but that's the only thing I'd really like to be. I know it's crazy."</a:t>
            </a:r>
            <a:endParaRPr lang="ru-RU" sz="2400" dirty="0">
              <a:solidFill>
                <a:srgbClr val="7030A0"/>
              </a:solidFill>
            </a:endParaRPr>
          </a:p>
        </p:txBody>
      </p:sp>
    </p:spTree>
    <p:extLst>
      <p:ext uri="{BB962C8B-B14F-4D97-AF65-F5344CB8AC3E}">
        <p14:creationId xmlns:p14="http://schemas.microsoft.com/office/powerpoint/2010/main" val="3441899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4B6BF2E-1D00-4AD3-B75D-7BFFA81EA47F}"/>
              </a:ext>
            </a:extLst>
          </p:cNvPr>
          <p:cNvSpPr>
            <a:spLocks noGrp="1"/>
          </p:cNvSpPr>
          <p:nvPr>
            <p:ph type="sldNum" sz="quarter" idx="12"/>
          </p:nvPr>
        </p:nvSpPr>
        <p:spPr/>
        <p:txBody>
          <a:bodyPr/>
          <a:lstStyle/>
          <a:p>
            <a:fld id="{68C38D6D-81F5-4A4C-8238-CF48AE1D978A}" type="slidenum">
              <a:rPr lang="ru-RU" smtClean="0"/>
              <a:t>22</a:t>
            </a:fld>
            <a:endParaRPr lang="ru-RU"/>
          </a:p>
        </p:txBody>
      </p:sp>
      <p:sp>
        <p:nvSpPr>
          <p:cNvPr id="3" name="TextBox 2">
            <a:extLst>
              <a:ext uri="{FF2B5EF4-FFF2-40B4-BE49-F238E27FC236}">
                <a16:creationId xmlns:a16="http://schemas.microsoft.com/office/drawing/2014/main" id="{9CAF79AE-8887-4E2F-BE8E-0D925E1A9078}"/>
              </a:ext>
            </a:extLst>
          </p:cNvPr>
          <p:cNvSpPr txBox="1"/>
          <p:nvPr/>
        </p:nvSpPr>
        <p:spPr>
          <a:xfrm>
            <a:off x="410827" y="166480"/>
            <a:ext cx="779767" cy="369332"/>
          </a:xfrm>
          <a:prstGeom prst="rect">
            <a:avLst/>
          </a:prstGeom>
          <a:noFill/>
        </p:spPr>
        <p:txBody>
          <a:bodyPr wrap="square" rtlCol="0">
            <a:spAutoFit/>
          </a:bodyPr>
          <a:lstStyle/>
          <a:p>
            <a:r>
              <a:rPr lang="en-US" dirty="0"/>
              <a:t>1960</a:t>
            </a:r>
            <a:endParaRPr lang="ru-RU" dirty="0"/>
          </a:p>
        </p:txBody>
      </p:sp>
      <p:pic>
        <p:nvPicPr>
          <p:cNvPr id="4" name="Рисунок 3">
            <a:extLst>
              <a:ext uri="{FF2B5EF4-FFF2-40B4-BE49-F238E27FC236}">
                <a16:creationId xmlns:a16="http://schemas.microsoft.com/office/drawing/2014/main" id="{80AD07A0-612C-48D2-93C8-2AC7C78BAC52}"/>
              </a:ext>
            </a:extLst>
          </p:cNvPr>
          <p:cNvPicPr>
            <a:picLocks noChangeAspect="1"/>
          </p:cNvPicPr>
          <p:nvPr/>
        </p:nvPicPr>
        <p:blipFill>
          <a:blip r:embed="rId2"/>
          <a:stretch>
            <a:fillRect/>
          </a:stretch>
        </p:blipFill>
        <p:spPr>
          <a:xfrm>
            <a:off x="410827" y="1404877"/>
            <a:ext cx="2946522" cy="3639374"/>
          </a:xfrm>
          <a:prstGeom prst="rect">
            <a:avLst/>
          </a:prstGeom>
        </p:spPr>
      </p:pic>
      <p:sp>
        <p:nvSpPr>
          <p:cNvPr id="5" name="Прямоугольник 4">
            <a:extLst>
              <a:ext uri="{FF2B5EF4-FFF2-40B4-BE49-F238E27FC236}">
                <a16:creationId xmlns:a16="http://schemas.microsoft.com/office/drawing/2014/main" id="{D0C164EC-1072-4F7B-86AB-1529DDB77F86}"/>
              </a:ext>
            </a:extLst>
          </p:cNvPr>
          <p:cNvSpPr/>
          <p:nvPr/>
        </p:nvSpPr>
        <p:spPr>
          <a:xfrm>
            <a:off x="3821373" y="362242"/>
            <a:ext cx="6441744" cy="2862322"/>
          </a:xfrm>
          <a:prstGeom prst="rect">
            <a:avLst/>
          </a:prstGeom>
        </p:spPr>
        <p:txBody>
          <a:bodyPr wrap="square">
            <a:spAutoFit/>
          </a:bodyPr>
          <a:lstStyle/>
          <a:p>
            <a:r>
              <a:rPr lang="en-US" sz="3600" dirty="0"/>
              <a:t>Atticus was right. One time he said you never really know a man until you stand in his shoes and walk around in them. Just standing on the Radley porch was enough.</a:t>
            </a:r>
            <a:endParaRPr lang="ru-RU" sz="3600" dirty="0"/>
          </a:p>
        </p:txBody>
      </p:sp>
      <p:sp>
        <p:nvSpPr>
          <p:cNvPr id="6" name="Прямоугольник 5">
            <a:extLst>
              <a:ext uri="{FF2B5EF4-FFF2-40B4-BE49-F238E27FC236}">
                <a16:creationId xmlns:a16="http://schemas.microsoft.com/office/drawing/2014/main" id="{EFA6DB51-D2E4-4893-B35E-5D798FF6C4A9}"/>
              </a:ext>
            </a:extLst>
          </p:cNvPr>
          <p:cNvSpPr/>
          <p:nvPr/>
        </p:nvSpPr>
        <p:spPr>
          <a:xfrm>
            <a:off x="4371831" y="4305587"/>
            <a:ext cx="7409341" cy="1938992"/>
          </a:xfrm>
          <a:prstGeom prst="rect">
            <a:avLst/>
          </a:prstGeom>
        </p:spPr>
        <p:txBody>
          <a:bodyPr wrap="square">
            <a:spAutoFit/>
          </a:bodyPr>
          <a:lstStyle/>
          <a:p>
            <a:r>
              <a:rPr lang="en-US" sz="2000" dirty="0"/>
              <a:t>“An‘ they chased him ’n‘ never could catch him </a:t>
            </a:r>
            <a:r>
              <a:rPr lang="en-US" sz="2000" dirty="0" err="1"/>
              <a:t>’cause</a:t>
            </a:r>
            <a:r>
              <a:rPr lang="en-US" sz="2000" dirty="0"/>
              <a:t> they didn’t know what he looked like, an‘ Atticus, when they finally saw him, why he hadn’t done any of those things… Atticus, he was real nice…”</a:t>
            </a:r>
          </a:p>
          <a:p>
            <a:r>
              <a:rPr lang="en-US" sz="2000" dirty="0"/>
              <a:t>His hands were under my chin, pulling up the cover, tucking it around me.</a:t>
            </a:r>
          </a:p>
          <a:p>
            <a:r>
              <a:rPr lang="en-US" sz="2000" dirty="0"/>
              <a:t>“</a:t>
            </a:r>
            <a:r>
              <a:rPr lang="en-US" sz="2000" b="1" dirty="0"/>
              <a:t>Most people are</a:t>
            </a:r>
            <a:r>
              <a:rPr lang="en-US" sz="2000" dirty="0"/>
              <a:t>, Scout, </a:t>
            </a:r>
            <a:r>
              <a:rPr lang="en-US" sz="2000" b="1" dirty="0"/>
              <a:t>when you finally see them</a:t>
            </a:r>
            <a:r>
              <a:rPr lang="en-US" sz="2000" dirty="0"/>
              <a:t>.”</a:t>
            </a:r>
            <a:endParaRPr lang="ru-RU" sz="2000" dirty="0"/>
          </a:p>
        </p:txBody>
      </p:sp>
    </p:spTree>
    <p:extLst>
      <p:ext uri="{BB962C8B-B14F-4D97-AF65-F5344CB8AC3E}">
        <p14:creationId xmlns:p14="http://schemas.microsoft.com/office/powerpoint/2010/main" val="1009086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3A2C1835-C2FB-4D8B-9FE9-D3F33FD872EC}"/>
              </a:ext>
            </a:extLst>
          </p:cNvPr>
          <p:cNvSpPr>
            <a:spLocks noGrp="1"/>
          </p:cNvSpPr>
          <p:nvPr>
            <p:ph type="sldNum" sz="quarter" idx="12"/>
          </p:nvPr>
        </p:nvSpPr>
        <p:spPr/>
        <p:txBody>
          <a:bodyPr/>
          <a:lstStyle/>
          <a:p>
            <a:fld id="{68C38D6D-81F5-4A4C-8238-CF48AE1D978A}" type="slidenum">
              <a:rPr lang="ru-RU" smtClean="0"/>
              <a:t>23</a:t>
            </a:fld>
            <a:endParaRPr lang="ru-RU"/>
          </a:p>
        </p:txBody>
      </p:sp>
      <p:sp>
        <p:nvSpPr>
          <p:cNvPr id="4" name="Прямоугольник 3">
            <a:extLst>
              <a:ext uri="{FF2B5EF4-FFF2-40B4-BE49-F238E27FC236}">
                <a16:creationId xmlns:a16="http://schemas.microsoft.com/office/drawing/2014/main" id="{543E05CF-5124-4F33-9A1B-ADA09955949B}"/>
              </a:ext>
            </a:extLst>
          </p:cNvPr>
          <p:cNvSpPr/>
          <p:nvPr/>
        </p:nvSpPr>
        <p:spPr>
          <a:xfrm>
            <a:off x="8488907" y="849580"/>
            <a:ext cx="3348702" cy="4801314"/>
          </a:xfrm>
          <a:prstGeom prst="rect">
            <a:avLst/>
          </a:prstGeom>
        </p:spPr>
        <p:txBody>
          <a:bodyPr wrap="square">
            <a:spAutoFit/>
          </a:bodyPr>
          <a:lstStyle/>
          <a:p>
            <a:r>
              <a:rPr lang="en-US" dirty="0"/>
              <a:t> Under the Net (1954), </a:t>
            </a:r>
          </a:p>
          <a:p>
            <a:r>
              <a:rPr lang="en-US" dirty="0"/>
              <a:t>The Sea, the Sea (1978)  </a:t>
            </a:r>
          </a:p>
          <a:p>
            <a:r>
              <a:rPr lang="en-US" dirty="0"/>
              <a:t>The Bell (1958), </a:t>
            </a:r>
          </a:p>
          <a:p>
            <a:r>
              <a:rPr lang="en-US" dirty="0"/>
              <a:t>A Severed Head (1961), </a:t>
            </a:r>
          </a:p>
          <a:p>
            <a:r>
              <a:rPr lang="en-US" dirty="0"/>
              <a:t>The Red and the Green (1965), </a:t>
            </a:r>
          </a:p>
          <a:p>
            <a:r>
              <a:rPr lang="en-US" dirty="0"/>
              <a:t>The Nice and the Good (1968), The Black Prince (1973), </a:t>
            </a:r>
          </a:p>
          <a:p>
            <a:r>
              <a:rPr lang="en-US" dirty="0"/>
              <a:t>Henry and Cato (1976), </a:t>
            </a:r>
          </a:p>
          <a:p>
            <a:r>
              <a:rPr lang="en-US" dirty="0"/>
              <a:t>The Philosopher's Pupil (1983), The Good Apprentice (1985), The Book and the Brotherhood (1987), </a:t>
            </a:r>
          </a:p>
          <a:p>
            <a:r>
              <a:rPr lang="en-US" dirty="0"/>
              <a:t>The Message to the Planet (1989),   </a:t>
            </a:r>
          </a:p>
          <a:p>
            <a:r>
              <a:rPr lang="en-US" dirty="0"/>
              <a:t>The Green Knight (1993).</a:t>
            </a:r>
          </a:p>
          <a:p>
            <a:endParaRPr lang="en-US" dirty="0"/>
          </a:p>
          <a:p>
            <a:endParaRPr lang="en-US" dirty="0"/>
          </a:p>
          <a:p>
            <a:r>
              <a:rPr lang="en-US" dirty="0"/>
              <a:t> philosopher, </a:t>
            </a:r>
          </a:p>
          <a:p>
            <a:r>
              <a:rPr lang="en-US" dirty="0"/>
              <a:t>The Sovereignty of Good (1970).</a:t>
            </a:r>
            <a:endParaRPr lang="ru-RU" dirty="0"/>
          </a:p>
        </p:txBody>
      </p:sp>
      <p:sp>
        <p:nvSpPr>
          <p:cNvPr id="5" name="TextBox 4">
            <a:extLst>
              <a:ext uri="{FF2B5EF4-FFF2-40B4-BE49-F238E27FC236}">
                <a16:creationId xmlns:a16="http://schemas.microsoft.com/office/drawing/2014/main" id="{EEE53929-7748-48B8-8157-E6AA36B3D60D}"/>
              </a:ext>
            </a:extLst>
          </p:cNvPr>
          <p:cNvSpPr txBox="1"/>
          <p:nvPr/>
        </p:nvSpPr>
        <p:spPr>
          <a:xfrm>
            <a:off x="1774209" y="787782"/>
            <a:ext cx="1460311" cy="369332"/>
          </a:xfrm>
          <a:prstGeom prst="rect">
            <a:avLst/>
          </a:prstGeom>
          <a:noFill/>
        </p:spPr>
        <p:txBody>
          <a:bodyPr wrap="square" rtlCol="0">
            <a:spAutoFit/>
          </a:bodyPr>
          <a:lstStyle/>
          <a:p>
            <a:r>
              <a:rPr lang="en-US" dirty="0"/>
              <a:t>1958</a:t>
            </a:r>
            <a:endParaRPr lang="ru-RU" dirty="0"/>
          </a:p>
        </p:txBody>
      </p:sp>
      <p:pic>
        <p:nvPicPr>
          <p:cNvPr id="6" name="Рисунок 5">
            <a:extLst>
              <a:ext uri="{FF2B5EF4-FFF2-40B4-BE49-F238E27FC236}">
                <a16:creationId xmlns:a16="http://schemas.microsoft.com/office/drawing/2014/main" id="{6F85459F-4EE2-411E-B376-1EDC804C8505}"/>
              </a:ext>
            </a:extLst>
          </p:cNvPr>
          <p:cNvPicPr>
            <a:picLocks noChangeAspect="1"/>
          </p:cNvPicPr>
          <p:nvPr/>
        </p:nvPicPr>
        <p:blipFill>
          <a:blip r:embed="rId2"/>
          <a:stretch>
            <a:fillRect/>
          </a:stretch>
        </p:blipFill>
        <p:spPr>
          <a:xfrm>
            <a:off x="444954" y="1423240"/>
            <a:ext cx="2443400" cy="3653994"/>
          </a:xfrm>
          <a:prstGeom prst="rect">
            <a:avLst/>
          </a:prstGeom>
        </p:spPr>
      </p:pic>
      <p:sp>
        <p:nvSpPr>
          <p:cNvPr id="7" name="Прямоугольник 6">
            <a:extLst>
              <a:ext uri="{FF2B5EF4-FFF2-40B4-BE49-F238E27FC236}">
                <a16:creationId xmlns:a16="http://schemas.microsoft.com/office/drawing/2014/main" id="{532CDAF3-E257-4374-A58E-235B5C8FC3D3}"/>
              </a:ext>
            </a:extLst>
          </p:cNvPr>
          <p:cNvSpPr/>
          <p:nvPr/>
        </p:nvSpPr>
        <p:spPr>
          <a:xfrm>
            <a:off x="3098135" y="970344"/>
            <a:ext cx="5198859" cy="1569660"/>
          </a:xfrm>
          <a:prstGeom prst="rect">
            <a:avLst/>
          </a:prstGeom>
        </p:spPr>
        <p:txBody>
          <a:bodyPr wrap="none">
            <a:spAutoFit/>
          </a:bodyPr>
          <a:lstStyle/>
          <a:p>
            <a:r>
              <a:rPr lang="en-US" sz="3200" dirty="0">
                <a:solidFill>
                  <a:srgbClr val="202122"/>
                </a:solidFill>
                <a:latin typeface="+mj-lt"/>
              </a:rPr>
              <a:t>The yearning for a spiritual life </a:t>
            </a:r>
          </a:p>
          <a:p>
            <a:r>
              <a:rPr lang="en-US" sz="3200" dirty="0">
                <a:solidFill>
                  <a:srgbClr val="202122"/>
                </a:solidFill>
                <a:latin typeface="+mj-lt"/>
              </a:rPr>
              <a:t>in a materialistic age</a:t>
            </a:r>
          </a:p>
          <a:p>
            <a:r>
              <a:rPr lang="en-GB" sz="3200" dirty="0"/>
              <a:t>The nature of virtue</a:t>
            </a:r>
            <a:endParaRPr lang="ru-RU" sz="3200" dirty="0"/>
          </a:p>
        </p:txBody>
      </p:sp>
      <p:sp>
        <p:nvSpPr>
          <p:cNvPr id="8" name="Прямоугольник 7">
            <a:extLst>
              <a:ext uri="{FF2B5EF4-FFF2-40B4-BE49-F238E27FC236}">
                <a16:creationId xmlns:a16="http://schemas.microsoft.com/office/drawing/2014/main" id="{E0723440-1415-4EBE-81EE-EA821E1BFBED}"/>
              </a:ext>
            </a:extLst>
          </p:cNvPr>
          <p:cNvSpPr/>
          <p:nvPr/>
        </p:nvSpPr>
        <p:spPr>
          <a:xfrm>
            <a:off x="2009081" y="5415591"/>
            <a:ext cx="6096000" cy="1200329"/>
          </a:xfrm>
          <a:prstGeom prst="rect">
            <a:avLst/>
          </a:prstGeom>
        </p:spPr>
        <p:txBody>
          <a:bodyPr>
            <a:spAutoFit/>
          </a:bodyPr>
          <a:lstStyle/>
          <a:p>
            <a:r>
              <a:rPr lang="en-US" dirty="0"/>
              <a:t>Peter </a:t>
            </a:r>
            <a:r>
              <a:rPr lang="en-US" dirty="0" err="1"/>
              <a:t>Conradi</a:t>
            </a:r>
            <a:r>
              <a:rPr lang="en-US" dirty="0"/>
              <a:t> notes that The Bell is "her first novel to be </a:t>
            </a:r>
            <a:r>
              <a:rPr lang="en-US" dirty="0" err="1"/>
              <a:t>fuelled</a:t>
            </a:r>
            <a:r>
              <a:rPr lang="en-US" dirty="0"/>
              <a:t> by Platonism, in which </a:t>
            </a:r>
            <a:r>
              <a:rPr lang="en-US" b="1" dirty="0"/>
              <a:t>Good substitutes for God</a:t>
            </a:r>
            <a:r>
              <a:rPr lang="en-US" dirty="0"/>
              <a:t>, and any authentic spiritual tradition, including appreciation of the visual arts ... provides a means of ascent".</a:t>
            </a:r>
            <a:endParaRPr lang="ru-RU" dirty="0"/>
          </a:p>
        </p:txBody>
      </p:sp>
      <p:sp>
        <p:nvSpPr>
          <p:cNvPr id="9" name="Прямоугольник 8">
            <a:extLst>
              <a:ext uri="{FF2B5EF4-FFF2-40B4-BE49-F238E27FC236}">
                <a16:creationId xmlns:a16="http://schemas.microsoft.com/office/drawing/2014/main" id="{E9DC906D-F515-4A56-BB87-B5FA00BD80E7}"/>
              </a:ext>
            </a:extLst>
          </p:cNvPr>
          <p:cNvSpPr/>
          <p:nvPr/>
        </p:nvSpPr>
        <p:spPr>
          <a:xfrm>
            <a:off x="3272180" y="2828835"/>
            <a:ext cx="2820580" cy="1200329"/>
          </a:xfrm>
          <a:prstGeom prst="rect">
            <a:avLst/>
          </a:prstGeom>
        </p:spPr>
        <p:txBody>
          <a:bodyPr wrap="none">
            <a:spAutoFit/>
          </a:bodyPr>
          <a:lstStyle/>
          <a:p>
            <a:pPr marL="342900" indent="-342900">
              <a:buFont typeface="Wingdings" panose="05000000000000000000" pitchFamily="2" charset="2"/>
              <a:buChar char="Ø"/>
            </a:pPr>
            <a:r>
              <a:rPr lang="en-US" sz="2400" dirty="0"/>
              <a:t>existentialism </a:t>
            </a:r>
          </a:p>
          <a:p>
            <a:pPr marL="342900" indent="-342900">
              <a:buFont typeface="Wingdings" panose="05000000000000000000" pitchFamily="2" charset="2"/>
              <a:buChar char="Ø"/>
            </a:pPr>
            <a:r>
              <a:rPr lang="en-US" sz="2400" dirty="0"/>
              <a:t>analytic philosophy</a:t>
            </a:r>
          </a:p>
          <a:p>
            <a:pPr marL="342900" indent="-342900">
              <a:buFont typeface="Wingdings" panose="05000000000000000000" pitchFamily="2" charset="2"/>
              <a:buChar char="Ø"/>
            </a:pPr>
            <a:r>
              <a:rPr lang="en-GB" sz="2400" dirty="0"/>
              <a:t>moral philosophy</a:t>
            </a:r>
            <a:r>
              <a:rPr lang="en-US" dirty="0"/>
              <a:t> </a:t>
            </a:r>
            <a:endParaRPr lang="ru-RU" dirty="0"/>
          </a:p>
        </p:txBody>
      </p:sp>
    </p:spTree>
    <p:extLst>
      <p:ext uri="{BB962C8B-B14F-4D97-AF65-F5344CB8AC3E}">
        <p14:creationId xmlns:p14="http://schemas.microsoft.com/office/powerpoint/2010/main" val="2805795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B08C43E8-65DC-49B3-8633-CAB45EFE28F3}"/>
              </a:ext>
            </a:extLst>
          </p:cNvPr>
          <p:cNvPicPr>
            <a:picLocks noChangeAspect="1"/>
          </p:cNvPicPr>
          <p:nvPr/>
        </p:nvPicPr>
        <p:blipFill>
          <a:blip r:embed="rId2"/>
          <a:stretch>
            <a:fillRect/>
          </a:stretch>
        </p:blipFill>
        <p:spPr>
          <a:xfrm>
            <a:off x="8290419" y="995363"/>
            <a:ext cx="2095500" cy="3114675"/>
          </a:xfrm>
          <a:prstGeom prst="rect">
            <a:avLst/>
          </a:prstGeom>
        </p:spPr>
      </p:pic>
      <p:sp>
        <p:nvSpPr>
          <p:cNvPr id="2" name="Номер слайда 1">
            <a:extLst>
              <a:ext uri="{FF2B5EF4-FFF2-40B4-BE49-F238E27FC236}">
                <a16:creationId xmlns:a16="http://schemas.microsoft.com/office/drawing/2014/main" id="{BDA21FC2-67A9-4645-A56C-2AFA48AD3030}"/>
              </a:ext>
            </a:extLst>
          </p:cNvPr>
          <p:cNvSpPr>
            <a:spLocks noGrp="1"/>
          </p:cNvSpPr>
          <p:nvPr>
            <p:ph type="sldNum" sz="quarter" idx="12"/>
          </p:nvPr>
        </p:nvSpPr>
        <p:spPr/>
        <p:txBody>
          <a:bodyPr/>
          <a:lstStyle/>
          <a:p>
            <a:fld id="{68C38D6D-81F5-4A4C-8238-CF48AE1D978A}" type="slidenum">
              <a:rPr lang="ru-RU" smtClean="0"/>
              <a:t>24</a:t>
            </a:fld>
            <a:endParaRPr lang="ru-RU"/>
          </a:p>
        </p:txBody>
      </p:sp>
      <p:sp>
        <p:nvSpPr>
          <p:cNvPr id="3" name="TextBox 2">
            <a:extLst>
              <a:ext uri="{FF2B5EF4-FFF2-40B4-BE49-F238E27FC236}">
                <a16:creationId xmlns:a16="http://schemas.microsoft.com/office/drawing/2014/main" id="{0EE85946-62C2-4959-A19E-0151CF497889}"/>
              </a:ext>
            </a:extLst>
          </p:cNvPr>
          <p:cNvSpPr txBox="1"/>
          <p:nvPr/>
        </p:nvSpPr>
        <p:spPr>
          <a:xfrm>
            <a:off x="1560477" y="907056"/>
            <a:ext cx="779767" cy="369332"/>
          </a:xfrm>
          <a:prstGeom prst="rect">
            <a:avLst/>
          </a:prstGeom>
          <a:noFill/>
        </p:spPr>
        <p:txBody>
          <a:bodyPr wrap="square" rtlCol="0">
            <a:spAutoFit/>
          </a:bodyPr>
          <a:lstStyle/>
          <a:p>
            <a:r>
              <a:rPr lang="ru-RU" dirty="0"/>
              <a:t>2009</a:t>
            </a:r>
          </a:p>
        </p:txBody>
      </p:sp>
      <p:pic>
        <p:nvPicPr>
          <p:cNvPr id="4" name="Рисунок 3">
            <a:extLst>
              <a:ext uri="{FF2B5EF4-FFF2-40B4-BE49-F238E27FC236}">
                <a16:creationId xmlns:a16="http://schemas.microsoft.com/office/drawing/2014/main" id="{2DCBD56A-E65D-4368-88BD-7331FFFD4432}"/>
              </a:ext>
            </a:extLst>
          </p:cNvPr>
          <p:cNvPicPr>
            <a:picLocks noChangeAspect="1"/>
          </p:cNvPicPr>
          <p:nvPr/>
        </p:nvPicPr>
        <p:blipFill>
          <a:blip r:embed="rId3"/>
          <a:stretch>
            <a:fillRect/>
          </a:stretch>
        </p:blipFill>
        <p:spPr>
          <a:xfrm>
            <a:off x="308465" y="1399868"/>
            <a:ext cx="2419350" cy="3810000"/>
          </a:xfrm>
          <a:prstGeom prst="rect">
            <a:avLst/>
          </a:prstGeom>
        </p:spPr>
      </p:pic>
      <p:pic>
        <p:nvPicPr>
          <p:cNvPr id="5" name="Рисунок 4">
            <a:extLst>
              <a:ext uri="{FF2B5EF4-FFF2-40B4-BE49-F238E27FC236}">
                <a16:creationId xmlns:a16="http://schemas.microsoft.com/office/drawing/2014/main" id="{7D53BA7A-BD02-481F-8CEC-E36E225CF25A}"/>
              </a:ext>
            </a:extLst>
          </p:cNvPr>
          <p:cNvPicPr>
            <a:picLocks noChangeAspect="1"/>
          </p:cNvPicPr>
          <p:nvPr/>
        </p:nvPicPr>
        <p:blipFill>
          <a:blip r:embed="rId4"/>
          <a:stretch>
            <a:fillRect/>
          </a:stretch>
        </p:blipFill>
        <p:spPr>
          <a:xfrm>
            <a:off x="9169874" y="2824162"/>
            <a:ext cx="2095500" cy="3038475"/>
          </a:xfrm>
          <a:prstGeom prst="rect">
            <a:avLst/>
          </a:prstGeom>
        </p:spPr>
      </p:pic>
      <p:pic>
        <p:nvPicPr>
          <p:cNvPr id="6" name="Рисунок 5">
            <a:extLst>
              <a:ext uri="{FF2B5EF4-FFF2-40B4-BE49-F238E27FC236}">
                <a16:creationId xmlns:a16="http://schemas.microsoft.com/office/drawing/2014/main" id="{8DC8458F-D783-49BB-81A6-A91F13BE898F}"/>
              </a:ext>
            </a:extLst>
          </p:cNvPr>
          <p:cNvPicPr>
            <a:picLocks noChangeAspect="1"/>
          </p:cNvPicPr>
          <p:nvPr/>
        </p:nvPicPr>
        <p:blipFill>
          <a:blip r:embed="rId5"/>
          <a:stretch>
            <a:fillRect/>
          </a:stretch>
        </p:blipFill>
        <p:spPr>
          <a:xfrm>
            <a:off x="2872707" y="728328"/>
            <a:ext cx="2408620" cy="3809999"/>
          </a:xfrm>
          <a:prstGeom prst="rect">
            <a:avLst/>
          </a:prstGeom>
        </p:spPr>
      </p:pic>
      <p:sp>
        <p:nvSpPr>
          <p:cNvPr id="7" name="Прямоугольник 6">
            <a:extLst>
              <a:ext uri="{FF2B5EF4-FFF2-40B4-BE49-F238E27FC236}">
                <a16:creationId xmlns:a16="http://schemas.microsoft.com/office/drawing/2014/main" id="{63115E09-89D3-46D1-84AB-0735F5D16694}"/>
              </a:ext>
            </a:extLst>
          </p:cNvPr>
          <p:cNvSpPr/>
          <p:nvPr/>
        </p:nvSpPr>
        <p:spPr>
          <a:xfrm>
            <a:off x="3694673" y="272821"/>
            <a:ext cx="620683" cy="369332"/>
          </a:xfrm>
          <a:prstGeom prst="rect">
            <a:avLst/>
          </a:prstGeom>
        </p:spPr>
        <p:txBody>
          <a:bodyPr wrap="none">
            <a:spAutoFit/>
          </a:bodyPr>
          <a:lstStyle/>
          <a:p>
            <a:r>
              <a:rPr lang="ru-RU" dirty="0"/>
              <a:t>1990</a:t>
            </a:r>
          </a:p>
        </p:txBody>
      </p:sp>
      <p:sp>
        <p:nvSpPr>
          <p:cNvPr id="9" name="Прямоугольник 8">
            <a:extLst>
              <a:ext uri="{FF2B5EF4-FFF2-40B4-BE49-F238E27FC236}">
                <a16:creationId xmlns:a16="http://schemas.microsoft.com/office/drawing/2014/main" id="{4F0146A7-CB9B-4D93-979E-560F21EB5067}"/>
              </a:ext>
            </a:extLst>
          </p:cNvPr>
          <p:cNvSpPr/>
          <p:nvPr/>
        </p:nvSpPr>
        <p:spPr>
          <a:xfrm>
            <a:off x="10771928" y="1879558"/>
            <a:ext cx="620683" cy="369332"/>
          </a:xfrm>
          <a:prstGeom prst="rect">
            <a:avLst/>
          </a:prstGeom>
        </p:spPr>
        <p:txBody>
          <a:bodyPr wrap="none">
            <a:spAutoFit/>
          </a:bodyPr>
          <a:lstStyle/>
          <a:p>
            <a:r>
              <a:rPr lang="ru-RU" dirty="0"/>
              <a:t>1994</a:t>
            </a:r>
          </a:p>
        </p:txBody>
      </p:sp>
      <p:sp>
        <p:nvSpPr>
          <p:cNvPr id="10" name="Прямоугольник 9">
            <a:extLst>
              <a:ext uri="{FF2B5EF4-FFF2-40B4-BE49-F238E27FC236}">
                <a16:creationId xmlns:a16="http://schemas.microsoft.com/office/drawing/2014/main" id="{ACF245D5-29F1-4A31-9F23-54B4AA0B27E0}"/>
              </a:ext>
            </a:extLst>
          </p:cNvPr>
          <p:cNvSpPr/>
          <p:nvPr/>
        </p:nvSpPr>
        <p:spPr>
          <a:xfrm>
            <a:off x="1016807" y="5296043"/>
            <a:ext cx="10248567" cy="1477328"/>
          </a:xfrm>
          <a:prstGeom prst="rect">
            <a:avLst/>
          </a:prstGeom>
        </p:spPr>
        <p:txBody>
          <a:bodyPr wrap="square">
            <a:spAutoFit/>
          </a:bodyPr>
          <a:lstStyle/>
          <a:p>
            <a:r>
              <a:rPr lang="en-US" dirty="0"/>
              <a:t>I started with the idea that writing children's books isn't good for the writers' own children. There are some dreadful stories. Christopher Robin at least lived. Kenneth Grahame's son put himself across a railway line and waited for the train. Then there's J. M. Barrie. One of the boys that Barrie adopted almost certainly drowned himself. This struck me as something that needed investigating. And the second thing was, I was interested in the structure of E. Nesbit's family—how they all seemed to be Fabians and fairy-story writers.</a:t>
            </a:r>
            <a:endParaRPr lang="ru-RU" dirty="0"/>
          </a:p>
        </p:txBody>
      </p:sp>
      <p:pic>
        <p:nvPicPr>
          <p:cNvPr id="11" name="Рисунок 10">
            <a:extLst>
              <a:ext uri="{FF2B5EF4-FFF2-40B4-BE49-F238E27FC236}">
                <a16:creationId xmlns:a16="http://schemas.microsoft.com/office/drawing/2014/main" id="{29B55DB9-DD1A-4B89-B443-9233D0E7460C}"/>
              </a:ext>
            </a:extLst>
          </p:cNvPr>
          <p:cNvPicPr>
            <a:picLocks noChangeAspect="1"/>
          </p:cNvPicPr>
          <p:nvPr/>
        </p:nvPicPr>
        <p:blipFill>
          <a:blip r:embed="rId6"/>
          <a:stretch>
            <a:fillRect/>
          </a:stretch>
        </p:blipFill>
        <p:spPr>
          <a:xfrm>
            <a:off x="5608015" y="710643"/>
            <a:ext cx="2468879" cy="3809998"/>
          </a:xfrm>
          <a:prstGeom prst="rect">
            <a:avLst/>
          </a:prstGeom>
        </p:spPr>
      </p:pic>
      <p:sp>
        <p:nvSpPr>
          <p:cNvPr id="12" name="Прямоугольник 11">
            <a:extLst>
              <a:ext uri="{FF2B5EF4-FFF2-40B4-BE49-F238E27FC236}">
                <a16:creationId xmlns:a16="http://schemas.microsoft.com/office/drawing/2014/main" id="{84DE16D2-DDAB-4CFA-82CC-6BBF55F24FFA}"/>
              </a:ext>
            </a:extLst>
          </p:cNvPr>
          <p:cNvSpPr/>
          <p:nvPr/>
        </p:nvSpPr>
        <p:spPr>
          <a:xfrm>
            <a:off x="6532112" y="147119"/>
            <a:ext cx="620683" cy="369332"/>
          </a:xfrm>
          <a:prstGeom prst="rect">
            <a:avLst/>
          </a:prstGeom>
        </p:spPr>
        <p:txBody>
          <a:bodyPr wrap="none">
            <a:spAutoFit/>
          </a:bodyPr>
          <a:lstStyle/>
          <a:p>
            <a:r>
              <a:rPr lang="ru-RU" dirty="0"/>
              <a:t>2011</a:t>
            </a:r>
          </a:p>
        </p:txBody>
      </p:sp>
    </p:spTree>
    <p:extLst>
      <p:ext uri="{BB962C8B-B14F-4D97-AF65-F5344CB8AC3E}">
        <p14:creationId xmlns:p14="http://schemas.microsoft.com/office/powerpoint/2010/main" val="4280726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05F1165-F4A8-4513-ACDB-793C903EB4E9}"/>
              </a:ext>
            </a:extLst>
          </p:cNvPr>
          <p:cNvSpPr/>
          <p:nvPr/>
        </p:nvSpPr>
        <p:spPr>
          <a:xfrm>
            <a:off x="2552131" y="1651379"/>
            <a:ext cx="8570793" cy="2677656"/>
          </a:xfrm>
          <a:prstGeom prst="rect">
            <a:avLst/>
          </a:prstGeom>
        </p:spPr>
        <p:txBody>
          <a:bodyPr wrap="square">
            <a:spAutoFit/>
          </a:bodyPr>
          <a:lstStyle/>
          <a:p>
            <a:r>
              <a:rPr lang="en-US" sz="2400" dirty="0"/>
              <a:t>'Well, there are two sides to every question. . .'</a:t>
            </a:r>
          </a:p>
          <a:p>
            <a:r>
              <a:rPr lang="en-US" sz="2400" dirty="0"/>
              <a:t>'What do you do when one of '</a:t>
            </a:r>
            <a:r>
              <a:rPr lang="en-US" sz="2400" dirty="0" err="1"/>
              <a:t>em's</a:t>
            </a:r>
            <a:r>
              <a:rPr lang="en-US" sz="2400" dirty="0"/>
              <a:t> wrong?'</a:t>
            </a:r>
          </a:p>
          <a:p>
            <a:r>
              <a:rPr lang="en-US" sz="2400" dirty="0"/>
              <a:t>The reply came back like an arrow.</a:t>
            </a:r>
          </a:p>
          <a:p>
            <a:r>
              <a:rPr lang="en-US" sz="2400" dirty="0"/>
              <a:t>'I meant that we are enjoined to see things from the other person's point of view,' said Oats patiently.</a:t>
            </a:r>
          </a:p>
          <a:p>
            <a:r>
              <a:rPr lang="en-US" sz="2400" dirty="0"/>
              <a:t>'You mean that from the point of view of a torturer, torture is all right?'</a:t>
            </a:r>
          </a:p>
        </p:txBody>
      </p:sp>
      <p:sp>
        <p:nvSpPr>
          <p:cNvPr id="5" name="Номер слайда 4">
            <a:extLst>
              <a:ext uri="{FF2B5EF4-FFF2-40B4-BE49-F238E27FC236}">
                <a16:creationId xmlns:a16="http://schemas.microsoft.com/office/drawing/2014/main" id="{79E867B4-0F5F-48AD-A52C-E9CA1D4099B6}"/>
              </a:ext>
            </a:extLst>
          </p:cNvPr>
          <p:cNvSpPr>
            <a:spLocks noGrp="1"/>
          </p:cNvSpPr>
          <p:nvPr>
            <p:ph type="sldNum" sz="quarter" idx="12"/>
          </p:nvPr>
        </p:nvSpPr>
        <p:spPr/>
        <p:txBody>
          <a:bodyPr/>
          <a:lstStyle/>
          <a:p>
            <a:fld id="{68C38D6D-81F5-4A4C-8238-CF48AE1D978A}" type="slidenum">
              <a:rPr lang="ru-RU" smtClean="0"/>
              <a:t>3</a:t>
            </a:fld>
            <a:endParaRPr lang="ru-RU"/>
          </a:p>
        </p:txBody>
      </p:sp>
    </p:spTree>
    <p:extLst>
      <p:ext uri="{BB962C8B-B14F-4D97-AF65-F5344CB8AC3E}">
        <p14:creationId xmlns:p14="http://schemas.microsoft.com/office/powerpoint/2010/main" val="2978728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F6A73C0-A280-4325-A91A-45F61116B189}"/>
              </a:ext>
            </a:extLst>
          </p:cNvPr>
          <p:cNvSpPr/>
          <p:nvPr/>
        </p:nvSpPr>
        <p:spPr>
          <a:xfrm>
            <a:off x="2961565" y="2060811"/>
            <a:ext cx="8106770" cy="2246769"/>
          </a:xfrm>
          <a:prstGeom prst="rect">
            <a:avLst/>
          </a:prstGeom>
        </p:spPr>
        <p:txBody>
          <a:bodyPr wrap="square">
            <a:spAutoFit/>
          </a:bodyPr>
          <a:lstStyle/>
          <a:p>
            <a:r>
              <a:rPr lang="en-US" sz="2800" dirty="0"/>
              <a:t>'Not usually. There is a very interesting debate raging at the moment about the nature of sin, for example.'</a:t>
            </a:r>
          </a:p>
          <a:p>
            <a:r>
              <a:rPr lang="en-US" sz="2800" dirty="0"/>
              <a:t>'And what do they think? Against it, are they?'</a:t>
            </a:r>
          </a:p>
          <a:p>
            <a:r>
              <a:rPr lang="en-US" sz="2800" dirty="0"/>
              <a:t>'It's not as simple as that. It's not a black and white issue. There are so many shades of grey.'</a:t>
            </a:r>
          </a:p>
        </p:txBody>
      </p:sp>
      <p:sp>
        <p:nvSpPr>
          <p:cNvPr id="3" name="Номер слайда 2">
            <a:extLst>
              <a:ext uri="{FF2B5EF4-FFF2-40B4-BE49-F238E27FC236}">
                <a16:creationId xmlns:a16="http://schemas.microsoft.com/office/drawing/2014/main" id="{88D48D71-8384-4938-8829-192AF89733F4}"/>
              </a:ext>
            </a:extLst>
          </p:cNvPr>
          <p:cNvSpPr>
            <a:spLocks noGrp="1"/>
          </p:cNvSpPr>
          <p:nvPr>
            <p:ph type="sldNum" sz="quarter" idx="12"/>
          </p:nvPr>
        </p:nvSpPr>
        <p:spPr/>
        <p:txBody>
          <a:bodyPr/>
          <a:lstStyle/>
          <a:p>
            <a:fld id="{68C38D6D-81F5-4A4C-8238-CF48AE1D978A}" type="slidenum">
              <a:rPr lang="ru-RU" smtClean="0"/>
              <a:t>4</a:t>
            </a:fld>
            <a:endParaRPr lang="ru-RU"/>
          </a:p>
        </p:txBody>
      </p:sp>
    </p:spTree>
    <p:extLst>
      <p:ext uri="{BB962C8B-B14F-4D97-AF65-F5344CB8AC3E}">
        <p14:creationId xmlns:p14="http://schemas.microsoft.com/office/powerpoint/2010/main" val="349663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F702CF3-5363-4A16-A64D-13C8679F4A6B}"/>
              </a:ext>
            </a:extLst>
          </p:cNvPr>
          <p:cNvSpPr/>
          <p:nvPr/>
        </p:nvSpPr>
        <p:spPr>
          <a:xfrm>
            <a:off x="1824250" y="623010"/>
            <a:ext cx="9871881" cy="4832092"/>
          </a:xfrm>
          <a:prstGeom prst="rect">
            <a:avLst/>
          </a:prstGeom>
        </p:spPr>
        <p:txBody>
          <a:bodyPr wrap="square">
            <a:spAutoFit/>
          </a:bodyPr>
          <a:lstStyle/>
          <a:p>
            <a:r>
              <a:rPr lang="en-US" sz="2800" dirty="0"/>
              <a:t>'Nope.'</a:t>
            </a:r>
          </a:p>
          <a:p>
            <a:r>
              <a:rPr lang="en-US" sz="2800" dirty="0"/>
              <a:t>'Pardon?'</a:t>
            </a:r>
          </a:p>
          <a:p>
            <a:r>
              <a:rPr lang="en-US" sz="2800" dirty="0"/>
              <a:t>'There's no greys, only white that's got grubby. I'm surprised you don't know that. And sin, young man, is when you treat people as things. Including yourself. That's what sin is.'</a:t>
            </a:r>
          </a:p>
          <a:p>
            <a:r>
              <a:rPr lang="en-US" sz="2800" dirty="0"/>
              <a:t>'It's a lot more complicated than that-'</a:t>
            </a:r>
          </a:p>
          <a:p>
            <a:r>
              <a:rPr lang="en-US" sz="2800" dirty="0"/>
              <a:t>'No. It </a:t>
            </a:r>
            <a:r>
              <a:rPr lang="en-US" sz="2800" dirty="0" err="1"/>
              <a:t>ain't</a:t>
            </a:r>
            <a:r>
              <a:rPr lang="en-US" sz="2800" dirty="0"/>
              <a:t>. When people say things are a lot more complicated than that, they means they're getting worried that they won't like the truth. People as things, that's where it starts.'</a:t>
            </a:r>
          </a:p>
          <a:p>
            <a:r>
              <a:rPr lang="en-US" sz="2800" dirty="0"/>
              <a:t>'Oh, I'm sure there are worse crimes-'</a:t>
            </a:r>
          </a:p>
          <a:p>
            <a:r>
              <a:rPr lang="en-US" sz="2800" dirty="0"/>
              <a:t>'But they starts with thinking about people as things. . .'</a:t>
            </a:r>
          </a:p>
        </p:txBody>
      </p:sp>
      <p:sp>
        <p:nvSpPr>
          <p:cNvPr id="3" name="Номер слайда 2">
            <a:extLst>
              <a:ext uri="{FF2B5EF4-FFF2-40B4-BE49-F238E27FC236}">
                <a16:creationId xmlns:a16="http://schemas.microsoft.com/office/drawing/2014/main" id="{C53205FE-F41D-4EB3-B041-87BA81C37BB9}"/>
              </a:ext>
            </a:extLst>
          </p:cNvPr>
          <p:cNvSpPr>
            <a:spLocks noGrp="1"/>
          </p:cNvSpPr>
          <p:nvPr>
            <p:ph type="sldNum" sz="quarter" idx="12"/>
          </p:nvPr>
        </p:nvSpPr>
        <p:spPr/>
        <p:txBody>
          <a:bodyPr/>
          <a:lstStyle/>
          <a:p>
            <a:fld id="{68C38D6D-81F5-4A4C-8238-CF48AE1D978A}" type="slidenum">
              <a:rPr lang="ru-RU" smtClean="0"/>
              <a:t>5</a:t>
            </a:fld>
            <a:endParaRPr lang="ru-RU"/>
          </a:p>
        </p:txBody>
      </p:sp>
    </p:spTree>
    <p:extLst>
      <p:ext uri="{BB962C8B-B14F-4D97-AF65-F5344CB8AC3E}">
        <p14:creationId xmlns:p14="http://schemas.microsoft.com/office/powerpoint/2010/main" val="2612481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F702CF3-5363-4A16-A64D-13C8679F4A6B}"/>
              </a:ext>
            </a:extLst>
          </p:cNvPr>
          <p:cNvSpPr/>
          <p:nvPr/>
        </p:nvSpPr>
        <p:spPr>
          <a:xfrm>
            <a:off x="1787858" y="800431"/>
            <a:ext cx="10017456" cy="4832092"/>
          </a:xfrm>
          <a:prstGeom prst="rect">
            <a:avLst/>
          </a:prstGeom>
        </p:spPr>
        <p:txBody>
          <a:bodyPr wrap="square">
            <a:spAutoFit/>
          </a:bodyPr>
          <a:lstStyle/>
          <a:p>
            <a:r>
              <a:rPr lang="en-US" sz="2800" dirty="0"/>
              <a:t>'Nope.'</a:t>
            </a:r>
          </a:p>
          <a:p>
            <a:r>
              <a:rPr lang="en-US" sz="2800" dirty="0"/>
              <a:t>'Pardon?'</a:t>
            </a:r>
          </a:p>
          <a:p>
            <a:r>
              <a:rPr lang="en-US" sz="2800" dirty="0"/>
              <a:t>'There's no greys, only white that's got grubby. I'm surprised you don't know that. And </a:t>
            </a:r>
            <a:r>
              <a:rPr lang="en-US" sz="2800" b="1" dirty="0"/>
              <a:t>sin</a:t>
            </a:r>
            <a:r>
              <a:rPr lang="en-US" sz="2800" dirty="0"/>
              <a:t>, young man, </a:t>
            </a:r>
            <a:r>
              <a:rPr lang="en-US" sz="2800" b="1" dirty="0"/>
              <a:t>is when you treat people as things</a:t>
            </a:r>
            <a:r>
              <a:rPr lang="en-US" sz="2800" dirty="0"/>
              <a:t>. </a:t>
            </a:r>
            <a:r>
              <a:rPr lang="en-US" sz="2800" b="1" dirty="0"/>
              <a:t>Including yourself</a:t>
            </a:r>
            <a:r>
              <a:rPr lang="en-US" sz="2800" dirty="0"/>
              <a:t>. That's what sin is.'</a:t>
            </a:r>
          </a:p>
          <a:p>
            <a:r>
              <a:rPr lang="en-US" sz="2800" dirty="0"/>
              <a:t>'It's </a:t>
            </a:r>
            <a:r>
              <a:rPr lang="en-US" sz="2800" dirty="0">
                <a:solidFill>
                  <a:srgbClr val="002060"/>
                </a:solidFill>
              </a:rPr>
              <a:t>a lot more complicated than that-</a:t>
            </a:r>
            <a:r>
              <a:rPr lang="en-US" sz="2800" dirty="0"/>
              <a:t>'</a:t>
            </a:r>
          </a:p>
          <a:p>
            <a:r>
              <a:rPr lang="en-US" sz="2800" b="1" dirty="0"/>
              <a:t>'No. It </a:t>
            </a:r>
            <a:r>
              <a:rPr lang="en-US" sz="2800" b="1" dirty="0" err="1"/>
              <a:t>ain't</a:t>
            </a:r>
            <a:r>
              <a:rPr lang="en-US" sz="2800" dirty="0"/>
              <a:t>. </a:t>
            </a:r>
            <a:r>
              <a:rPr lang="en-US" sz="2800" b="1" dirty="0"/>
              <a:t>When people say things are a lot more complicated than that, they means they're getting worried that they won't like the truth</a:t>
            </a:r>
            <a:r>
              <a:rPr lang="en-US" sz="2800" dirty="0"/>
              <a:t>. People as things, that's where it starts.'</a:t>
            </a:r>
          </a:p>
          <a:p>
            <a:r>
              <a:rPr lang="en-US" sz="2800" dirty="0"/>
              <a:t>'Oh, I'm sure </a:t>
            </a:r>
            <a:r>
              <a:rPr lang="en-US" sz="2800" dirty="0">
                <a:solidFill>
                  <a:srgbClr val="002060"/>
                </a:solidFill>
              </a:rPr>
              <a:t>there are worse crimes</a:t>
            </a:r>
            <a:r>
              <a:rPr lang="en-US" sz="2800" dirty="0"/>
              <a:t>-'</a:t>
            </a:r>
          </a:p>
          <a:p>
            <a:r>
              <a:rPr lang="en-US" sz="2800" b="1" dirty="0"/>
              <a:t>'But they starts with thinking about people as things</a:t>
            </a:r>
            <a:r>
              <a:rPr lang="en-US" sz="2800" dirty="0"/>
              <a:t>. . .'</a:t>
            </a:r>
          </a:p>
        </p:txBody>
      </p:sp>
      <p:sp>
        <p:nvSpPr>
          <p:cNvPr id="3" name="Номер слайда 2">
            <a:extLst>
              <a:ext uri="{FF2B5EF4-FFF2-40B4-BE49-F238E27FC236}">
                <a16:creationId xmlns:a16="http://schemas.microsoft.com/office/drawing/2014/main" id="{253EA29D-9EFB-40E6-BAAB-F5A422D96B52}"/>
              </a:ext>
            </a:extLst>
          </p:cNvPr>
          <p:cNvSpPr>
            <a:spLocks noGrp="1"/>
          </p:cNvSpPr>
          <p:nvPr>
            <p:ph type="sldNum" sz="quarter" idx="12"/>
          </p:nvPr>
        </p:nvSpPr>
        <p:spPr/>
        <p:txBody>
          <a:bodyPr/>
          <a:lstStyle/>
          <a:p>
            <a:fld id="{68C38D6D-81F5-4A4C-8238-CF48AE1D978A}" type="slidenum">
              <a:rPr lang="ru-RU" smtClean="0"/>
              <a:t>6</a:t>
            </a:fld>
            <a:endParaRPr lang="ru-RU"/>
          </a:p>
        </p:txBody>
      </p:sp>
    </p:spTree>
    <p:extLst>
      <p:ext uri="{BB962C8B-B14F-4D97-AF65-F5344CB8AC3E}">
        <p14:creationId xmlns:p14="http://schemas.microsoft.com/office/powerpoint/2010/main" val="344730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Мультимедиа в Интернете 1" title="Mechanická hlava na Národní třídě - Franz Kafka">
            <a:hlinkClick r:id="" action="ppaction://media"/>
            <a:extLst>
              <a:ext uri="{FF2B5EF4-FFF2-40B4-BE49-F238E27FC236}">
                <a16:creationId xmlns:a16="http://schemas.microsoft.com/office/drawing/2014/main" id="{C463A9CC-4FAE-4D15-83D8-BF3DD48D1427}"/>
              </a:ext>
            </a:extLst>
          </p:cNvPr>
          <p:cNvPicPr>
            <a:picLocks noRot="1" noChangeAspect="1"/>
          </p:cNvPicPr>
          <p:nvPr>
            <a:videoFile r:link="rId1"/>
          </p:nvPr>
        </p:nvPicPr>
        <p:blipFill>
          <a:blip r:embed="rId3"/>
          <a:stretch>
            <a:fillRect/>
          </a:stretch>
        </p:blipFill>
        <p:spPr>
          <a:xfrm>
            <a:off x="1904620" y="573205"/>
            <a:ext cx="8928670" cy="5022377"/>
          </a:xfrm>
          <a:prstGeom prst="rect">
            <a:avLst/>
          </a:prstGeom>
        </p:spPr>
      </p:pic>
      <p:sp>
        <p:nvSpPr>
          <p:cNvPr id="3" name="Номер слайда 2">
            <a:extLst>
              <a:ext uri="{FF2B5EF4-FFF2-40B4-BE49-F238E27FC236}">
                <a16:creationId xmlns:a16="http://schemas.microsoft.com/office/drawing/2014/main" id="{A49966DF-106A-408C-9D6D-767A3C351B8B}"/>
              </a:ext>
            </a:extLst>
          </p:cNvPr>
          <p:cNvSpPr>
            <a:spLocks noGrp="1"/>
          </p:cNvSpPr>
          <p:nvPr>
            <p:ph type="sldNum" sz="quarter" idx="12"/>
          </p:nvPr>
        </p:nvSpPr>
        <p:spPr/>
        <p:txBody>
          <a:bodyPr/>
          <a:lstStyle/>
          <a:p>
            <a:fld id="{68C38D6D-81F5-4A4C-8238-CF48AE1D978A}" type="slidenum">
              <a:rPr lang="ru-RU" smtClean="0"/>
              <a:t>7</a:t>
            </a:fld>
            <a:endParaRPr lang="ru-RU"/>
          </a:p>
        </p:txBody>
      </p:sp>
    </p:spTree>
    <p:extLst>
      <p:ext uri="{BB962C8B-B14F-4D97-AF65-F5344CB8AC3E}">
        <p14:creationId xmlns:p14="http://schemas.microsoft.com/office/powerpoint/2010/main" val="53662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C721356-A70F-4B80-BD7E-5C5571FCCC99}"/>
              </a:ext>
            </a:extLst>
          </p:cNvPr>
          <p:cNvSpPr>
            <a:spLocks noGrp="1" noChangeArrowheads="1"/>
          </p:cNvSpPr>
          <p:nvPr>
            <p:ph type="title"/>
          </p:nvPr>
        </p:nvSpPr>
        <p:spPr/>
        <p:txBody>
          <a:bodyPr/>
          <a:lstStyle/>
          <a:p>
            <a:pPr eaLnBrk="1" hangingPunct="1"/>
            <a:r>
              <a:rPr lang="uk-UA" altLang="ru-RU"/>
              <a:t>Експресіонізм Кафки</a:t>
            </a:r>
            <a:endParaRPr lang="ru-RU" altLang="ru-RU"/>
          </a:p>
        </p:txBody>
      </p:sp>
      <p:sp>
        <p:nvSpPr>
          <p:cNvPr id="29699" name="Rectangle 3">
            <a:extLst>
              <a:ext uri="{FF2B5EF4-FFF2-40B4-BE49-F238E27FC236}">
                <a16:creationId xmlns:a16="http://schemas.microsoft.com/office/drawing/2014/main" id="{05D25977-7C44-478E-A03B-ECCAE629CCEC}"/>
              </a:ext>
            </a:extLst>
          </p:cNvPr>
          <p:cNvSpPr>
            <a:spLocks noGrp="1" noChangeArrowheads="1"/>
          </p:cNvSpPr>
          <p:nvPr>
            <p:ph type="body" idx="1"/>
          </p:nvPr>
        </p:nvSpPr>
        <p:spPr>
          <a:xfrm>
            <a:off x="1842449" y="1392072"/>
            <a:ext cx="9662164" cy="4841818"/>
          </a:xfrm>
        </p:spPr>
        <p:txBody>
          <a:bodyPr>
            <a:normAutofit fontScale="92500" lnSpcReduction="20000"/>
          </a:bodyPr>
          <a:lstStyle/>
          <a:p>
            <a:pPr eaLnBrk="1" hangingPunct="1">
              <a:lnSpc>
                <a:spcPct val="110000"/>
              </a:lnSpc>
            </a:pPr>
            <a:r>
              <a:rPr lang="uk-UA" altLang="ru-RU" sz="3200" dirty="0"/>
              <a:t>Людина живе у ворожому світі. Її сутнісні сили відчужені у створених нею інститутах, які </a:t>
            </a:r>
            <a:r>
              <a:rPr lang="uk-UA" altLang="ru-RU" sz="3200" dirty="0" err="1"/>
              <a:t>протистоять</a:t>
            </a:r>
            <a:r>
              <a:rPr lang="uk-UA" altLang="ru-RU" sz="3200" dirty="0"/>
              <a:t> їй.</a:t>
            </a:r>
          </a:p>
          <a:p>
            <a:pPr eaLnBrk="1" hangingPunct="1">
              <a:lnSpc>
                <a:spcPct val="110000"/>
              </a:lnSpc>
            </a:pPr>
            <a:r>
              <a:rPr lang="uk-UA" altLang="ru-RU" sz="3200" dirty="0"/>
              <a:t>Прагнення щастя нездійсненне. </a:t>
            </a:r>
          </a:p>
          <a:p>
            <a:pPr eaLnBrk="1" hangingPunct="1">
              <a:lnSpc>
                <a:spcPct val="110000"/>
              </a:lnSpc>
            </a:pPr>
            <a:r>
              <a:rPr lang="uk-UA" altLang="ru-RU" sz="3200" dirty="0"/>
              <a:t>Водночас прагнення знайти дещо стале та незмінне: “незруйноване”, “світло”</a:t>
            </a:r>
          </a:p>
          <a:p>
            <a:pPr eaLnBrk="1" hangingPunct="1">
              <a:lnSpc>
                <a:spcPct val="110000"/>
              </a:lnSpc>
            </a:pPr>
            <a:r>
              <a:rPr lang="uk-UA" altLang="ru-RU" sz="3200" dirty="0"/>
              <a:t>Доля особистості належить не їй, а тому, абстрагувалося від людини, відділилося від неї. Суспільна організація буття стоїть над людиною та спотворює її сутність.</a:t>
            </a:r>
          </a:p>
          <a:p>
            <a:pPr eaLnBrk="1" hangingPunct="1">
              <a:lnSpc>
                <a:spcPct val="110000"/>
              </a:lnSpc>
            </a:pPr>
            <a:r>
              <a:rPr lang="uk-UA" altLang="ru-RU" sz="3200" dirty="0"/>
              <a:t>Хаос світу сильніший за людину, проте, навіть коли гине у хаосі, людина “світить”.</a:t>
            </a:r>
          </a:p>
          <a:p>
            <a:pPr eaLnBrk="1" hangingPunct="1">
              <a:lnSpc>
                <a:spcPct val="80000"/>
              </a:lnSpc>
              <a:buFontTx/>
              <a:buNone/>
            </a:pPr>
            <a:endParaRPr lang="uk-UA" altLang="ru-RU" sz="2000" dirty="0"/>
          </a:p>
          <a:p>
            <a:pPr eaLnBrk="1" hangingPunct="1">
              <a:lnSpc>
                <a:spcPct val="80000"/>
              </a:lnSpc>
            </a:pPr>
            <a:endParaRPr lang="uk-UA" altLang="ru-RU" sz="2000" dirty="0"/>
          </a:p>
        </p:txBody>
      </p:sp>
      <p:sp>
        <p:nvSpPr>
          <p:cNvPr id="2" name="Номер слайда 1">
            <a:extLst>
              <a:ext uri="{FF2B5EF4-FFF2-40B4-BE49-F238E27FC236}">
                <a16:creationId xmlns:a16="http://schemas.microsoft.com/office/drawing/2014/main" id="{0DD44F0C-190C-4E97-A581-9EB0719500AC}"/>
              </a:ext>
            </a:extLst>
          </p:cNvPr>
          <p:cNvSpPr>
            <a:spLocks noGrp="1"/>
          </p:cNvSpPr>
          <p:nvPr>
            <p:ph type="sldNum" sz="quarter" idx="12"/>
          </p:nvPr>
        </p:nvSpPr>
        <p:spPr/>
        <p:txBody>
          <a:bodyPr/>
          <a:lstStyle/>
          <a:p>
            <a:fld id="{68C38D6D-81F5-4A4C-8238-CF48AE1D978A}" type="slidenum">
              <a:rPr lang="ru-RU" smtClean="0"/>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42239AF-6429-4B4E-A83B-B1F2569D56B5}"/>
              </a:ext>
            </a:extLst>
          </p:cNvPr>
          <p:cNvPicPr>
            <a:picLocks noChangeAspect="1"/>
          </p:cNvPicPr>
          <p:nvPr/>
        </p:nvPicPr>
        <p:blipFill>
          <a:blip r:embed="rId2"/>
          <a:stretch>
            <a:fillRect/>
          </a:stretch>
        </p:blipFill>
        <p:spPr>
          <a:xfrm>
            <a:off x="1152240" y="1362309"/>
            <a:ext cx="2969383" cy="4133381"/>
          </a:xfrm>
          <a:prstGeom prst="rect">
            <a:avLst/>
          </a:prstGeom>
        </p:spPr>
      </p:pic>
      <p:sp>
        <p:nvSpPr>
          <p:cNvPr id="5" name="TextBox 4">
            <a:extLst>
              <a:ext uri="{FF2B5EF4-FFF2-40B4-BE49-F238E27FC236}">
                <a16:creationId xmlns:a16="http://schemas.microsoft.com/office/drawing/2014/main" id="{4F64CDCF-BF6F-408C-BCA1-AC88B11F1911}"/>
              </a:ext>
            </a:extLst>
          </p:cNvPr>
          <p:cNvSpPr txBox="1"/>
          <p:nvPr/>
        </p:nvSpPr>
        <p:spPr>
          <a:xfrm>
            <a:off x="4467370" y="0"/>
            <a:ext cx="7206018" cy="7109639"/>
          </a:xfrm>
          <a:prstGeom prst="rect">
            <a:avLst/>
          </a:prstGeom>
          <a:noFill/>
        </p:spPr>
        <p:txBody>
          <a:bodyPr wrap="square" rtlCol="0">
            <a:spAutoFit/>
          </a:bodyPr>
          <a:lstStyle/>
          <a:p>
            <a:r>
              <a:rPr lang="uk-UA" sz="2400" dirty="0"/>
              <a:t>1914-16</a:t>
            </a:r>
          </a:p>
          <a:p>
            <a:r>
              <a:rPr lang="uk-UA" sz="2400" dirty="0"/>
              <a:t>1925</a:t>
            </a:r>
          </a:p>
          <a:p>
            <a:r>
              <a:rPr lang="uk-UA" sz="2400" dirty="0"/>
              <a:t>(</a:t>
            </a:r>
            <a:r>
              <a:rPr lang="uk-UA" sz="2400" dirty="0" err="1"/>
              <a:t>постмортем</a:t>
            </a:r>
            <a:r>
              <a:rPr lang="uk-UA" sz="2400" dirty="0"/>
              <a:t> – р</a:t>
            </a:r>
            <a:r>
              <a:rPr lang="ru-RU" sz="2400" dirty="0" err="1"/>
              <a:t>озрізнені</a:t>
            </a:r>
            <a:r>
              <a:rPr lang="ru-RU" sz="2400" dirty="0"/>
              <a:t> </a:t>
            </a:r>
            <a:r>
              <a:rPr lang="ru-RU" sz="2400" dirty="0" err="1"/>
              <a:t>епізоди</a:t>
            </a:r>
            <a:r>
              <a:rPr lang="ru-RU" sz="2400" dirty="0"/>
              <a:t> – </a:t>
            </a:r>
            <a:r>
              <a:rPr lang="ru-RU" sz="2400" dirty="0" err="1"/>
              <a:t>реконструкція</a:t>
            </a:r>
            <a:r>
              <a:rPr lang="ru-RU" sz="2400" dirty="0"/>
              <a:t> Макса Брода)</a:t>
            </a:r>
          </a:p>
          <a:p>
            <a:endParaRPr lang="uk-UA" sz="2400" dirty="0"/>
          </a:p>
          <a:p>
            <a:r>
              <a:rPr lang="ru-RU" sz="2400" dirty="0"/>
              <a:t>Йозеф К.</a:t>
            </a:r>
          </a:p>
          <a:p>
            <a:endParaRPr lang="uk-UA" sz="2400" dirty="0"/>
          </a:p>
          <a:p>
            <a:r>
              <a:rPr lang="uk-UA" sz="2400" dirty="0"/>
              <a:t>З</a:t>
            </a:r>
            <a:r>
              <a:rPr lang="ru-RU" sz="2400" dirty="0" err="1"/>
              <a:t>винувачення</a:t>
            </a:r>
            <a:r>
              <a:rPr lang="ru-RU" sz="2400" dirty="0"/>
              <a:t> як </a:t>
            </a:r>
            <a:r>
              <a:rPr lang="ru-RU" sz="2400" dirty="0" err="1"/>
              <a:t>даність</a:t>
            </a:r>
            <a:r>
              <a:rPr lang="ru-RU" sz="2400" dirty="0"/>
              <a:t> </a:t>
            </a:r>
          </a:p>
          <a:p>
            <a:r>
              <a:rPr lang="uk-UA" sz="2400" dirty="0"/>
              <a:t>Т</a:t>
            </a:r>
            <a:r>
              <a:rPr lang="ru-RU" sz="2400" dirty="0" err="1"/>
              <a:t>аємні</a:t>
            </a:r>
            <a:r>
              <a:rPr lang="ru-RU" sz="2400" dirty="0"/>
              <a:t> знаки </a:t>
            </a:r>
          </a:p>
          <a:p>
            <a:r>
              <a:rPr lang="uk-UA" sz="2400" dirty="0"/>
              <a:t>Ритуальність бюрократії та процедур</a:t>
            </a:r>
          </a:p>
          <a:p>
            <a:r>
              <a:rPr lang="ru-RU" sz="2400" dirty="0"/>
              <a:t>«</a:t>
            </a:r>
            <a:r>
              <a:rPr lang="ru-RU" sz="2400" dirty="0" err="1"/>
              <a:t>начебто</a:t>
            </a:r>
            <a:r>
              <a:rPr lang="ru-RU" sz="2400" dirty="0"/>
              <a:t> </a:t>
            </a:r>
            <a:r>
              <a:rPr lang="ru-RU" sz="2400" dirty="0" err="1"/>
              <a:t>виправдання</a:t>
            </a:r>
            <a:r>
              <a:rPr lang="ru-RU" sz="2400" dirty="0"/>
              <a:t>» — </a:t>
            </a:r>
            <a:r>
              <a:rPr lang="ru-RU" sz="2400" dirty="0" err="1"/>
              <a:t>нескінченне</a:t>
            </a:r>
            <a:r>
              <a:rPr lang="ru-RU" sz="2400" dirty="0"/>
              <a:t> </a:t>
            </a:r>
            <a:r>
              <a:rPr lang="ru-RU" sz="2400" dirty="0" err="1"/>
              <a:t>починання</a:t>
            </a:r>
            <a:r>
              <a:rPr lang="ru-RU" sz="2400" dirty="0"/>
              <a:t> </a:t>
            </a:r>
            <a:r>
              <a:rPr lang="ru-RU" sz="2400" dirty="0" err="1"/>
              <a:t>процесу</a:t>
            </a:r>
            <a:r>
              <a:rPr lang="ru-RU" sz="2400" dirty="0"/>
              <a:t> заново</a:t>
            </a:r>
          </a:p>
          <a:p>
            <a:r>
              <a:rPr lang="ru-RU" sz="2400" dirty="0" err="1"/>
              <a:t>повсюдність</a:t>
            </a:r>
            <a:r>
              <a:rPr lang="ru-RU" sz="2400" dirty="0"/>
              <a:t> і </a:t>
            </a:r>
            <a:r>
              <a:rPr lang="ru-RU" sz="2400" dirty="0" err="1"/>
              <a:t>всемогутність</a:t>
            </a:r>
            <a:r>
              <a:rPr lang="ru-RU" sz="2400" dirty="0"/>
              <a:t> </a:t>
            </a:r>
            <a:r>
              <a:rPr lang="ru-RU" sz="2400" dirty="0" err="1"/>
              <a:t>системи</a:t>
            </a:r>
            <a:endParaRPr lang="ru-RU" sz="2400" dirty="0"/>
          </a:p>
          <a:p>
            <a:r>
              <a:rPr lang="uk-UA" sz="2400" dirty="0"/>
              <a:t>Л</a:t>
            </a:r>
            <a:r>
              <a:rPr lang="ru-RU" sz="2400" dirty="0" err="1"/>
              <a:t>юдина</a:t>
            </a:r>
            <a:r>
              <a:rPr lang="ru-RU" sz="2400" dirty="0"/>
              <a:t> не </a:t>
            </a:r>
            <a:r>
              <a:rPr lang="ru-RU" sz="2400" dirty="0" err="1"/>
              <a:t>особистість</a:t>
            </a:r>
            <a:r>
              <a:rPr lang="ru-RU" sz="2400" dirty="0"/>
              <a:t>, а </a:t>
            </a:r>
            <a:r>
              <a:rPr lang="ru-RU" sz="2400" dirty="0" err="1"/>
              <a:t>елемент</a:t>
            </a:r>
            <a:r>
              <a:rPr lang="ru-RU" sz="2400" dirty="0"/>
              <a:t> </a:t>
            </a:r>
            <a:r>
              <a:rPr lang="ru-RU" sz="2400" dirty="0" err="1"/>
              <a:t>підтримки</a:t>
            </a:r>
            <a:r>
              <a:rPr lang="ru-RU" sz="2400" dirty="0"/>
              <a:t> </a:t>
            </a:r>
            <a:r>
              <a:rPr lang="ru-RU" sz="2400" dirty="0" err="1"/>
              <a:t>життєдіяльності</a:t>
            </a:r>
            <a:r>
              <a:rPr lang="ru-RU" sz="2400" dirty="0"/>
              <a:t> </a:t>
            </a:r>
            <a:r>
              <a:rPr lang="ru-RU" sz="2400" dirty="0" err="1"/>
              <a:t>системи</a:t>
            </a:r>
            <a:r>
              <a:rPr lang="ru-RU" sz="2400" dirty="0"/>
              <a:t>.</a:t>
            </a:r>
          </a:p>
          <a:p>
            <a:r>
              <a:rPr lang="uk-UA" sz="2400" dirty="0"/>
              <a:t>К</a:t>
            </a:r>
            <a:r>
              <a:rPr lang="ru-RU" sz="2400" dirty="0" err="1"/>
              <a:t>онтакт</a:t>
            </a:r>
            <a:r>
              <a:rPr lang="ru-RU" sz="2400" dirty="0"/>
              <a:t> з </a:t>
            </a:r>
            <a:r>
              <a:rPr lang="ru-RU" sz="2400" dirty="0" err="1"/>
              <a:t>людиною</a:t>
            </a:r>
            <a:r>
              <a:rPr lang="ru-RU" sz="2400" dirty="0"/>
              <a:t> як </a:t>
            </a:r>
            <a:r>
              <a:rPr lang="ru-RU" sz="2400" dirty="0" err="1"/>
              <a:t>самостійне</a:t>
            </a:r>
            <a:r>
              <a:rPr lang="ru-RU" sz="2400" dirty="0"/>
              <a:t> </a:t>
            </a:r>
            <a:r>
              <a:rPr lang="ru-RU" sz="2400" dirty="0" err="1"/>
              <a:t>рішення</a:t>
            </a:r>
            <a:r>
              <a:rPr lang="ru-RU" sz="2400" dirty="0"/>
              <a:t>, </a:t>
            </a:r>
            <a:r>
              <a:rPr lang="ru-RU" sz="2400" dirty="0" err="1"/>
              <a:t>опанування</a:t>
            </a:r>
            <a:r>
              <a:rPr lang="ru-RU" sz="2400" dirty="0"/>
              <a:t> </a:t>
            </a:r>
            <a:r>
              <a:rPr lang="ru-RU" sz="2400" dirty="0" err="1"/>
              <a:t>власним</a:t>
            </a:r>
            <a:r>
              <a:rPr lang="ru-RU" sz="2400" dirty="0"/>
              <a:t> </a:t>
            </a:r>
            <a:r>
              <a:rPr lang="ru-RU" sz="2400" dirty="0" err="1"/>
              <a:t>життям</a:t>
            </a:r>
            <a:r>
              <a:rPr lang="ru-RU" sz="2400" dirty="0"/>
              <a:t>.</a:t>
            </a:r>
          </a:p>
          <a:p>
            <a:endParaRPr lang="uk-UA" sz="2400" dirty="0"/>
          </a:p>
          <a:p>
            <a:endParaRPr lang="ru-RU" sz="2400" dirty="0"/>
          </a:p>
        </p:txBody>
      </p:sp>
      <p:sp>
        <p:nvSpPr>
          <p:cNvPr id="6" name="Прямоугольник 5">
            <a:extLst>
              <a:ext uri="{FF2B5EF4-FFF2-40B4-BE49-F238E27FC236}">
                <a16:creationId xmlns:a16="http://schemas.microsoft.com/office/drawing/2014/main" id="{53312402-1A9B-49AA-8041-E161A120B7A3}"/>
              </a:ext>
            </a:extLst>
          </p:cNvPr>
          <p:cNvSpPr/>
          <p:nvPr/>
        </p:nvSpPr>
        <p:spPr>
          <a:xfrm>
            <a:off x="133031" y="6229095"/>
            <a:ext cx="3988592" cy="369332"/>
          </a:xfrm>
          <a:prstGeom prst="rect">
            <a:avLst/>
          </a:prstGeom>
        </p:spPr>
        <p:txBody>
          <a:bodyPr wrap="none">
            <a:spAutoFit/>
          </a:bodyPr>
          <a:lstStyle/>
          <a:p>
            <a:r>
              <a:rPr lang="uk-UA" dirty="0"/>
              <a:t>А</a:t>
            </a:r>
            <a:r>
              <a:rPr lang="ru-RU" dirty="0" err="1"/>
              <a:t>встрія-Чехія-Німецька</a:t>
            </a:r>
            <a:r>
              <a:rPr lang="ru-RU" dirty="0"/>
              <a:t> </a:t>
            </a:r>
            <a:r>
              <a:rPr lang="ru-RU" dirty="0" err="1"/>
              <a:t>мова-Єврейство</a:t>
            </a:r>
            <a:endParaRPr lang="ru-RU" dirty="0"/>
          </a:p>
        </p:txBody>
      </p:sp>
      <p:sp>
        <p:nvSpPr>
          <p:cNvPr id="7" name="Номер слайда 6">
            <a:extLst>
              <a:ext uri="{FF2B5EF4-FFF2-40B4-BE49-F238E27FC236}">
                <a16:creationId xmlns:a16="http://schemas.microsoft.com/office/drawing/2014/main" id="{85DBA39A-8B61-4982-AA2C-EC0506881E0E}"/>
              </a:ext>
            </a:extLst>
          </p:cNvPr>
          <p:cNvSpPr>
            <a:spLocks noGrp="1"/>
          </p:cNvSpPr>
          <p:nvPr>
            <p:ph type="sldNum" sz="quarter" idx="12"/>
          </p:nvPr>
        </p:nvSpPr>
        <p:spPr/>
        <p:txBody>
          <a:bodyPr/>
          <a:lstStyle/>
          <a:p>
            <a:fld id="{68C38D6D-81F5-4A4C-8238-CF48AE1D978A}" type="slidenum">
              <a:rPr lang="ru-RU" smtClean="0"/>
              <a:t>9</a:t>
            </a:fld>
            <a:endParaRPr lang="ru-RU"/>
          </a:p>
        </p:txBody>
      </p:sp>
    </p:spTree>
    <p:extLst>
      <p:ext uri="{BB962C8B-B14F-4D97-AF65-F5344CB8AC3E}">
        <p14:creationId xmlns:p14="http://schemas.microsoft.com/office/powerpoint/2010/main" val="1858316343"/>
      </p:ext>
    </p:extLst>
  </p:cSld>
  <p:clrMapOvr>
    <a:masterClrMapping/>
  </p:clrMapOvr>
</p:sld>
</file>

<file path=ppt/theme/theme1.xml><?xml version="1.0" encoding="utf-8"?>
<a:theme xmlns:a="http://schemas.openxmlformats.org/drawingml/2006/main" name="Легкий дым">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Другая 1">
      <a:majorFont>
        <a:latin typeface="Garamond"/>
        <a:ea typeface=""/>
        <a:cs typeface=""/>
      </a:majorFont>
      <a:minorFont>
        <a:latin typeface="Garamond"/>
        <a:ea typeface=""/>
        <a:cs typeface=""/>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330</TotalTime>
  <Words>2166</Words>
  <Application>Microsoft Office PowerPoint</Application>
  <PresentationFormat>Широкоэкранный</PresentationFormat>
  <Paragraphs>163</Paragraphs>
  <Slides>24</Slides>
  <Notes>0</Notes>
  <HiddenSlides>0</HiddenSlides>
  <MMClips>1</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Calibri</vt:lpstr>
      <vt:lpstr>Garamond</vt:lpstr>
      <vt:lpstr>Wingdings</vt:lpstr>
      <vt:lpstr>Wingdings 3</vt:lpstr>
      <vt:lpstr>Легкий дым</vt:lpstr>
      <vt:lpstr>№3 Теми та стилі новітньої літератури.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Експресіонізм Кафки</vt:lpstr>
      <vt:lpstr>Презентация PowerPoint</vt:lpstr>
      <vt:lpstr>Експресіонізм  </vt:lpstr>
      <vt:lpstr>Презентация PowerPoint</vt:lpstr>
      <vt:lpstr>Презентация PowerPoint</vt:lpstr>
      <vt:lpstr>Презентация PowerPoint</vt:lpstr>
      <vt:lpstr>Презентация PowerPoint</vt:lpstr>
      <vt:lpstr>Презентация PowerPoint</vt:lpstr>
      <vt:lpstr>Принципи екзистенціалізму</vt:lpstr>
      <vt:lpstr>Альбер Камю</vt:lpstr>
      <vt:lpstr>Презентация PowerPoint</vt:lpstr>
      <vt:lpstr>Екзистенціалізм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Теми та стилі новітньої літератури.  </dc:title>
  <dc:creator>Probook</dc:creator>
  <cp:lastModifiedBy>Yevheniia Kanchura</cp:lastModifiedBy>
  <cp:revision>33</cp:revision>
  <dcterms:created xsi:type="dcterms:W3CDTF">2023-03-16T08:10:09Z</dcterms:created>
  <dcterms:modified xsi:type="dcterms:W3CDTF">2023-05-04T13:20:56Z</dcterms:modified>
</cp:coreProperties>
</file>