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5" r:id="rId3"/>
    <p:sldId id="270" r:id="rId4"/>
    <p:sldId id="263" r:id="rId5"/>
    <p:sldId id="266" r:id="rId6"/>
    <p:sldId id="264" r:id="rId7"/>
    <p:sldId id="261" r:id="rId8"/>
    <p:sldId id="262" r:id="rId9"/>
    <p:sldId id="268" r:id="rId10"/>
    <p:sldId id="267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9" r:id="rId19"/>
    <p:sldId id="277" r:id="rId20"/>
    <p:sldId id="278" r:id="rId21"/>
    <p:sldId id="25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8D6A3-28E4-42BB-A713-340DD487130F}" type="datetimeFigureOut">
              <a:rPr lang="ru-RU" smtClean="0"/>
              <a:t>чт 02.03.23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D771C-7E64-460A-9896-D4B6A08A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80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D4E5-BE72-4271-AF44-BDF71AB58414}" type="datetime1">
              <a:rPr lang="ru-RU" smtClean="0"/>
              <a:t>чт 02.03.23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5F53782-646B-4524-B1D7-71D63C9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8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7151-8234-44B9-ACAB-1F45B782B4BF}" type="datetime1">
              <a:rPr lang="ru-RU" smtClean="0"/>
              <a:t>чт 02.03.23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F53782-646B-4524-B1D7-71D63C9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5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55B2-C4C8-4C86-B5C8-C26EA5269106}" type="datetime1">
              <a:rPr lang="ru-RU" smtClean="0"/>
              <a:t>чт 02.03.23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F53782-646B-4524-B1D7-71D63C9D344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099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E9B9-4585-4B23-95F8-42E6F8428F3A}" type="datetime1">
              <a:rPr lang="ru-RU" smtClean="0"/>
              <a:t>чт 02.03.23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F53782-646B-4524-B1D7-71D63C9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25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B4DE-FECC-4A0A-B8E9-5AD9BA2F5966}" type="datetime1">
              <a:rPr lang="ru-RU" smtClean="0"/>
              <a:t>чт 02.03.23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F53782-646B-4524-B1D7-71D63C9D344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7220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A7B5-616D-4854-BA1C-BEF7F90338F3}" type="datetime1">
              <a:rPr lang="ru-RU" smtClean="0"/>
              <a:t>чт 02.03.23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F53782-646B-4524-B1D7-71D63C9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7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E425-D7A8-41BD-9D09-89FEF67A8C0F}" type="datetime1">
              <a:rPr lang="ru-RU" smtClean="0"/>
              <a:t>чт 02.03.23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1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C2F6-3506-493E-B0C7-467040B59C48}" type="datetime1">
              <a:rPr lang="ru-RU" smtClean="0"/>
              <a:t>чт 02.03.23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2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A574-04E5-4D04-98CA-67BCFE91EA1E}" type="datetime1">
              <a:rPr lang="ru-RU" smtClean="0"/>
              <a:t>чт 02.03.23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E09-14CB-4BDF-9275-AA85BE133801}" type="datetime1">
              <a:rPr lang="ru-RU" smtClean="0"/>
              <a:t>чт 02.03.23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F53782-646B-4524-B1D7-71D63C9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7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B92B-4257-4BB1-90FF-6425E4E76D4F}" type="datetime1">
              <a:rPr lang="ru-RU" smtClean="0"/>
              <a:t>чт 02.03.23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F53782-646B-4524-B1D7-71D63C9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3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BE46-30B8-4565-8424-34E99DDE4FE2}" type="datetime1">
              <a:rPr lang="ru-RU" smtClean="0"/>
              <a:t>чт 02.03.23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F53782-646B-4524-B1D7-71D63C9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74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53A9-E63F-4458-9DBA-AB9A0C4A2747}" type="datetime1">
              <a:rPr lang="ru-RU" smtClean="0"/>
              <a:t>чт 02.03.23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0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D649-6FF2-4AC0-8DA7-94E6A9923869}" type="datetime1">
              <a:rPr lang="ru-RU" smtClean="0"/>
              <a:t>чт 02.03.23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6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B266-354F-4C49-A82A-6DBDECED21D8}" type="datetime1">
              <a:rPr lang="ru-RU" smtClean="0"/>
              <a:t>чт 02.03.23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2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9D2-87D0-4DA0-B5C6-2BD659E7A8E2}" type="datetime1">
              <a:rPr lang="ru-RU" smtClean="0"/>
              <a:t>чт 02.03.23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F53782-646B-4524-B1D7-71D63C9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3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AA176-B9F4-47F9-A23C-236C75DA0394}" type="datetime1">
              <a:rPr lang="ru-RU" smtClean="0"/>
              <a:t>чт 02.03.23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5F53782-646B-4524-B1D7-71D63C9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.lviv.ua/n4texts/bart.htm" TargetMode="External"/><Relationship Id="rId2" Type="http://schemas.openxmlformats.org/officeDocument/2006/relationships/hyperlink" Target="https://www.goodreads.com/author/show/579933.G_rard_Genett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htyvo.org.ua/authors/Papusha_Ihor/Modus_ponens_Narysy_z_naratolohi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ji.lviv.ua/n4texts/bart.ht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7C837-0C81-45E4-97E1-385C1B8781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№2 </a:t>
            </a:r>
            <a:br>
              <a:rPr lang="uk-UA" dirty="0"/>
            </a:br>
            <a:r>
              <a:rPr lang="uk-UA" dirty="0" err="1"/>
              <a:t>Наративна</a:t>
            </a:r>
            <a:r>
              <a:rPr lang="uk-UA" dirty="0"/>
              <a:t> причинність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81428C-8F23-464F-B812-40B0A258CF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Текст-задоволення і текст-насолода за Р. </a:t>
            </a:r>
            <a:r>
              <a:rPr lang="uk-UA" dirty="0" err="1"/>
              <a:t>Бартом</a:t>
            </a:r>
            <a:r>
              <a:rPr lang="uk-UA" dirty="0"/>
              <a:t>. Поняття </a:t>
            </a:r>
            <a:r>
              <a:rPr lang="uk-UA" dirty="0" err="1"/>
              <a:t>фокалізації</a:t>
            </a:r>
            <a:r>
              <a:rPr lang="uk-UA" dirty="0"/>
              <a:t> за Ж. </a:t>
            </a:r>
            <a:r>
              <a:rPr lang="uk-UA" dirty="0" err="1"/>
              <a:t>Женеттом</a:t>
            </a:r>
            <a:r>
              <a:rPr lang="uk-UA" dirty="0"/>
              <a:t>. Зорова перспектива у словесних творах, організація вираженого у наративі погляду, донесення його до реципієнта. Бачення "з", "з середини" та "ззовні". Роль визначення </a:t>
            </a:r>
            <a:r>
              <a:rPr lang="uk-UA" dirty="0" err="1"/>
              <a:t>фокалізації</a:t>
            </a:r>
            <a:r>
              <a:rPr lang="uk-UA" dirty="0"/>
              <a:t> для сприйняття художнього тексту. </a:t>
            </a:r>
            <a:r>
              <a:rPr lang="uk-UA" dirty="0" err="1"/>
              <a:t>Наративна</a:t>
            </a:r>
            <a:r>
              <a:rPr lang="uk-UA" dirty="0"/>
              <a:t> причинність та примусовий наратив з точки зору сугестії.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A4C385-E41E-4830-84C0-C36A8A8F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05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8AC717-C4AC-4665-A274-463CA2E7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10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43CFCD-C25C-4D2F-A070-3F83CE401ACA}"/>
              </a:ext>
            </a:extLst>
          </p:cNvPr>
          <p:cNvSpPr/>
          <p:nvPr/>
        </p:nvSpPr>
        <p:spPr>
          <a:xfrm>
            <a:off x="921695" y="1152907"/>
            <a:ext cx="113104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(англ. </a:t>
            </a:r>
            <a:r>
              <a:rPr lang="en-GB" dirty="0"/>
              <a:t>narrative causality) – </a:t>
            </a:r>
            <a:r>
              <a:rPr lang="ru-RU" dirty="0"/>
              <a:t>заснована на </a:t>
            </a:r>
            <a:r>
              <a:rPr lang="ru-RU" dirty="0" err="1"/>
              <a:t>очікуванні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 </a:t>
            </a:r>
            <a:r>
              <a:rPr lang="ru-RU" dirty="0" err="1"/>
              <a:t>закономірність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сюжет. Приклад: </a:t>
            </a:r>
            <a:r>
              <a:rPr lang="ru-RU" dirty="0" err="1"/>
              <a:t>читач</a:t>
            </a:r>
            <a:r>
              <a:rPr lang="ru-RU" dirty="0"/>
              <a:t> </a:t>
            </a:r>
            <a:r>
              <a:rPr lang="ru-RU" dirty="0" err="1"/>
              <a:t>очікує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дівчина</a:t>
            </a:r>
            <a:r>
              <a:rPr lang="ru-RU" dirty="0"/>
              <a:t>- </a:t>
            </a:r>
            <a:r>
              <a:rPr lang="ru-RU" dirty="0" err="1"/>
              <a:t>сирітка</a:t>
            </a:r>
            <a:r>
              <a:rPr lang="ru-RU" dirty="0"/>
              <a:t>, яка </a:t>
            </a:r>
            <a:r>
              <a:rPr lang="ru-RU" dirty="0" err="1"/>
              <a:t>живе</a:t>
            </a:r>
            <a:r>
              <a:rPr lang="ru-RU" dirty="0"/>
              <a:t> в </a:t>
            </a:r>
            <a:r>
              <a:rPr lang="ru-RU" dirty="0" err="1"/>
              <a:t>мачухи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поїхати</a:t>
            </a:r>
            <a:r>
              <a:rPr lang="ru-RU" dirty="0"/>
              <a:t> на бал у </a:t>
            </a:r>
            <a:r>
              <a:rPr lang="ru-RU" dirty="0" err="1"/>
              <a:t>кришталевих</a:t>
            </a:r>
            <a:r>
              <a:rPr lang="ru-RU" dirty="0"/>
              <a:t> черевичках. Террі Пратчетт </a:t>
            </a:r>
            <a:r>
              <a:rPr lang="ru-RU" dirty="0" err="1"/>
              <a:t>увів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«н. пр.» у </a:t>
            </a:r>
            <a:r>
              <a:rPr lang="ru-RU" dirty="0" err="1"/>
              <a:t>романі</a:t>
            </a:r>
            <a:r>
              <a:rPr lang="ru-RU" dirty="0"/>
              <a:t> «</a:t>
            </a:r>
            <a:r>
              <a:rPr lang="ru-RU" dirty="0" err="1"/>
              <a:t>Відьми</a:t>
            </a:r>
            <a:r>
              <a:rPr lang="ru-RU" dirty="0"/>
              <a:t> за кордоном» (1991),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переформулювавши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як «</a:t>
            </a:r>
            <a:r>
              <a:rPr lang="ru-RU" dirty="0" err="1"/>
              <a:t>наративний</a:t>
            </a:r>
            <a:r>
              <a:rPr lang="ru-RU" dirty="0"/>
              <a:t> </a:t>
            </a:r>
            <a:r>
              <a:rPr lang="ru-RU" dirty="0" err="1"/>
              <a:t>імператив</a:t>
            </a:r>
            <a:r>
              <a:rPr lang="ru-RU" dirty="0"/>
              <a:t> /</a:t>
            </a:r>
            <a:r>
              <a:rPr lang="en-GB" dirty="0"/>
              <a:t>narrative imperative»</a:t>
            </a:r>
          </a:p>
          <a:p>
            <a:r>
              <a:rPr lang="en-GB" dirty="0"/>
              <a:t>(«</a:t>
            </a:r>
            <a:r>
              <a:rPr lang="ru-RU" dirty="0"/>
              <a:t>Наука Дискосвіту», 1999). Фара </a:t>
            </a:r>
            <a:r>
              <a:rPr lang="ru-RU" dirty="0" err="1"/>
              <a:t>Мендлесон</a:t>
            </a:r>
            <a:r>
              <a:rPr lang="ru-RU" dirty="0"/>
              <a:t> </a:t>
            </a:r>
            <a:r>
              <a:rPr lang="ru-RU" dirty="0" err="1"/>
              <a:t>називає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примусовим</a:t>
            </a:r>
            <a:r>
              <a:rPr lang="ru-RU" dirty="0"/>
              <a:t> </a:t>
            </a:r>
            <a:r>
              <a:rPr lang="ru-RU" dirty="0" err="1"/>
              <a:t>наративом</a:t>
            </a:r>
            <a:r>
              <a:rPr lang="ru-RU" dirty="0"/>
              <a:t> (англ. </a:t>
            </a:r>
            <a:r>
              <a:rPr lang="en-GB" dirty="0"/>
              <a:t>coercive narrative). </a:t>
            </a:r>
            <a:r>
              <a:rPr lang="ru-RU" dirty="0" err="1"/>
              <a:t>Фентезі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постмодернізму</a:t>
            </a:r>
            <a:r>
              <a:rPr lang="ru-RU" dirty="0"/>
              <a:t> </a:t>
            </a:r>
            <a:r>
              <a:rPr lang="ru-RU" dirty="0" err="1"/>
              <a:t>демонструє</a:t>
            </a:r>
            <a:r>
              <a:rPr lang="ru-RU" dirty="0"/>
              <a:t> </a:t>
            </a:r>
            <a:r>
              <a:rPr lang="ru-RU" dirty="0" err="1"/>
              <a:t>читачеві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н. пр. і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протидії</a:t>
            </a:r>
            <a:r>
              <a:rPr lang="ru-RU" dirty="0"/>
              <a:t> шаблонам </a:t>
            </a:r>
            <a:r>
              <a:rPr lang="ru-RU" dirty="0" err="1"/>
              <a:t>мислення</a:t>
            </a:r>
            <a:r>
              <a:rPr lang="ru-RU" dirty="0"/>
              <a:t>.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читацького</a:t>
            </a:r>
            <a:r>
              <a:rPr lang="ru-RU" dirty="0"/>
              <a:t> </a:t>
            </a:r>
            <a:r>
              <a:rPr lang="ru-RU" dirty="0" err="1"/>
              <a:t>очікування</a:t>
            </a:r>
            <a:r>
              <a:rPr lang="ru-RU" dirty="0"/>
              <a:t> і </a:t>
            </a:r>
            <a:r>
              <a:rPr lang="ru-RU" dirty="0" err="1"/>
              <a:t>руйнація</a:t>
            </a:r>
            <a:r>
              <a:rPr lang="ru-RU" dirty="0"/>
              <a:t> шаблону </a:t>
            </a:r>
            <a:r>
              <a:rPr lang="ru-RU" dirty="0" err="1"/>
              <a:t>зумовлюють</a:t>
            </a:r>
            <a:r>
              <a:rPr lang="ru-RU" dirty="0"/>
              <a:t> </a:t>
            </a:r>
            <a:r>
              <a:rPr lang="ru-RU" dirty="0" err="1"/>
              <a:t>фентезійне</a:t>
            </a:r>
            <a:r>
              <a:rPr lang="ru-RU" dirty="0"/>
              <a:t> одивнення та </a:t>
            </a:r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/>
              <a:t>погляду</a:t>
            </a:r>
            <a:r>
              <a:rPr lang="ru-RU" dirty="0"/>
              <a:t> на сюжет.</a:t>
            </a:r>
          </a:p>
          <a:p>
            <a:r>
              <a:rPr lang="ru-RU" dirty="0"/>
              <a:t>Канчура Є.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текстуалізованого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в романах-</a:t>
            </a:r>
            <a:r>
              <a:rPr lang="ru-RU" dirty="0" err="1"/>
              <a:t>фентезі</a:t>
            </a:r>
            <a:r>
              <a:rPr lang="ru-RU" dirty="0"/>
              <a:t> Террі </a:t>
            </a:r>
            <a:r>
              <a:rPr lang="ru-RU" dirty="0" err="1"/>
              <a:t>Претчетта</a:t>
            </a:r>
            <a:r>
              <a:rPr lang="ru-RU" dirty="0"/>
              <a:t> : </a:t>
            </a:r>
            <a:r>
              <a:rPr lang="ru-RU" dirty="0" err="1"/>
              <a:t>дис</a:t>
            </a:r>
            <a:r>
              <a:rPr lang="ru-RU" dirty="0"/>
              <a:t>. канд. </a:t>
            </a:r>
            <a:r>
              <a:rPr lang="ru-RU" dirty="0" err="1"/>
              <a:t>філ</a:t>
            </a:r>
            <a:r>
              <a:rPr lang="ru-RU" dirty="0"/>
              <a:t>. наук :</a:t>
            </a:r>
          </a:p>
          <a:p>
            <a:r>
              <a:rPr lang="ru-RU" dirty="0"/>
              <a:t>10.01.04. / Канчура Є. О. – </a:t>
            </a:r>
            <a:r>
              <a:rPr lang="ru-RU" dirty="0" err="1"/>
              <a:t>Київ</a:t>
            </a:r>
            <a:r>
              <a:rPr lang="ru-RU" dirty="0"/>
              <a:t>, 2012. – 233 с.</a:t>
            </a:r>
          </a:p>
          <a:p>
            <a:r>
              <a:rPr lang="ru-RU" dirty="0" err="1"/>
              <a:t>РязанцеваТ</a:t>
            </a:r>
            <a:r>
              <a:rPr lang="ru-RU" dirty="0"/>
              <a:t>. </a:t>
            </a:r>
            <a:r>
              <a:rPr lang="ru-RU" dirty="0" err="1"/>
              <a:t>Примусовий</a:t>
            </a:r>
            <a:r>
              <a:rPr lang="ru-RU" dirty="0"/>
              <a:t> наратив у </a:t>
            </a:r>
            <a:r>
              <a:rPr lang="ru-RU" dirty="0" err="1"/>
              <a:t>повісті</a:t>
            </a:r>
            <a:r>
              <a:rPr lang="ru-RU" dirty="0"/>
              <a:t> </a:t>
            </a:r>
            <a:r>
              <a:rPr lang="ru-RU" dirty="0" err="1"/>
              <a:t>Пітера</a:t>
            </a:r>
            <a:r>
              <a:rPr lang="ru-RU" dirty="0"/>
              <a:t> </a:t>
            </a:r>
            <a:r>
              <a:rPr lang="ru-RU" dirty="0" err="1"/>
              <a:t>Соєра</a:t>
            </a:r>
            <a:r>
              <a:rPr lang="ru-RU" dirty="0"/>
              <a:t> </a:t>
            </a:r>
            <a:r>
              <a:rPr lang="ru-RU" dirty="0" err="1"/>
              <a:t>Бігла</a:t>
            </a:r>
            <a:r>
              <a:rPr lang="ru-RU" dirty="0"/>
              <a:t> «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Одноріг</a:t>
            </a:r>
            <a:r>
              <a:rPr lang="ru-RU" dirty="0"/>
              <a:t>» Т. Рязанцева // </a:t>
            </a:r>
            <a:r>
              <a:rPr lang="ru-RU" dirty="0" err="1"/>
              <a:t>Сучасні</a:t>
            </a:r>
            <a:endParaRPr lang="ru-RU" dirty="0"/>
          </a:p>
          <a:p>
            <a:r>
              <a:rPr lang="ru-RU" dirty="0" err="1"/>
              <a:t>літературознавчі</a:t>
            </a:r>
            <a:r>
              <a:rPr lang="ru-RU" dirty="0"/>
              <a:t> </a:t>
            </a:r>
            <a:r>
              <a:rPr lang="ru-RU" dirty="0" err="1"/>
              <a:t>студії</a:t>
            </a:r>
            <a:r>
              <a:rPr lang="ru-RU" dirty="0"/>
              <a:t>. - 2017. - </a:t>
            </a:r>
            <a:r>
              <a:rPr lang="ru-RU" dirty="0" err="1"/>
              <a:t>Вип</a:t>
            </a:r>
            <a:r>
              <a:rPr lang="ru-RU" dirty="0"/>
              <a:t>. 14. - С. 443-451.</a:t>
            </a:r>
          </a:p>
          <a:p>
            <a:r>
              <a:rPr lang="en-GB" dirty="0"/>
              <a:t>Mendlesohn F. Diana Wynne Jones :Children's Literature and the Fantastic Tradition. – Taylor&amp; Francis Group, LLC,</a:t>
            </a:r>
          </a:p>
          <a:p>
            <a:r>
              <a:rPr lang="en-GB" dirty="0"/>
              <a:t>New York, London, 2005. – 240 p.</a:t>
            </a:r>
          </a:p>
          <a:p>
            <a:r>
              <a:rPr lang="en-GB" dirty="0" err="1"/>
              <a:t>PratchettT</a:t>
            </a:r>
            <a:r>
              <a:rPr lang="en-GB" dirty="0"/>
              <a:t>. Witches Abroad :[</a:t>
            </a:r>
            <a:r>
              <a:rPr lang="ru-RU" dirty="0"/>
              <a:t>роман] / </a:t>
            </a:r>
            <a:r>
              <a:rPr lang="en-GB" dirty="0"/>
              <a:t>Terry Pratchett.– New York : Harper Torch, 2002. – 374 p</a:t>
            </a:r>
          </a:p>
          <a:p>
            <a:r>
              <a:rPr lang="en-GB" dirty="0"/>
              <a:t>Theory of Narrative Causality. Tv-tropes [</a:t>
            </a:r>
            <a:r>
              <a:rPr lang="ru-RU" dirty="0" err="1"/>
              <a:t>Електронний</a:t>
            </a:r>
            <a:r>
              <a:rPr lang="ru-RU" dirty="0"/>
              <a:t> ресурс] – Режим доступу до ресурсу:</a:t>
            </a:r>
          </a:p>
          <a:p>
            <a:r>
              <a:rPr lang="en-GB" dirty="0"/>
              <a:t>https://tvtropes.org/pmwiki/pmwiki.php/Main/TheoryOfNarrativeCausality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B103EB-CCE1-4FC1-9B2E-5C4DFD840120}"/>
              </a:ext>
            </a:extLst>
          </p:cNvPr>
          <p:cNvSpPr/>
          <p:nvPr/>
        </p:nvSpPr>
        <p:spPr>
          <a:xfrm>
            <a:off x="2597914" y="194747"/>
            <a:ext cx="5908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002060"/>
                </a:solidFill>
              </a:rPr>
              <a:t>Наративна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причинність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0091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6x20&quot; Rob Gonsalves &quot;Written Worlds&quot; HD print on canvas ready to hang on  wall | eBay">
            <a:extLst>
              <a:ext uri="{FF2B5EF4-FFF2-40B4-BE49-F238E27FC236}">
                <a16:creationId xmlns:a16="http://schemas.microsoft.com/office/drawing/2014/main" id="{E147266C-34BE-4D55-AC7D-52720767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4" y="330591"/>
            <a:ext cx="6196818" cy="619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37DD1B-E6DA-4BE8-9AA4-11199409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11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7BE5F8-5E9C-4E17-8A34-6DB445D85A6D}"/>
              </a:ext>
            </a:extLst>
          </p:cNvPr>
          <p:cNvSpPr/>
          <p:nvPr/>
        </p:nvSpPr>
        <p:spPr>
          <a:xfrm>
            <a:off x="5844318" y="787782"/>
            <a:ext cx="6330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Дискосвіт як модель </a:t>
            </a:r>
            <a:r>
              <a:rPr lang="ru-RU" sz="2400" dirty="0" err="1"/>
              <a:t>текстуалізованого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в </a:t>
            </a:r>
            <a:r>
              <a:rPr lang="ru-RU" sz="2400" dirty="0" err="1"/>
              <a:t>фентезі</a:t>
            </a:r>
            <a:r>
              <a:rPr lang="ru-RU" sz="2400" dirty="0"/>
              <a:t> </a:t>
            </a:r>
            <a:r>
              <a:rPr lang="ru-RU" sz="2400" dirty="0" err="1"/>
              <a:t>доби</a:t>
            </a:r>
            <a:r>
              <a:rPr lang="ru-RU" sz="2400" dirty="0"/>
              <a:t> </a:t>
            </a:r>
            <a:r>
              <a:rPr lang="ru-RU" sz="2400" dirty="0" err="1"/>
              <a:t>постмодернізму</a:t>
            </a:r>
            <a:r>
              <a:rPr lang="ru-RU" sz="2400" dirty="0"/>
              <a:t>  </a:t>
            </a:r>
          </a:p>
          <a:p>
            <a:r>
              <a:rPr lang="uk-UA" sz="2400" i="1" dirty="0"/>
              <a:t>3.1</a:t>
            </a:r>
            <a:r>
              <a:rPr lang="uk-UA" sz="2400" dirty="0"/>
              <a:t> "</a:t>
            </a:r>
            <a:r>
              <a:rPr lang="uk-UA" sz="2400" i="1" dirty="0"/>
              <a:t>Механізми конструювання моделі </a:t>
            </a:r>
            <a:r>
              <a:rPr lang="uk-UA" sz="2400" i="1" dirty="0" err="1"/>
              <a:t>текстуалізованого</a:t>
            </a:r>
            <a:r>
              <a:rPr lang="uk-UA" sz="2400" i="1" dirty="0"/>
              <a:t> світу"</a:t>
            </a:r>
            <a:r>
              <a:rPr lang="uk-UA" sz="2400" dirty="0"/>
              <a:t>. </a:t>
            </a:r>
          </a:p>
          <a:p>
            <a:r>
              <a:rPr lang="uk-UA" sz="2400" dirty="0"/>
              <a:t>3.1.1 "</a:t>
            </a:r>
            <a:r>
              <a:rPr lang="uk-UA" sz="2400" i="1" dirty="0"/>
              <a:t>Простір Бібліотеки як модель інтертекстуального простору</a:t>
            </a:r>
          </a:p>
          <a:p>
            <a:r>
              <a:rPr lang="uk-UA" sz="2400" dirty="0"/>
              <a:t>3.1.2 "</a:t>
            </a:r>
            <a:r>
              <a:rPr lang="uk-UA" sz="2400" i="1" dirty="0"/>
              <a:t>Чинники </a:t>
            </a:r>
            <a:r>
              <a:rPr lang="uk-UA" sz="2400" i="1" dirty="0" err="1"/>
              <a:t>текстуалізації</a:t>
            </a:r>
            <a:r>
              <a:rPr lang="uk-UA" sz="2400" i="1" dirty="0"/>
              <a:t> світу" </a:t>
            </a:r>
          </a:p>
          <a:p>
            <a:r>
              <a:rPr lang="uk-UA" sz="2400" i="1" dirty="0"/>
              <a:t>3.2</a:t>
            </a:r>
            <a:r>
              <a:rPr lang="uk-UA" sz="2400" dirty="0"/>
              <a:t> "</a:t>
            </a:r>
            <a:r>
              <a:rPr lang="uk-UA" sz="2400" i="1" dirty="0" err="1"/>
              <a:t>Наративна</a:t>
            </a:r>
            <a:r>
              <a:rPr lang="uk-UA" sz="2400" i="1" dirty="0"/>
              <a:t> причинність як ідеологічна система" </a:t>
            </a:r>
          </a:p>
          <a:p>
            <a:r>
              <a:rPr lang="uk-UA" sz="2400" i="1" dirty="0"/>
              <a:t>3.3</a:t>
            </a:r>
            <a:r>
              <a:rPr lang="uk-UA" sz="2400" dirty="0"/>
              <a:t> </a:t>
            </a:r>
            <a:r>
              <a:rPr lang="uk-UA" sz="2400" i="1" dirty="0"/>
              <a:t>"Постмодерністська свідомість як інструмент звільнення від диктату наративу"</a:t>
            </a:r>
            <a:r>
              <a:rPr lang="uk-UA" sz="24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004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456390-F456-4E7C-9B5E-B9317CB5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12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DF258E-3E4E-41D8-8EFD-C6F01C158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766762"/>
            <a:ext cx="67913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83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6D0618-F80A-4433-BBFE-CEFDBF2B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13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842F11-0A52-4F20-BE1B-793793C5E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93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ACEE582-295A-4F1C-8DB5-BF5F771BC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algn="ctr"/>
            <a:r>
              <a:rPr lang="en-US" altLang="ru-RU">
                <a:latin typeface="Garamond" panose="02020404030301010803" pitchFamily="18" charset="0"/>
              </a:rPr>
              <a:t>Because stories are important.</a:t>
            </a:r>
            <a:endParaRPr lang="uk-UA" altLang="ru-RU">
              <a:latin typeface="BatangChe" panose="02030609000101010101" pitchFamily="49" charset="-127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06B4883-E6AD-48AD-8FD4-D0019720ED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2016126"/>
            <a:ext cx="8839200" cy="4037013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altLang="ru-RU" sz="2600" dirty="0">
                <a:solidFill>
                  <a:schemeClr val="folHlink"/>
                </a:solidFill>
                <a:latin typeface="Bookman Old Style" panose="02050604050505020204" pitchFamily="18" charset="0"/>
              </a:rPr>
              <a:t>People think that stories are shaped by people. In fact, it's the other way around</a:t>
            </a:r>
            <a:r>
              <a:rPr lang="en-US" altLang="ru-RU" sz="2600" dirty="0"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ru-RU" sz="2600" dirty="0">
                <a:latin typeface="Bookman Old Style" panose="02050604050505020204" pitchFamily="18" charset="0"/>
              </a:rPr>
              <a:t>Stories exist independently of their players. </a:t>
            </a:r>
            <a:r>
              <a:rPr lang="en-US" altLang="ru-RU" sz="2600" dirty="0">
                <a:solidFill>
                  <a:schemeClr val="folHlink"/>
                </a:solidFill>
                <a:latin typeface="Bookman Old Style" panose="02050604050505020204" pitchFamily="18" charset="0"/>
              </a:rPr>
              <a:t>If you know that, the knowledge is power.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ru-RU" sz="2600" dirty="0">
                <a:latin typeface="Bookman Old Style" panose="02050604050505020204" pitchFamily="18" charset="0"/>
              </a:rPr>
              <a:t>Stories, great flapping </a:t>
            </a:r>
            <a:r>
              <a:rPr lang="en-US" altLang="ru-RU" sz="2600" dirty="0">
                <a:solidFill>
                  <a:schemeClr val="folHlink"/>
                </a:solidFill>
                <a:latin typeface="Bookman Old Style" panose="02050604050505020204" pitchFamily="18" charset="0"/>
              </a:rPr>
              <a:t>ribbons of shaped space-time</a:t>
            </a:r>
            <a:r>
              <a:rPr lang="en-US" altLang="ru-RU" sz="2600" dirty="0">
                <a:latin typeface="Bookman Old Style" panose="02050604050505020204" pitchFamily="18" charset="0"/>
              </a:rPr>
              <a:t>, have been blowing and uncoiling around the universe since the beginning of time. And they have evolved. The weakest have died and the strongest have survived and </a:t>
            </a:r>
            <a:r>
              <a:rPr lang="en-US" altLang="ru-RU" sz="2600" dirty="0">
                <a:solidFill>
                  <a:schemeClr val="folHlink"/>
                </a:solidFill>
                <a:latin typeface="Bookman Old Style" panose="02050604050505020204" pitchFamily="18" charset="0"/>
              </a:rPr>
              <a:t>they have grown fat on the retelling</a:t>
            </a:r>
            <a:r>
              <a:rPr lang="en-US" altLang="ru-RU" sz="2600" dirty="0">
                <a:latin typeface="Bookman Old Style" panose="02050604050505020204" pitchFamily="18" charset="0"/>
              </a:rPr>
              <a:t> . . . stories, twisting and blowing through the darkness.</a:t>
            </a:r>
          </a:p>
          <a:p>
            <a:pPr>
              <a:lnSpc>
                <a:spcPct val="90000"/>
              </a:lnSpc>
              <a:defRPr/>
            </a:pPr>
            <a:endParaRPr lang="en-US" altLang="ru-RU" sz="2600" dirty="0">
              <a:latin typeface="Bookman Old Style" panose="02050604050505020204" pitchFamily="18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053D511-5151-4C7B-AF00-63E7B197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altLang="ru-RU"/>
              <a:t>ІСЛ</a:t>
            </a:r>
          </a:p>
        </p:txBody>
      </p:sp>
      <p:sp>
        <p:nvSpPr>
          <p:cNvPr id="28677" name="Номер слайда 2">
            <a:extLst>
              <a:ext uri="{FF2B5EF4-FFF2-40B4-BE49-F238E27FC236}">
                <a16:creationId xmlns:a16="http://schemas.microsoft.com/office/drawing/2014/main" id="{14F5B420-4E3E-4AF3-8127-157AB4DC1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20BB66-E704-4D8D-8C9E-6F1F48933773}" type="slidenum">
              <a:rPr lang="uk-UA" altLang="ru-RU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uk-UA" altLang="ru-RU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19D1AD2-2B60-4F91-901F-FBF4A2A0A3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534400" cy="3962400"/>
          </a:xfrm>
        </p:spPr>
        <p:txBody>
          <a:bodyPr rtlCol="0">
            <a:normAutofit fontScale="85000"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altLang="ru-RU" sz="3200" dirty="0">
                <a:latin typeface="Book Antiqua" panose="02040602050305030304" pitchFamily="18" charset="0"/>
              </a:rPr>
              <a:t>And their very existence overlays a faint but insistent pattern on the chaos that is history. </a:t>
            </a:r>
            <a:r>
              <a:rPr lang="en-US" altLang="ru-RU" sz="3200" dirty="0">
                <a:solidFill>
                  <a:schemeClr val="folHlink"/>
                </a:solidFill>
                <a:latin typeface="Book Antiqua" panose="02040602050305030304" pitchFamily="18" charset="0"/>
              </a:rPr>
              <a:t>Stories etch grooves deep enough for people to follow in the same way that water follows certain paths down a mountainside</a:t>
            </a:r>
            <a:r>
              <a:rPr lang="en-US" altLang="ru-RU" sz="3200" dirty="0">
                <a:latin typeface="Book Antiqua" panose="02040602050305030304" pitchFamily="18" charset="0"/>
              </a:rPr>
              <a:t>. And every time fresh actors tread the path of the story, the groove runs deeper.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ru-RU" sz="3200" dirty="0">
                <a:latin typeface="Book Antiqua" panose="02040602050305030304" pitchFamily="18" charset="0"/>
              </a:rPr>
              <a:t>This is called the theory of </a:t>
            </a:r>
            <a:r>
              <a:rPr lang="en-US" altLang="ru-RU" sz="3200" dirty="0">
                <a:solidFill>
                  <a:schemeClr val="folHlink"/>
                </a:solidFill>
                <a:latin typeface="Book Antiqua" panose="02040602050305030304" pitchFamily="18" charset="0"/>
              </a:rPr>
              <a:t>narrative causality</a:t>
            </a:r>
            <a:r>
              <a:rPr lang="en-US" altLang="ru-RU" sz="3200" dirty="0">
                <a:latin typeface="Book Antiqua" panose="02040602050305030304" pitchFamily="18" charset="0"/>
              </a:rPr>
              <a:t> and it means that a story, once started, takes a shape. It picks up all the vibrations of all the other workings of that story that have ever been.</a:t>
            </a:r>
          </a:p>
          <a:p>
            <a:pPr>
              <a:lnSpc>
                <a:spcPct val="90000"/>
              </a:lnSpc>
              <a:defRPr/>
            </a:pPr>
            <a:endParaRPr lang="uk-UA" altLang="ru-RU" sz="3200" dirty="0">
              <a:latin typeface="Book Antiqua" panose="02040602050305030304" pitchFamily="18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0E3A542-18B9-4388-AC97-40DF5EE6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altLang="ru-RU"/>
              <a:t>ІСЛ</a:t>
            </a:r>
          </a:p>
        </p:txBody>
      </p:sp>
      <p:sp>
        <p:nvSpPr>
          <p:cNvPr id="29700" name="Номер слайда 2">
            <a:extLst>
              <a:ext uri="{FF2B5EF4-FFF2-40B4-BE49-F238E27FC236}">
                <a16:creationId xmlns:a16="http://schemas.microsoft.com/office/drawing/2014/main" id="{C4A80690-88F5-4EE6-8A52-9ACB10F0B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9DBBA6-BC14-4D78-82F2-27696A1E1755}" type="slidenum">
              <a:rPr lang="uk-UA" altLang="ru-RU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uk-UA" altLang="ru-RU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260CCB0-1E79-47F9-8FC1-F002DD6D1D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153400" cy="4038600"/>
          </a:xfrm>
        </p:spPr>
        <p:txBody>
          <a:bodyPr rtlCol="0"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altLang="ru-RU" sz="2800" dirty="0">
                <a:latin typeface="Book Antiqua" panose="02040602050305030304" pitchFamily="18" charset="0"/>
              </a:rPr>
              <a:t>So a thousand </a:t>
            </a:r>
            <a:r>
              <a:rPr lang="en-US" altLang="ru-RU" sz="2800" dirty="0">
                <a:solidFill>
                  <a:schemeClr val="folHlink"/>
                </a:solidFill>
                <a:latin typeface="Book Antiqua" panose="02040602050305030304" pitchFamily="18" charset="0"/>
              </a:rPr>
              <a:t>heroes have stolen fire</a:t>
            </a:r>
            <a:r>
              <a:rPr lang="en-US" altLang="ru-RU" sz="2800" dirty="0">
                <a:latin typeface="Book Antiqua" panose="02040602050305030304" pitchFamily="18" charset="0"/>
              </a:rPr>
              <a:t> from the gods.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ru-RU" sz="28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ru-RU" sz="2800" dirty="0">
                <a:latin typeface="Book Antiqua" panose="02040602050305030304" pitchFamily="18" charset="0"/>
              </a:rPr>
              <a:t>A thousand </a:t>
            </a:r>
            <a:r>
              <a:rPr lang="en-US" altLang="ru-RU" sz="2800" dirty="0">
                <a:solidFill>
                  <a:schemeClr val="folHlink"/>
                </a:solidFill>
                <a:latin typeface="Book Antiqua" panose="02040602050305030304" pitchFamily="18" charset="0"/>
              </a:rPr>
              <a:t>wolves have eaten grandmother</a:t>
            </a:r>
            <a:r>
              <a:rPr lang="en-US" altLang="ru-RU" sz="2800" dirty="0">
                <a:latin typeface="Book Antiqua" panose="02040602050305030304" pitchFamily="18" charset="0"/>
              </a:rPr>
              <a:t>, a thousand </a:t>
            </a:r>
            <a:r>
              <a:rPr lang="en-US" altLang="ru-RU" sz="2800" dirty="0">
                <a:solidFill>
                  <a:schemeClr val="folHlink"/>
                </a:solidFill>
                <a:latin typeface="Book Antiqua" panose="02040602050305030304" pitchFamily="18" charset="0"/>
              </a:rPr>
              <a:t>princesses have been kissed</a:t>
            </a:r>
            <a:r>
              <a:rPr lang="en-US" altLang="ru-RU" sz="2800" dirty="0">
                <a:latin typeface="Book Antiqua" panose="02040602050305030304" pitchFamily="18" charset="0"/>
              </a:rPr>
              <a:t>. A million unknowing actors have moved, unknowing, through the pathways of story.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ru-RU" sz="28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ru-RU" sz="2800" dirty="0">
                <a:latin typeface="Book Antiqua" panose="02040602050305030304" pitchFamily="18" charset="0"/>
              </a:rPr>
              <a:t>It is now impossible for </a:t>
            </a:r>
            <a:r>
              <a:rPr lang="en-US" altLang="ru-RU" sz="2800" dirty="0">
                <a:solidFill>
                  <a:schemeClr val="folHlink"/>
                </a:solidFill>
                <a:latin typeface="Book Antiqua" panose="02040602050305030304" pitchFamily="18" charset="0"/>
              </a:rPr>
              <a:t>the third and youngest son</a:t>
            </a:r>
            <a:r>
              <a:rPr lang="en-US" altLang="ru-RU" sz="2800" dirty="0">
                <a:latin typeface="Book Antiqua" panose="02040602050305030304" pitchFamily="18" charset="0"/>
              </a:rPr>
              <a:t> of any king, if he should embark on a quest which has so far claimed his older brothers, not to succeed.</a:t>
            </a:r>
          </a:p>
          <a:p>
            <a:pPr>
              <a:lnSpc>
                <a:spcPct val="90000"/>
              </a:lnSpc>
              <a:defRPr/>
            </a:pPr>
            <a:endParaRPr lang="uk-UA" altLang="ru-RU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3253DDD-01B3-4133-9B39-9BB83091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altLang="ru-RU"/>
              <a:t>ІСЛ</a:t>
            </a:r>
          </a:p>
        </p:txBody>
      </p:sp>
      <p:sp>
        <p:nvSpPr>
          <p:cNvPr id="30724" name="Номер слайда 2">
            <a:extLst>
              <a:ext uri="{FF2B5EF4-FFF2-40B4-BE49-F238E27FC236}">
                <a16:creationId xmlns:a16="http://schemas.microsoft.com/office/drawing/2014/main" id="{760A249B-13A3-4561-B765-4D2170CF85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E15BDB-F32B-49BB-90BB-FD09418F6CB7}" type="slidenum">
              <a:rPr lang="uk-UA" altLang="ru-RU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uk-UA" altLang="ru-RU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XeAVNabxIeGYFNa-800x450-noPad">
            <a:extLst>
              <a:ext uri="{FF2B5EF4-FFF2-40B4-BE49-F238E27FC236}">
                <a16:creationId xmlns:a16="http://schemas.microsoft.com/office/drawing/2014/main" id="{6D03CB7C-6F05-4BF9-B274-618A6D7E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3581400"/>
            <a:ext cx="30956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63B30940-6C52-4D90-8C0B-81A17419AC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304800"/>
            <a:ext cx="8305800" cy="5791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ru-RU" sz="2700">
                <a:latin typeface="Book Antiqua" panose="02040602050305030304" pitchFamily="18" charset="0"/>
              </a:rPr>
              <a:t>Stories don't care who takes part in them. </a:t>
            </a:r>
            <a:r>
              <a:rPr lang="en-US" altLang="ru-RU" sz="2700">
                <a:solidFill>
                  <a:schemeClr val="folHlink"/>
                </a:solidFill>
                <a:latin typeface="Book Antiqua" panose="02040602050305030304" pitchFamily="18" charset="0"/>
              </a:rPr>
              <a:t>All that matters is that the story gets told, that the story repeats</a:t>
            </a:r>
            <a:r>
              <a:rPr lang="en-US" altLang="ru-RU" sz="2700">
                <a:latin typeface="Book Antiqua" panose="02040602050305030304" pitchFamily="18" charset="0"/>
              </a:rPr>
              <a:t>. Or, if you prefer to think of it like this: stories are a </a:t>
            </a:r>
            <a:r>
              <a:rPr lang="en-US" altLang="ru-RU" sz="2700">
                <a:solidFill>
                  <a:schemeClr val="folHlink"/>
                </a:solidFill>
                <a:latin typeface="Book Antiqua" panose="02040602050305030304" pitchFamily="18" charset="0"/>
              </a:rPr>
              <a:t>parasitical life form</a:t>
            </a:r>
            <a:r>
              <a:rPr lang="en-US" altLang="ru-RU" sz="2700">
                <a:latin typeface="Book Antiqua" panose="02040602050305030304" pitchFamily="18" charset="0"/>
              </a:rPr>
              <a:t>, warping lives in the service only of the story itself.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700">
                <a:latin typeface="Book Antiqua" panose="02040602050305030304" pitchFamily="18" charset="0"/>
              </a:rPr>
              <a:t>It takes a special kind of person to fight back, and become the bicarbonate of history.</a:t>
            </a:r>
          </a:p>
          <a:p>
            <a:pPr>
              <a:buFont typeface="Wingdings" panose="05000000000000000000" pitchFamily="2" charset="2"/>
              <a:buNone/>
            </a:pPr>
            <a:endParaRPr lang="uk-UA" altLang="ru-RU" sz="270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700">
                <a:latin typeface="Book Antiqua" panose="02040602050305030304" pitchFamily="18" charset="0"/>
              </a:rPr>
              <a:t>Once upon a time . . .</a:t>
            </a:r>
            <a:endParaRPr lang="uk-UA" altLang="ru-RU" sz="2700">
              <a:latin typeface="Book Antiqua" panose="02040602050305030304" pitchFamily="18" charset="0"/>
            </a:endParaRPr>
          </a:p>
          <a:p>
            <a:endParaRPr lang="uk-UA" altLang="ru-RU" sz="2700">
              <a:latin typeface="Book Antiqua" panose="02040602050305030304" pitchFamily="18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C4A3543-863E-4064-83CA-C6F718D9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altLang="ru-RU"/>
              <a:t>ІСЛ</a:t>
            </a:r>
          </a:p>
        </p:txBody>
      </p:sp>
      <p:sp>
        <p:nvSpPr>
          <p:cNvPr id="31749" name="Номер слайда 2">
            <a:extLst>
              <a:ext uri="{FF2B5EF4-FFF2-40B4-BE49-F238E27FC236}">
                <a16:creationId xmlns:a16="http://schemas.microsoft.com/office/drawing/2014/main" id="{4B450872-DEF1-4A15-A052-199FBFA39E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27EC32-04CB-428A-B35D-D484940FAC96}" type="slidenum">
              <a:rPr lang="uk-UA" altLang="ru-RU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uk-UA" altLang="ru-RU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BD6CD43-4860-404F-950C-D497E891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18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0FEBA2-5461-479F-94CE-701165642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7" y="614901"/>
            <a:ext cx="4139198" cy="59406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05C94E-003D-4D33-95CD-82088B61D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69079"/>
            <a:ext cx="5266702" cy="1825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1A4DC3-251B-4EF0-A47A-DD8382006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298" y="963638"/>
            <a:ext cx="5017606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5C4F84-B82A-4D2A-991F-DE24C371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19</a:t>
            </a:fld>
            <a:endParaRPr lang="ru-RU"/>
          </a:p>
        </p:txBody>
      </p:sp>
      <p:pic>
        <p:nvPicPr>
          <p:cNvPr id="2050" name="Picture 2" descr="Sophie Hatter | Ghibli Wiki | Fandom">
            <a:extLst>
              <a:ext uri="{FF2B5EF4-FFF2-40B4-BE49-F238E27FC236}">
                <a16:creationId xmlns:a16="http://schemas.microsoft.com/office/drawing/2014/main" id="{C0A7F78D-F280-4FE0-A486-CA57B057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7383"/>
            <a:ext cx="5907694" cy="685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C90011-2E9B-4DB5-958A-5778A38AC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506" y="7383"/>
            <a:ext cx="4761487" cy="60652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EEFE4E-AB39-40E5-B718-6FA420C74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708" y="4285407"/>
            <a:ext cx="4761486" cy="225143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6106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D32E5E-5319-4731-AE1D-70B92B36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F7C21-C79C-43BB-A7C7-44A36ADB5D66}"/>
              </a:ext>
            </a:extLst>
          </p:cNvPr>
          <p:cNvSpPr txBox="1"/>
          <p:nvPr/>
        </p:nvSpPr>
        <p:spPr>
          <a:xfrm>
            <a:off x="5048217" y="2460307"/>
            <a:ext cx="5040922" cy="98488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uk-UA" sz="4000" dirty="0"/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0F8CB1-A5A1-4199-849B-B81744432657}"/>
              </a:ext>
            </a:extLst>
          </p:cNvPr>
          <p:cNvSpPr/>
          <p:nvPr/>
        </p:nvSpPr>
        <p:spPr>
          <a:xfrm>
            <a:off x="1509398" y="139347"/>
            <a:ext cx="88088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>
                <a:solidFill>
                  <a:srgbClr val="002060"/>
                </a:solidFill>
              </a:rPr>
              <a:t>Ключові поняття та персоналії: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E0BA22-8993-4328-B54E-A38E066B663E}"/>
              </a:ext>
            </a:extLst>
          </p:cNvPr>
          <p:cNvSpPr/>
          <p:nvPr/>
        </p:nvSpPr>
        <p:spPr>
          <a:xfrm>
            <a:off x="2920920" y="2178541"/>
            <a:ext cx="36675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Структура</a:t>
            </a:r>
          </a:p>
          <a:p>
            <a:r>
              <a:rPr lang="uk-UA" sz="2400" dirty="0"/>
              <a:t>Семіотика</a:t>
            </a:r>
          </a:p>
          <a:p>
            <a:r>
              <a:rPr lang="uk-UA" sz="2400" dirty="0" err="1"/>
              <a:t>Нарація</a:t>
            </a:r>
            <a:endParaRPr lang="uk-UA" sz="2400" dirty="0"/>
          </a:p>
          <a:p>
            <a:r>
              <a:rPr lang="uk-UA" sz="2400" dirty="0" err="1"/>
              <a:t>Наратологія</a:t>
            </a:r>
            <a:endParaRPr lang="uk-UA" sz="2400" dirty="0"/>
          </a:p>
          <a:p>
            <a:r>
              <a:rPr lang="uk-UA" sz="2400" dirty="0" err="1"/>
              <a:t>Фокалізація</a:t>
            </a:r>
            <a:endParaRPr lang="en-US" sz="2400" dirty="0"/>
          </a:p>
          <a:p>
            <a:r>
              <a:rPr lang="uk-UA" sz="2400" dirty="0"/>
              <a:t>Текст-насолода</a:t>
            </a:r>
          </a:p>
          <a:p>
            <a:r>
              <a:rPr lang="uk-UA" sz="2400" dirty="0"/>
              <a:t>Текст-задоволення</a:t>
            </a:r>
          </a:p>
          <a:p>
            <a:r>
              <a:rPr lang="uk-UA" sz="2400" dirty="0"/>
              <a:t>Примусовий наратив</a:t>
            </a:r>
          </a:p>
          <a:p>
            <a:r>
              <a:rPr lang="uk-UA" sz="2400" dirty="0" err="1"/>
              <a:t>Наративна</a:t>
            </a:r>
            <a:r>
              <a:rPr lang="uk-UA" sz="2400" dirty="0"/>
              <a:t> причинність</a:t>
            </a:r>
            <a:endParaRPr lang="uk-UA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D8E7E5-03B3-41E1-84D7-22A0C62441B4}"/>
              </a:ext>
            </a:extLst>
          </p:cNvPr>
          <p:cNvSpPr/>
          <p:nvPr/>
        </p:nvSpPr>
        <p:spPr>
          <a:xfrm>
            <a:off x="6231988" y="2349304"/>
            <a:ext cx="4881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Roland Barthes</a:t>
            </a:r>
            <a:r>
              <a:rPr lang="uk-UA" sz="2400" dirty="0"/>
              <a:t> (</a:t>
            </a:r>
            <a:r>
              <a:rPr lang="ru-RU" sz="2400" dirty="0"/>
              <a:t>1915-1980</a:t>
            </a:r>
            <a:r>
              <a:rPr lang="uk-UA" sz="2400" dirty="0"/>
              <a:t>)</a:t>
            </a:r>
          </a:p>
          <a:p>
            <a:r>
              <a:rPr lang="en-GB" sz="2400" dirty="0"/>
              <a:t>Claude Lévi-Strauss</a:t>
            </a:r>
            <a:r>
              <a:rPr lang="uk-UA" sz="2400" dirty="0"/>
              <a:t> (1908 – 2009)</a:t>
            </a:r>
          </a:p>
          <a:p>
            <a:r>
              <a:rPr lang="en-GB" sz="2400" dirty="0"/>
              <a:t>Mikhail Bakhtin</a:t>
            </a:r>
            <a:r>
              <a:rPr lang="en-GB" dirty="0"/>
              <a:t> </a:t>
            </a:r>
            <a:r>
              <a:rPr lang="uk-UA" sz="2400" dirty="0"/>
              <a:t>(1895 – 1975)</a:t>
            </a:r>
            <a:endParaRPr lang="en-US" sz="2400" dirty="0"/>
          </a:p>
          <a:p>
            <a:r>
              <a:rPr lang="en-GB" sz="2400" dirty="0"/>
              <a:t>Jacques Marie Émile Lacan (1901-1981)</a:t>
            </a:r>
            <a:endParaRPr lang="uk-UA" sz="2400" dirty="0"/>
          </a:p>
          <a:p>
            <a:r>
              <a:rPr lang="en-US" sz="2400" dirty="0"/>
              <a:t>Terry Pratchett (1948-2015)</a:t>
            </a:r>
          </a:p>
          <a:p>
            <a:r>
              <a:rPr lang="en-GB" sz="2400" dirty="0"/>
              <a:t>Farah Mendelsohn (b. 1968)</a:t>
            </a:r>
            <a:endParaRPr lang="uk-UA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CB9B7C-28C9-4123-ACBD-8168180FAB3E}"/>
              </a:ext>
            </a:extLst>
          </p:cNvPr>
          <p:cNvSpPr/>
          <p:nvPr/>
        </p:nvSpPr>
        <p:spPr>
          <a:xfrm>
            <a:off x="4754677" y="869011"/>
            <a:ext cx="3031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7030A0"/>
                </a:solidFill>
              </a:rPr>
              <a:t>ПРОЦЕС ЧИТАННЯ</a:t>
            </a:r>
          </a:p>
        </p:txBody>
      </p:sp>
    </p:spTree>
    <p:extLst>
      <p:ext uri="{BB962C8B-B14F-4D97-AF65-F5344CB8AC3E}">
        <p14:creationId xmlns:p14="http://schemas.microsoft.com/office/powerpoint/2010/main" val="2345604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513E547-B8EC-46F2-B9D4-9049E85D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20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8E51E5-6984-4273-9A1E-8D02C4CA5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32" y="323555"/>
            <a:ext cx="4069124" cy="61109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324C6B-DE13-4839-91AD-5EC132B85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103" y="323556"/>
            <a:ext cx="4124342" cy="611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4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AF1FFF-28AC-45D6-B51E-DC6BC833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21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E3A23-A799-4137-B203-C751763880B5}"/>
              </a:ext>
            </a:extLst>
          </p:cNvPr>
          <p:cNvSpPr txBox="1"/>
          <p:nvPr/>
        </p:nvSpPr>
        <p:spPr>
          <a:xfrm>
            <a:off x="1547446" y="351692"/>
            <a:ext cx="95519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Література: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u="sng" dirty="0">
                <a:hlinkClick r:id="rId2"/>
              </a:rPr>
              <a:t>Gérard Genette</a:t>
            </a:r>
            <a:r>
              <a:rPr lang="uk-UA" u="sng" dirty="0"/>
              <a:t> (</a:t>
            </a:r>
            <a:r>
              <a:rPr lang="en-US" dirty="0"/>
              <a:t>1967-70</a:t>
            </a:r>
            <a:r>
              <a:rPr lang="uk-UA" dirty="0"/>
              <a:t>) </a:t>
            </a:r>
            <a:r>
              <a:rPr lang="en-US" i="1" dirty="0"/>
              <a:t>Figures I-III</a:t>
            </a:r>
            <a:r>
              <a:rPr lang="en-US" dirty="0"/>
              <a:t>, (eleven selected essays from </a:t>
            </a:r>
            <a:r>
              <a:rPr lang="en-US" i="1" dirty="0"/>
              <a:t>Figures I-III</a:t>
            </a:r>
            <a:r>
              <a:rPr lang="en-US" dirty="0"/>
              <a:t> translated as </a:t>
            </a:r>
            <a:r>
              <a:rPr lang="en-US" i="1" dirty="0"/>
              <a:t>Figures of Literary Discourse</a:t>
            </a:r>
            <a:r>
              <a:rPr lang="en-US" dirty="0"/>
              <a:t>, 1982; selections of </a:t>
            </a:r>
            <a:r>
              <a:rPr lang="en-US" i="1" dirty="0"/>
              <a:t>Figures III</a:t>
            </a:r>
            <a:r>
              <a:rPr lang="en-US" dirty="0"/>
              <a:t> on narratology translated as </a:t>
            </a:r>
            <a:r>
              <a:rPr lang="en-US" i="1" dirty="0"/>
              <a:t>Narrative Discourse: An Essay in Method</a:t>
            </a:r>
            <a:r>
              <a:rPr lang="en-US" dirty="0"/>
              <a:t>, 1980).</a:t>
            </a:r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/>
              <a:t>Roland Barthes(1973)</a:t>
            </a:r>
            <a:r>
              <a:rPr lang="uk-UA" dirty="0"/>
              <a:t> </a:t>
            </a:r>
            <a:r>
              <a:rPr lang="fr-FR" dirty="0"/>
              <a:t>Le plaisir du texte</a:t>
            </a:r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/>
              <a:t>Roland Barthes   De l'œuvre au texte </a:t>
            </a:r>
            <a:r>
              <a:rPr lang="fr-FR" dirty="0">
                <a:hlinkClick r:id="rId3"/>
              </a:rPr>
              <a:t>http://www.ji.lviv.ua/n4texts/bart.htm</a:t>
            </a:r>
            <a:r>
              <a:rPr lang="fr-FR" dirty="0"/>
              <a:t> (</a:t>
            </a:r>
            <a:r>
              <a:rPr lang="uk-UA" dirty="0"/>
              <a:t>пер. Юрка Гудзя)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/>
              <a:t>Сінченко</a:t>
            </a:r>
            <a:r>
              <a:rPr lang="ru-RU" dirty="0"/>
              <a:t> О.Д. </a:t>
            </a:r>
            <a:r>
              <a:rPr lang="ru-RU" dirty="0" err="1"/>
              <a:t>Комунікативні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в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: автор, текст, </a:t>
            </a:r>
            <a:r>
              <a:rPr lang="ru-RU" dirty="0" err="1"/>
              <a:t>читач</a:t>
            </a:r>
            <a:r>
              <a:rPr lang="ru-RU" dirty="0"/>
              <a:t>: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 / </a:t>
            </a:r>
            <a:r>
              <a:rPr lang="ru-RU" dirty="0" err="1"/>
              <a:t>Олексій</a:t>
            </a:r>
            <a:r>
              <a:rPr lang="ru-RU" dirty="0"/>
              <a:t> </a:t>
            </a:r>
            <a:r>
              <a:rPr lang="ru-RU" dirty="0" err="1"/>
              <a:t>Сінченко</a:t>
            </a:r>
            <a:r>
              <a:rPr lang="ru-RU" dirty="0"/>
              <a:t>. – К.: Логос, 2015. – 170 с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hlinkClick r:id="rId4"/>
              </a:rPr>
              <a:t>Папуша І. </a:t>
            </a:r>
            <a:r>
              <a:rPr lang="ru-RU" dirty="0" err="1">
                <a:hlinkClick r:id="rId4"/>
              </a:rPr>
              <a:t>Modus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ponens</a:t>
            </a:r>
            <a:r>
              <a:rPr lang="ru-RU" dirty="0"/>
              <a:t>. </a:t>
            </a:r>
            <a:r>
              <a:rPr lang="ru-RU" dirty="0" err="1"/>
              <a:t>Нариси</a:t>
            </a:r>
            <a:r>
              <a:rPr lang="ru-RU" dirty="0"/>
              <a:t> з </a:t>
            </a:r>
            <a:r>
              <a:rPr lang="ru-RU" dirty="0" err="1"/>
              <a:t>наратології</a:t>
            </a:r>
            <a:r>
              <a:rPr lang="ru-RU" dirty="0"/>
              <a:t>. — </a:t>
            </a:r>
            <a:r>
              <a:rPr lang="ru-RU" dirty="0" err="1"/>
              <a:t>Тернопіль</a:t>
            </a:r>
            <a:r>
              <a:rPr lang="ru-RU" dirty="0"/>
              <a:t>: </a:t>
            </a:r>
            <a:r>
              <a:rPr lang="ru-RU" dirty="0" err="1"/>
              <a:t>Крок</a:t>
            </a:r>
            <a:r>
              <a:rPr lang="ru-RU" dirty="0"/>
              <a:t>, 2013. — 260 с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/>
              <a:t>Білоус</a:t>
            </a:r>
            <a:r>
              <a:rPr lang="ru-RU" dirty="0"/>
              <a:t> П. </a:t>
            </a:r>
            <a:r>
              <a:rPr lang="ru-RU" dirty="0" err="1"/>
              <a:t>Вступ</a:t>
            </a:r>
            <a:r>
              <a:rPr lang="ru-RU" dirty="0"/>
              <a:t> до </a:t>
            </a:r>
            <a:r>
              <a:rPr lang="ru-RU" dirty="0" err="1"/>
              <a:t>літературознавства</a:t>
            </a:r>
            <a:r>
              <a:rPr lang="ru-RU" dirty="0"/>
              <a:t>.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. </a:t>
            </a:r>
            <a:r>
              <a:rPr lang="ru-RU" dirty="0" err="1"/>
              <a:t>Психологія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: </a:t>
            </a:r>
            <a:r>
              <a:rPr lang="ru-RU" dirty="0" err="1"/>
              <a:t>Лекції</a:t>
            </a:r>
            <a:r>
              <a:rPr lang="ru-RU" dirty="0"/>
              <a:t>. Житомир : Рута, 2009. 336 с. </a:t>
            </a:r>
            <a:r>
              <a:rPr lang="en-GB" dirty="0"/>
              <a:t>URL: http://eprints.zu.edu.ua/22382/1/Biloys.%20Vstyp%20do%20 literatyroznavstva%202009.pdf (</a:t>
            </a:r>
            <a:r>
              <a:rPr lang="ru-RU" dirty="0"/>
              <a:t>дата </a:t>
            </a:r>
            <a:r>
              <a:rPr lang="ru-RU" dirty="0" err="1"/>
              <a:t>звернення</a:t>
            </a:r>
            <a:r>
              <a:rPr lang="ru-RU" dirty="0"/>
              <a:t>: 20.06.2019).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/>
              <a:t>Собчук</a:t>
            </a:r>
            <a:r>
              <a:rPr lang="ru-RU" dirty="0"/>
              <a:t> О.В. </a:t>
            </a:r>
            <a:r>
              <a:rPr lang="ru-RU" dirty="0" err="1"/>
              <a:t>Переосмислення</a:t>
            </a:r>
            <a:r>
              <a:rPr lang="ru-RU" dirty="0"/>
              <a:t> понять </a:t>
            </a:r>
            <a:r>
              <a:rPr lang="ru-RU" dirty="0" err="1"/>
              <a:t>наративності</a:t>
            </a:r>
            <a:r>
              <a:rPr lang="ru-RU" dirty="0"/>
              <a:t>, персонажа і </a:t>
            </a:r>
            <a:r>
              <a:rPr lang="ru-RU" dirty="0" err="1"/>
              <a:t>фокалізації</a:t>
            </a:r>
            <a:r>
              <a:rPr lang="ru-RU" dirty="0"/>
              <a:t> в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когнітивній</a:t>
            </a:r>
            <a:r>
              <a:rPr lang="ru-RU" dirty="0"/>
              <a:t> </a:t>
            </a:r>
            <a:r>
              <a:rPr lang="ru-RU" dirty="0" err="1"/>
              <a:t>наратології</a:t>
            </a:r>
            <a:r>
              <a:rPr lang="ru-RU" dirty="0"/>
              <a:t>. 2012. С. 108–113. </a:t>
            </a:r>
            <a:r>
              <a:rPr lang="en-GB" dirty="0"/>
              <a:t>URL: http://ekmair.ukma.edu.ua/bitstream/ handle/123456789/16096/</a:t>
            </a:r>
            <a:r>
              <a:rPr lang="en-GB" dirty="0" err="1"/>
              <a:t>Sobchuk_Pereosmyslennia_poniat</a:t>
            </a:r>
            <a:r>
              <a:rPr lang="en-GB" dirty="0"/>
              <a:t>_ </a:t>
            </a:r>
            <a:r>
              <a:rPr lang="en-GB" dirty="0" err="1"/>
              <a:t>naratyvnosti.p</a:t>
            </a:r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Канчура Є.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текстуалізованого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в романах-</a:t>
            </a:r>
            <a:r>
              <a:rPr lang="ru-RU" dirty="0" err="1"/>
              <a:t>фентезі</a:t>
            </a:r>
            <a:r>
              <a:rPr lang="ru-RU" dirty="0"/>
              <a:t> Террі </a:t>
            </a:r>
            <a:r>
              <a:rPr lang="ru-RU" dirty="0" err="1"/>
              <a:t>Претчетта</a:t>
            </a:r>
            <a:r>
              <a:rPr lang="ru-RU" dirty="0"/>
              <a:t> : </a:t>
            </a:r>
            <a:r>
              <a:rPr lang="ru-RU" dirty="0" err="1"/>
              <a:t>дис</a:t>
            </a:r>
            <a:r>
              <a:rPr lang="ru-RU" dirty="0"/>
              <a:t>. канд. </a:t>
            </a:r>
            <a:r>
              <a:rPr lang="ru-RU" dirty="0" err="1"/>
              <a:t>філ</a:t>
            </a:r>
            <a:r>
              <a:rPr lang="ru-RU" dirty="0"/>
              <a:t>. наук : 10.01.04. / Канчура Є. О. – </a:t>
            </a:r>
            <a:r>
              <a:rPr lang="ru-RU" dirty="0" err="1"/>
              <a:t>Київ</a:t>
            </a:r>
            <a:r>
              <a:rPr lang="ru-RU" dirty="0"/>
              <a:t>, 2012. – 233 с.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Terry Pratchett, Witches Abroad</a:t>
            </a:r>
            <a:r>
              <a:rPr lang="uk-UA" dirty="0"/>
              <a:t> (Відьми за кордоном, ВСЛ, Львів, 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Diana Wynne Jones, Howl’s Moving Castle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Diana Wynne Jones, Fire and Hemlock</a:t>
            </a:r>
            <a:endParaRPr lang="ru-RU" dirty="0"/>
          </a:p>
          <a:p>
            <a:r>
              <a:rPr lang="uk-UA" u="sng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14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02210B-3A36-4825-8C00-0EAA498A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B6BB77-5876-43D3-B8F7-007EC0247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4A2296-CA98-4F4C-8044-9402148C9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535" y="269122"/>
            <a:ext cx="3835689" cy="631975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9E1604-B730-44A5-AF3F-93B40C497E08}"/>
              </a:ext>
            </a:extLst>
          </p:cNvPr>
          <p:cNvSpPr/>
          <p:nvPr/>
        </p:nvSpPr>
        <p:spPr>
          <a:xfrm>
            <a:off x="1561514" y="269122"/>
            <a:ext cx="56552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/>
              <a:t>Roland Barthes: </a:t>
            </a:r>
          </a:p>
          <a:p>
            <a:r>
              <a:rPr lang="fr-FR" sz="4400" dirty="0"/>
              <a:t> Le plaisir du texte (1973)</a:t>
            </a:r>
          </a:p>
          <a:p>
            <a:br>
              <a:rPr lang="fr-FR" sz="4400" dirty="0"/>
            </a:br>
            <a:r>
              <a:rPr lang="fr-FR" sz="4400" dirty="0"/>
              <a:t>lisible / illisible /</a:t>
            </a:r>
            <a:r>
              <a:rPr lang="en-GB" sz="4400" dirty="0"/>
              <a:t> </a:t>
            </a:r>
            <a:r>
              <a:rPr lang="en-GB" sz="4400" dirty="0" err="1"/>
              <a:t>scriptible</a:t>
            </a:r>
            <a:endParaRPr lang="ru-RU" sz="4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6F78A4-C3DC-4034-AA67-731F0924B37E}"/>
              </a:ext>
            </a:extLst>
          </p:cNvPr>
          <p:cNvSpPr/>
          <p:nvPr/>
        </p:nvSpPr>
        <p:spPr>
          <a:xfrm>
            <a:off x="1983545" y="4615434"/>
            <a:ext cx="4632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texts that are straightforward and demand no special effort to understand and those whose meaning is not immediately evident and demand some effort on the part of the reader.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81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24F05EF-686B-4B04-A244-CD11D153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0FDE869-FFFC-4E5E-B2E4-39A79E508F79}"/>
              </a:ext>
            </a:extLst>
          </p:cNvPr>
          <p:cNvSpPr/>
          <p:nvPr/>
        </p:nvSpPr>
        <p:spPr>
          <a:xfrm>
            <a:off x="1181686" y="66547"/>
            <a:ext cx="62460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Прочитання</a:t>
            </a:r>
            <a:r>
              <a:rPr lang="ru-RU" dirty="0"/>
              <a:t> тексту </a:t>
            </a:r>
            <a:r>
              <a:rPr lang="en-US" dirty="0"/>
              <a:t>– </a:t>
            </a:r>
            <a:r>
              <a:rPr lang="uk-UA" dirty="0"/>
              <a:t>не одиничне. </a:t>
            </a:r>
          </a:p>
          <a:p>
            <a:r>
              <a:rPr lang="uk-UA" dirty="0"/>
              <a:t>Інтерпретація  - не остаточна</a:t>
            </a:r>
            <a:endParaRPr lang="en-US" dirty="0"/>
          </a:p>
          <a:p>
            <a:r>
              <a:rPr lang="uk-UA" dirty="0"/>
              <a:t> </a:t>
            </a:r>
            <a:r>
              <a:rPr lang="ru-RU" dirty="0"/>
              <a:t>Текст --  </a:t>
            </a:r>
            <a:r>
              <a:rPr lang="ru-RU" dirty="0" err="1"/>
              <a:t>рід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, </a:t>
            </a:r>
          </a:p>
          <a:p>
            <a:r>
              <a:rPr lang="ru-RU" dirty="0" err="1"/>
              <a:t>читання</a:t>
            </a:r>
            <a:r>
              <a:rPr lang="ru-RU" dirty="0"/>
              <a:t> - -- </a:t>
            </a:r>
            <a:r>
              <a:rPr lang="ru-RU" dirty="0" err="1"/>
              <a:t>прогулянки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сексуального </a:t>
            </a:r>
            <a:r>
              <a:rPr lang="ru-RU" dirty="0" err="1"/>
              <a:t>задоволення</a:t>
            </a:r>
            <a:r>
              <a:rPr lang="ru-RU" dirty="0"/>
              <a:t> ("текст-</a:t>
            </a:r>
            <a:r>
              <a:rPr lang="ru-RU" dirty="0" err="1"/>
              <a:t>насолода</a:t>
            </a:r>
            <a:r>
              <a:rPr lang="ru-RU" dirty="0"/>
              <a:t>" і "текст-</a:t>
            </a:r>
            <a:r>
              <a:rPr lang="ru-RU" dirty="0" err="1"/>
              <a:t>задоволення</a:t>
            </a:r>
            <a:r>
              <a:rPr lang="ru-RU" dirty="0"/>
              <a:t>"). </a:t>
            </a:r>
          </a:p>
          <a:p>
            <a:r>
              <a:rPr lang="ru-RU" dirty="0" err="1"/>
              <a:t>Сприйняття</a:t>
            </a:r>
            <a:r>
              <a:rPr lang="ru-RU" dirty="0"/>
              <a:t> тексту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b="1" dirty="0" err="1"/>
              <a:t>рівнем</a:t>
            </a:r>
            <a:r>
              <a:rPr lang="ru-RU" b="1" dirty="0"/>
              <a:t> </a:t>
            </a:r>
            <a:r>
              <a:rPr lang="ru-RU" b="1" dirty="0" err="1"/>
              <a:t>читача</a:t>
            </a:r>
            <a:r>
              <a:rPr lang="ru-RU" b="1" dirty="0"/>
              <a:t> </a:t>
            </a:r>
            <a:r>
              <a:rPr lang="ru-RU" dirty="0"/>
              <a:t>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підготовленістю</a:t>
            </a:r>
            <a:r>
              <a:rPr lang="ru-RU" dirty="0"/>
              <a:t> до </a:t>
            </a:r>
            <a:r>
              <a:rPr lang="ru-RU" dirty="0" err="1"/>
              <a:t>прочитання</a:t>
            </a:r>
            <a:r>
              <a:rPr lang="ru-RU" dirty="0"/>
              <a:t> та </a:t>
            </a:r>
            <a:r>
              <a:rPr lang="ru-RU" dirty="0" err="1"/>
              <a:t>інтерпретації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b="1" dirty="0" err="1"/>
              <a:t>п'яти</a:t>
            </a:r>
            <a:r>
              <a:rPr lang="ru-RU" b="1" dirty="0"/>
              <a:t> </a:t>
            </a:r>
            <a:r>
              <a:rPr lang="ru-RU" b="1" dirty="0" err="1"/>
              <a:t>кодів</a:t>
            </a:r>
            <a:r>
              <a:rPr lang="ru-RU" dirty="0"/>
              <a:t>, </a:t>
            </a:r>
            <a:r>
              <a:rPr lang="ru-RU" dirty="0" err="1"/>
              <a:t>сплетених</a:t>
            </a:r>
            <a:r>
              <a:rPr lang="ru-RU" dirty="0"/>
              <a:t> в </a:t>
            </a:r>
            <a:r>
              <a:rPr lang="ru-RU" dirty="0" err="1"/>
              <a:t>тканині</a:t>
            </a:r>
            <a:r>
              <a:rPr lang="ru-RU" dirty="0"/>
              <a:t> тексту, -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коду </a:t>
            </a:r>
            <a:r>
              <a:rPr lang="ru-RU" dirty="0" err="1"/>
              <a:t>Емпірією</a:t>
            </a:r>
            <a:r>
              <a:rPr lang="ru-RU" dirty="0"/>
              <a:t>,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коду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коду </a:t>
            </a:r>
            <a:r>
              <a:rPr lang="ru-RU" dirty="0" err="1"/>
              <a:t>Знання</a:t>
            </a:r>
            <a:r>
              <a:rPr lang="ru-RU" dirty="0"/>
              <a:t>,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коду </a:t>
            </a:r>
            <a:r>
              <a:rPr lang="ru-RU" dirty="0" err="1"/>
              <a:t>Істини</a:t>
            </a:r>
            <a:r>
              <a:rPr lang="ru-RU" dirty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 коду Символу. </a:t>
            </a:r>
          </a:p>
          <a:p>
            <a:r>
              <a:rPr lang="ru-RU" dirty="0"/>
              <a:t>"</a:t>
            </a:r>
            <a:r>
              <a:rPr lang="ru-RU" dirty="0" err="1"/>
              <a:t>Прогулянка</a:t>
            </a:r>
            <a:r>
              <a:rPr lang="ru-RU" dirty="0"/>
              <a:t>  текстом" </a:t>
            </a:r>
            <a:r>
              <a:rPr lang="ru-RU" dirty="0" err="1"/>
              <a:t>здійснюється</a:t>
            </a:r>
            <a:r>
              <a:rPr lang="ru-RU" dirty="0"/>
              <a:t> у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прочитання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протяжності</a:t>
            </a:r>
            <a:r>
              <a:rPr lang="ru-RU" dirty="0"/>
              <a:t> тексту - лексем,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разновеликими. </a:t>
            </a:r>
          </a:p>
          <a:p>
            <a:r>
              <a:rPr lang="ru-RU" dirty="0"/>
              <a:t>текст </a:t>
            </a:r>
            <a:r>
              <a:rPr lang="ru-RU" dirty="0" err="1"/>
              <a:t>вплітається</a:t>
            </a:r>
            <a:r>
              <a:rPr lang="ru-RU" dirty="0"/>
              <a:t> в </a:t>
            </a:r>
            <a:r>
              <a:rPr lang="ru-RU" dirty="0" err="1"/>
              <a:t>загальну</a:t>
            </a:r>
            <a:r>
              <a:rPr lang="ru-RU" dirty="0"/>
              <a:t> тканину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</a:p>
          <a:p>
            <a:r>
              <a:rPr lang="ru-RU" dirty="0" err="1">
                <a:solidFill>
                  <a:srgbClr val="C00000"/>
                </a:solidFill>
              </a:rPr>
              <a:t>джерела</a:t>
            </a:r>
            <a:r>
              <a:rPr lang="ru-RU" dirty="0"/>
              <a:t> та </a:t>
            </a:r>
            <a:r>
              <a:rPr lang="ru-RU" dirty="0" err="1">
                <a:solidFill>
                  <a:srgbClr val="002060"/>
                </a:solidFill>
              </a:rPr>
              <a:t>прочитання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b="1" dirty="0" err="1"/>
              <a:t>виявляти</a:t>
            </a:r>
            <a:r>
              <a:rPr lang="ru-RU" dirty="0"/>
              <a:t> себе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b="1" dirty="0" err="1"/>
              <a:t>виникати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моменту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fr-FR" dirty="0"/>
              <a:t>Roland Barthes   De l'œuvre au texte </a:t>
            </a:r>
            <a:r>
              <a:rPr lang="fr-FR" dirty="0">
                <a:hlinkClick r:id="rId2"/>
              </a:rPr>
              <a:t>http://www.ji.lviv.ua/n4texts/bart.htm</a:t>
            </a:r>
            <a:r>
              <a:rPr lang="fr-FR" dirty="0"/>
              <a:t> (</a:t>
            </a:r>
            <a:r>
              <a:rPr lang="uk-UA" dirty="0"/>
              <a:t>пер. Юрка Гудзя)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3704FB-4EF7-4C32-B239-95F7EA14E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571" y="787782"/>
            <a:ext cx="4069842" cy="55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1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10611F-FB6C-43DF-979D-A6388A9B2D14}"/>
              </a:ext>
            </a:extLst>
          </p:cNvPr>
          <p:cNvSpPr/>
          <p:nvPr/>
        </p:nvSpPr>
        <p:spPr>
          <a:xfrm>
            <a:off x="1852248" y="606923"/>
            <a:ext cx="48861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/>
              <a:t>presents a world of easily identifiable characters and events and one in which the characters and their actions are understandable.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2360EC-A71A-4BC6-A52A-99E9FE01D95F}"/>
              </a:ext>
            </a:extLst>
          </p:cNvPr>
          <p:cNvSpPr/>
          <p:nvPr/>
        </p:nvSpPr>
        <p:spPr>
          <a:xfrm>
            <a:off x="1852248" y="3869772"/>
            <a:ext cx="48861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self-consciously literary works characterized by an emphasis on the elaborate use of language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C25873-4C9A-4E5E-A50F-1B64A932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598" y="669071"/>
            <a:ext cx="4352572" cy="52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D2D697-EAB7-4AF9-93C9-BBCEB808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58" y="1297745"/>
            <a:ext cx="8947053" cy="4262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800" b="1" dirty="0"/>
              <a:t>Текст-</a:t>
            </a:r>
            <a:r>
              <a:rPr lang="ru-RU" sz="2800" b="1" dirty="0" err="1"/>
              <a:t>задоволення</a:t>
            </a:r>
            <a:r>
              <a:rPr lang="ru-RU" sz="2800" dirty="0"/>
              <a:t> - </a:t>
            </a:r>
            <a:r>
              <a:rPr lang="ru-RU" sz="2800" dirty="0" err="1"/>
              <a:t>це</a:t>
            </a:r>
            <a:r>
              <a:rPr lang="ru-RU" sz="2800" dirty="0"/>
              <a:t> текст, </a:t>
            </a:r>
            <a:r>
              <a:rPr lang="ru-RU" sz="2800" dirty="0" err="1"/>
              <a:t>що</a:t>
            </a:r>
            <a:r>
              <a:rPr lang="ru-RU" sz="2800" dirty="0"/>
              <a:t> приносить </a:t>
            </a:r>
            <a:r>
              <a:rPr lang="ru-RU" sz="2800" dirty="0" err="1"/>
              <a:t>задоволення</a:t>
            </a:r>
            <a:r>
              <a:rPr lang="ru-RU" sz="2800" dirty="0"/>
              <a:t>, </a:t>
            </a:r>
            <a:r>
              <a:rPr lang="ru-RU" sz="2800" dirty="0" err="1"/>
              <a:t>захоплює</a:t>
            </a:r>
            <a:r>
              <a:rPr lang="ru-RU" sz="2800" dirty="0"/>
              <a:t> нас </a:t>
            </a:r>
            <a:r>
              <a:rPr lang="ru-RU" sz="2800" dirty="0" err="1"/>
              <a:t>повінстю</a:t>
            </a:r>
            <a:r>
              <a:rPr lang="ru-RU" sz="2800" dirty="0"/>
              <a:t>, </a:t>
            </a:r>
            <a:r>
              <a:rPr lang="ru-RU" sz="2800" dirty="0" err="1"/>
              <a:t>викликає</a:t>
            </a:r>
            <a:r>
              <a:rPr lang="ru-RU" sz="2800" dirty="0"/>
              <a:t> </a:t>
            </a:r>
            <a:r>
              <a:rPr lang="ru-RU" sz="2800" dirty="0" err="1"/>
              <a:t>своєрідну</a:t>
            </a:r>
            <a:r>
              <a:rPr lang="ru-RU" sz="2800" dirty="0"/>
              <a:t> </a:t>
            </a:r>
            <a:r>
              <a:rPr lang="ru-RU" sz="2800" dirty="0" err="1"/>
              <a:t>ейфорію</a:t>
            </a:r>
            <a:r>
              <a:rPr lang="ru-RU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/>
              <a:t>Зв’язок</a:t>
            </a:r>
            <a:r>
              <a:rPr lang="ru-RU" sz="2800" dirty="0"/>
              <a:t> з культурою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Практика комфортного </a:t>
            </a:r>
            <a:r>
              <a:rPr lang="ru-RU" sz="2800" dirty="0" err="1"/>
              <a:t>читання</a:t>
            </a:r>
            <a:r>
              <a:rPr lang="ru-RU" sz="28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/>
              <a:t>Спосіб</a:t>
            </a:r>
            <a:r>
              <a:rPr lang="ru-RU" sz="2800" dirty="0"/>
              <a:t> </a:t>
            </a:r>
            <a:r>
              <a:rPr lang="ru-RU" sz="2800" dirty="0" err="1"/>
              <a:t>читання</a:t>
            </a:r>
            <a:r>
              <a:rPr lang="ru-RU" sz="2800" dirty="0"/>
              <a:t> «</a:t>
            </a:r>
            <a:r>
              <a:rPr lang="ru-RU" sz="2800" dirty="0" err="1"/>
              <a:t>навпростець</a:t>
            </a:r>
            <a:r>
              <a:rPr lang="ru-RU" sz="2800" dirty="0"/>
              <a:t>».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Текст </a:t>
            </a:r>
            <a:r>
              <a:rPr lang="ru-RU" sz="2800" dirty="0" err="1"/>
              <a:t>веде</a:t>
            </a:r>
            <a:r>
              <a:rPr lang="ru-RU" sz="2800" dirty="0"/>
              <a:t> </a:t>
            </a:r>
            <a:r>
              <a:rPr lang="ru-RU" sz="2800" dirty="0" err="1"/>
              <a:t>читача</a:t>
            </a:r>
            <a:r>
              <a:rPr lang="ru-RU" sz="2800" dirty="0"/>
              <a:t>  через </a:t>
            </a:r>
            <a:r>
              <a:rPr lang="ru-RU" sz="2800" dirty="0" err="1"/>
              <a:t>кульмінаційні</a:t>
            </a:r>
            <a:r>
              <a:rPr lang="ru-RU" sz="2800" dirty="0"/>
              <a:t> </a:t>
            </a:r>
            <a:r>
              <a:rPr lang="ru-RU" sz="2800" dirty="0" err="1"/>
              <a:t>моменти</a:t>
            </a:r>
            <a:r>
              <a:rPr lang="ru-RU" sz="2800" dirty="0"/>
              <a:t> </a:t>
            </a:r>
            <a:r>
              <a:rPr lang="ru-RU" sz="2800" dirty="0" err="1"/>
              <a:t>інтриги</a:t>
            </a:r>
            <a:r>
              <a:rPr lang="ru-RU" sz="28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 Акцент на </a:t>
            </a:r>
            <a:r>
              <a:rPr lang="ru-RU" sz="2800" dirty="0" err="1"/>
              <a:t>тяглість</a:t>
            </a:r>
            <a:r>
              <a:rPr lang="ru-RU" sz="2800" dirty="0"/>
              <a:t> тексту, а не на </a:t>
            </a:r>
            <a:r>
              <a:rPr lang="ru-RU" sz="2800" dirty="0" err="1"/>
              <a:t>функціонування</a:t>
            </a:r>
            <a:r>
              <a:rPr lang="ru-RU" sz="2800" dirty="0"/>
              <a:t> </a:t>
            </a:r>
            <a:r>
              <a:rPr lang="ru-RU" sz="2800" dirty="0" err="1"/>
              <a:t>мови</a:t>
            </a:r>
            <a:r>
              <a:rPr lang="ru-RU" sz="2800" dirty="0"/>
              <a:t>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674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59081-EF62-48D7-A638-E2249DD0D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489" y="218049"/>
            <a:ext cx="8911687" cy="1280890"/>
          </a:xfrm>
        </p:spPr>
        <p:txBody>
          <a:bodyPr/>
          <a:lstStyle/>
          <a:p>
            <a:r>
              <a:rPr lang="uk-UA" dirty="0"/>
              <a:t>Текст-насолода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EFD547-645E-4499-AB1B-972F82CFD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606" y="1097281"/>
            <a:ext cx="10888394" cy="5387926"/>
          </a:xfrm>
        </p:spPr>
        <p:txBody>
          <a:bodyPr>
            <a:normAutofit/>
          </a:bodyPr>
          <a:lstStyle/>
          <a:p>
            <a:r>
              <a:rPr lang="uk-UA" sz="2400" dirty="0"/>
              <a:t>викликає відчуття розгубленості, дискомфорту; </a:t>
            </a:r>
          </a:p>
          <a:p>
            <a:r>
              <a:rPr lang="uk-UA" sz="2400" dirty="0"/>
              <a:t>розхитує історичні, культурні, психологічні засади читача, його звичні смаки, цінності, спогади,</a:t>
            </a:r>
          </a:p>
          <a:p>
            <a:r>
              <a:rPr lang="uk-UA" sz="2400" dirty="0"/>
              <a:t>викликає кризу в стосунках читача з мовою </a:t>
            </a:r>
          </a:p>
          <a:p>
            <a:r>
              <a:rPr lang="uk-UA" sz="2400" dirty="0"/>
              <a:t>спосіб читання «спонукає смакувати кожне слово, як би занурюватися, проникати у текст;  таке читання вимагає зусилля, залучення... при такому читанні ми зачаровані вже не об'ємом (в логічному значенні слова) тексту, що розшаровується на безліч істин, а багатошаровістю самого акту надання сенсу.</a:t>
            </a:r>
          </a:p>
          <a:p>
            <a:pPr marL="0" indent="0">
              <a:buNone/>
            </a:pPr>
            <a:r>
              <a:rPr lang="uk-UA" sz="2400" dirty="0"/>
              <a:t>«щоб читати сучасних авторів, треба не ковтати, не поглинати книги, а ласувати, смакувати текстом, треба віднайти дозвілля і привілей читачів минулих часів – стати аристократичними читачами» </a:t>
            </a:r>
          </a:p>
        </p:txBody>
      </p:sp>
    </p:spTree>
    <p:extLst>
      <p:ext uri="{BB962C8B-B14F-4D97-AF65-F5344CB8AC3E}">
        <p14:creationId xmlns:p14="http://schemas.microsoft.com/office/powerpoint/2010/main" val="365483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00FF-8234-4759-9ED0-5D0DA6FC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3782-646B-4524-B1D7-71D63C9D344C}" type="slidenum">
              <a:rPr lang="ru-RU" smtClean="0"/>
              <a:t>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F5876-FF20-4CAC-A845-AD764C2F62E6}"/>
              </a:ext>
            </a:extLst>
          </p:cNvPr>
          <p:cNvSpPr txBox="1"/>
          <p:nvPr/>
        </p:nvSpPr>
        <p:spPr>
          <a:xfrm>
            <a:off x="1688123" y="366623"/>
            <a:ext cx="986145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>
                <a:solidFill>
                  <a:srgbClr val="002060"/>
                </a:solidFill>
              </a:rPr>
              <a:t>Фокалізація</a:t>
            </a:r>
            <a:r>
              <a:rPr lang="uk-UA" sz="2800" dirty="0"/>
              <a:t> (від «фокус», точка зору). </a:t>
            </a:r>
            <a:r>
              <a:rPr lang="uk-UA" sz="2800" b="1" i="1" dirty="0"/>
              <a:t>(</a:t>
            </a:r>
            <a:r>
              <a:rPr lang="en-GB" sz="2800" b="1" i="1" dirty="0"/>
              <a:t>1974</a:t>
            </a:r>
            <a:r>
              <a:rPr lang="uk-UA" sz="2800" b="1" i="1" dirty="0"/>
              <a:t>) </a:t>
            </a:r>
            <a:endParaRPr lang="uk-UA" sz="2800" dirty="0"/>
          </a:p>
          <a:p>
            <a:r>
              <a:rPr lang="en-GB" sz="2800" b="1" i="1" dirty="0"/>
              <a:t>Jean Pouillon</a:t>
            </a:r>
            <a:r>
              <a:rPr lang="uk-UA" sz="2800" b="1" i="1" dirty="0"/>
              <a:t>, </a:t>
            </a:r>
            <a:r>
              <a:rPr lang="uk-UA" sz="2800" b="1" i="1" dirty="0" err="1"/>
              <a:t>Цветан</a:t>
            </a:r>
            <a:r>
              <a:rPr lang="uk-UA" sz="2800" b="1" i="1" dirty="0"/>
              <a:t> Тодоров, </a:t>
            </a:r>
            <a:r>
              <a:rPr lang="en-GB" sz="2800" b="1" i="1" dirty="0"/>
              <a:t>Gérard Genette </a:t>
            </a:r>
            <a:endParaRPr lang="uk-UA" sz="2800" b="1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dirty="0"/>
              <a:t>Погляд  зсередини (психічна реальність)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dirty="0"/>
              <a:t>Погляд ззовні (її об’єктивна маніфестація)</a:t>
            </a:r>
          </a:p>
          <a:p>
            <a:r>
              <a:rPr lang="uk-UA" sz="2800" dirty="0"/>
              <a:t>Три види бачення в творі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800" dirty="0"/>
              <a:t>Бачення </a:t>
            </a:r>
            <a:r>
              <a:rPr lang="uk-UA" sz="2800" b="1" dirty="0"/>
              <a:t>З</a:t>
            </a:r>
            <a:r>
              <a:rPr lang="uk-UA" sz="2800" dirty="0"/>
              <a:t> – </a:t>
            </a:r>
            <a:r>
              <a:rPr lang="uk-UA" sz="2800" dirty="0" err="1"/>
              <a:t>наратор</a:t>
            </a:r>
            <a:r>
              <a:rPr lang="uk-UA" sz="2800" dirty="0"/>
              <a:t> бачить стільки ж, скільки і всі інші персонажі, знає стільки ж, скільки актор. </a:t>
            </a:r>
            <a:r>
              <a:rPr lang="uk-UA" sz="2800" b="1" dirty="0"/>
              <a:t>Внутрішня </a:t>
            </a:r>
            <a:r>
              <a:rPr lang="uk-UA" sz="2800" b="1" dirty="0" err="1"/>
              <a:t>фокалізація</a:t>
            </a:r>
            <a:r>
              <a:rPr lang="uk-UA" sz="2800" b="1" dirty="0"/>
              <a:t> </a:t>
            </a:r>
            <a:r>
              <a:rPr lang="en-GB" sz="2800" dirty="0"/>
              <a:t>(</a:t>
            </a:r>
            <a:r>
              <a:rPr lang="en-GB" sz="2800" dirty="0" err="1"/>
              <a:t>personnage</a:t>
            </a:r>
            <a:r>
              <a:rPr lang="en-GB" sz="2800" dirty="0"/>
              <a:t> focal) (</a:t>
            </a:r>
            <a:r>
              <a:rPr lang="en-GB" sz="2800" dirty="0" err="1"/>
              <a:t>sujet-percepteur</a:t>
            </a:r>
            <a:r>
              <a:rPr lang="en-GB" sz="2800" dirty="0"/>
              <a:t>) </a:t>
            </a:r>
            <a:endParaRPr lang="uk-UA" sz="28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800" dirty="0"/>
              <a:t>Бачення </a:t>
            </a:r>
            <a:r>
              <a:rPr lang="uk-UA" sz="2800" b="1" dirty="0"/>
              <a:t>Ззаду</a:t>
            </a:r>
            <a:r>
              <a:rPr lang="uk-UA" sz="2800" dirty="0"/>
              <a:t> – </a:t>
            </a:r>
            <a:r>
              <a:rPr lang="uk-UA" sz="2800" dirty="0" err="1"/>
              <a:t>наратор</a:t>
            </a:r>
            <a:r>
              <a:rPr lang="uk-UA" sz="2800" dirty="0"/>
              <a:t> по за твором, він «</a:t>
            </a:r>
            <a:r>
              <a:rPr lang="uk-UA" sz="2800" dirty="0" err="1"/>
              <a:t>піддтримує</a:t>
            </a:r>
            <a:r>
              <a:rPr lang="uk-UA" sz="2800" dirty="0"/>
              <a:t>» твір, будучи позаду нього (деміург, </a:t>
            </a:r>
            <a:r>
              <a:rPr lang="uk-UA" sz="2800" dirty="0" err="1"/>
              <a:t>привіліойваний</a:t>
            </a:r>
            <a:r>
              <a:rPr lang="uk-UA" sz="2800" dirty="0"/>
              <a:t> глядач, який знає «як все влаштовано»), знає більше актора.</a:t>
            </a:r>
            <a:r>
              <a:rPr lang="en-US" sz="2800" dirty="0"/>
              <a:t> </a:t>
            </a:r>
            <a:r>
              <a:rPr lang="uk-UA" sz="2800" b="1" dirty="0"/>
              <a:t>Нульова </a:t>
            </a:r>
            <a:r>
              <a:rPr lang="uk-UA" sz="2800" b="1" dirty="0" err="1"/>
              <a:t>фокалізація</a:t>
            </a:r>
            <a:endParaRPr lang="uk-UA" sz="28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800" dirty="0"/>
              <a:t>Бачення </a:t>
            </a:r>
            <a:r>
              <a:rPr lang="uk-UA" sz="2800" b="1" dirty="0"/>
              <a:t>Ззовні</a:t>
            </a:r>
            <a:r>
              <a:rPr lang="uk-UA" sz="2800" dirty="0"/>
              <a:t> – фізичний аспект персонажів, середовище, довкілля, </a:t>
            </a:r>
            <a:r>
              <a:rPr lang="uk-UA" sz="2800" dirty="0" err="1"/>
              <a:t>наратор</a:t>
            </a:r>
            <a:r>
              <a:rPr lang="uk-UA" sz="2800" dirty="0"/>
              <a:t> знає менше актора. </a:t>
            </a:r>
            <a:r>
              <a:rPr lang="uk-UA" sz="2800" b="1" dirty="0"/>
              <a:t>Зовнішня </a:t>
            </a:r>
            <a:r>
              <a:rPr lang="uk-UA" sz="2800" b="1" dirty="0" err="1"/>
              <a:t>фокалізація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7873038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321</TotalTime>
  <Words>1248</Words>
  <Application>Microsoft Office PowerPoint</Application>
  <PresentationFormat>Широкоэкранный</PresentationFormat>
  <Paragraphs>127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BatangChe</vt:lpstr>
      <vt:lpstr>Arial</vt:lpstr>
      <vt:lpstr>Book Antiqua</vt:lpstr>
      <vt:lpstr>Bookman Old Style</vt:lpstr>
      <vt:lpstr>Calibri</vt:lpstr>
      <vt:lpstr>Century Gothic</vt:lpstr>
      <vt:lpstr>Courier New</vt:lpstr>
      <vt:lpstr>Garamond</vt:lpstr>
      <vt:lpstr>Wingdings</vt:lpstr>
      <vt:lpstr>Wingdings 3</vt:lpstr>
      <vt:lpstr>Легкий дым</vt:lpstr>
      <vt:lpstr>№2  Наративна причинність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Текст-насолода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Because stories are important.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Наративна причинність</dc:title>
  <dc:creator>Probook</dc:creator>
  <cp:lastModifiedBy>Probook</cp:lastModifiedBy>
  <cp:revision>30</cp:revision>
  <dcterms:created xsi:type="dcterms:W3CDTF">2023-03-02T08:25:40Z</dcterms:created>
  <dcterms:modified xsi:type="dcterms:W3CDTF">2023-03-02T14:23:40Z</dcterms:modified>
</cp:coreProperties>
</file>