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1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C871A-12BE-474C-ADEF-E640249CB56E}" type="datetimeFigureOut">
              <a:rPr lang="ru-RU" smtClean="0"/>
              <a:t>ср 15.02.23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EEF42-2D2B-40D0-8342-4EC7781861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857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A815-3836-4380-8695-856DE0384CCA}" type="datetime1">
              <a:rPr lang="ru-RU" smtClean="0"/>
              <a:t>ср 15.02.23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9E22FFF-C6D7-4B4F-8FD4-4865E066E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18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B9B0C-234C-43AE-BE56-EACA2D5D4F3E}" type="datetime1">
              <a:rPr lang="ru-RU" smtClean="0"/>
              <a:t>ср 15.02.23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E22FFF-C6D7-4B4F-8FD4-4865E066E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794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F90B-F722-4886-AD2D-B153AB68A4F0}" type="datetime1">
              <a:rPr lang="ru-RU" smtClean="0"/>
              <a:t>ср 15.02.23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E22FFF-C6D7-4B4F-8FD4-4865E066E12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443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2C1A-01F5-41C3-A247-3B1E0C0165D2}" type="datetime1">
              <a:rPr lang="ru-RU" smtClean="0"/>
              <a:t>ср 15.02.23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E22FFF-C6D7-4B4F-8FD4-4865E066E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402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783F-84BC-428F-9742-1C6D443E6D83}" type="datetime1">
              <a:rPr lang="ru-RU" smtClean="0"/>
              <a:t>ср 15.02.23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E22FFF-C6D7-4B4F-8FD4-4865E066E12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1022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BB90-4CCE-40E7-824A-0BDCAD97ED18}" type="datetime1">
              <a:rPr lang="ru-RU" smtClean="0"/>
              <a:t>ср 15.02.23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E22FFF-C6D7-4B4F-8FD4-4865E066E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941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E9B70-B4AB-460C-867A-38AAC01D2170}" type="datetime1">
              <a:rPr lang="ru-RU" smtClean="0"/>
              <a:t>ср 15.02.23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602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5F0A-D111-4D63-A0A5-ECD77A6EF6A0}" type="datetime1">
              <a:rPr lang="ru-RU" smtClean="0"/>
              <a:t>ср 15.02.23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04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21A9-02F2-4A1E-B7F3-73EBDCF6DF18}" type="datetime1">
              <a:rPr lang="ru-RU" smtClean="0"/>
              <a:t>ср 15.02.23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31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7B7AC-D7F0-4DAE-9ECB-F742A5C3D7D7}" type="datetime1">
              <a:rPr lang="ru-RU" smtClean="0"/>
              <a:t>ср 15.02.23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E22FFF-C6D7-4B4F-8FD4-4865E066E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635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3DB0E-C645-42E7-B03D-21302860B670}" type="datetime1">
              <a:rPr lang="ru-RU" smtClean="0"/>
              <a:t>ср 15.02.23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9E22FFF-C6D7-4B4F-8FD4-4865E066E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745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590C-ED94-4EE3-91E1-918889C8F2B4}" type="datetime1">
              <a:rPr lang="ru-RU" smtClean="0"/>
              <a:t>ср 15.02.23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9E22FFF-C6D7-4B4F-8FD4-4865E066E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948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28FF-B581-4CBC-830D-138DDE934BD8}" type="datetime1">
              <a:rPr lang="ru-RU" smtClean="0"/>
              <a:t>ср 15.02.23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47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EEAD5-53B8-44C4-9FD9-868401A360D3}" type="datetime1">
              <a:rPr lang="ru-RU" smtClean="0"/>
              <a:t>ср 15.02.23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9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075B-5B11-4E21-856B-4D369F2B9F49}" type="datetime1">
              <a:rPr lang="ru-RU" smtClean="0"/>
              <a:t>ср 15.02.23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80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A778-F3E6-4044-B77F-23F68977E63F}" type="datetime1">
              <a:rPr lang="ru-RU" smtClean="0"/>
              <a:t>ср 15.02.23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E22FFF-C6D7-4B4F-8FD4-4865E066E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37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1E167-ABE7-4341-892D-3A49F855AF5D}" type="datetime1">
              <a:rPr lang="ru-RU" smtClean="0"/>
              <a:t>ср 15.02.23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НЗЛ#1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9E22FFF-C6D7-4B4F-8FD4-4865E066E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12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ukrlib.com.ua/world/printit.php?tid=8148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F%D1%80%D0%B0%D0%B7%D1%8C%D0%BA%D0%B8%D0%B9_%D1%86%D0%B2%D0%B8%D0%BD%D1%82%D0%B0%D1%80_(%D1%80%D0%BE%D0%BC%D0%B0%D0%BD)" TargetMode="External"/><Relationship Id="rId13" Type="http://schemas.openxmlformats.org/officeDocument/2006/relationships/hyperlink" Target="https://uk.wikipedia.org/wiki/%D0%92%D0%B8%D0%B4%D0%B0%D0%B2%D0%BD%D0%B8%D1%86%D1%82%D0%B2%D0%BE_%D0%A1%D1%82%D0%B0%D1%80%D0%BE%D0%B3%D0%BE_%D0%9B%D0%B5%D0%B2%D0%B0" TargetMode="External"/><Relationship Id="rId3" Type="http://schemas.openxmlformats.org/officeDocument/2006/relationships/hyperlink" Target="https://uk.wikipedia.org/wiki/%D0%9B%D1%96%D1%82%D0%BE%D0%BF%D0%B8%D1%81_(%D0%B2%D0%B8%D0%B4%D0%B0%D0%B2%D0%BD%D0%B8%D1%86%D1%82%D0%B2%D0%BE)" TargetMode="External"/><Relationship Id="rId7" Type="http://schemas.openxmlformats.org/officeDocument/2006/relationships/hyperlink" Target="https://uk.wikipedia.org/wiki/%D0%91%D0%B0%D0%B2%D0%B4%D0%BE%D0%BB%D1%96%D0%BD%D0%BE" TargetMode="External"/><Relationship Id="rId12" Type="http://schemas.openxmlformats.org/officeDocument/2006/relationships/hyperlink" Target="https://uk.wikipedia.org/wiki/%D0%9C%D0%B0%D0%BD%D0%B4%D1%80%D1%96%D0%B2%D0%B5%D1%86%D1%8C_(%D0%B2%D0%B8%D0%B4%D0%B0%D0%B2%D0%BD%D0%B8%D1%86%D1%82%D0%B2%D0%BE)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qpV1236_Q0" TargetMode="External"/><Relationship Id="rId6" Type="http://schemas.openxmlformats.org/officeDocument/2006/relationships/hyperlink" Target="https://uk.wikipedia.org/wiki/%D0%86%D0%BC%27%D1%8F_%D1%80%D0%BE%D0%B7%D0%B8" TargetMode="External"/><Relationship Id="rId11" Type="http://schemas.openxmlformats.org/officeDocument/2006/relationships/hyperlink" Target="https://uk.wikipedia.org/wiki/%D0%9E%D1%81%D1%82%D1%80%D1%96%D0%B2_%D0%BD%D0%B0%D0%BF%D0%B5%D1%80%D0%B5%D0%B4%D0%BE%D0%B4%D0%BD%D1%96" TargetMode="External"/><Relationship Id="rId5" Type="http://schemas.openxmlformats.org/officeDocument/2006/relationships/hyperlink" Target="https://uk.wikipedia.org/wiki/%D0%A4%D0%BE%D0%BB%D1%96%D0%BE_(%D0%B2%D0%B8%D0%B4%D0%B0%D0%B2%D0%BD%D0%B8%D1%86%D1%82%D0%B2%D0%BE)" TargetMode="External"/><Relationship Id="rId10" Type="http://schemas.openxmlformats.org/officeDocument/2006/relationships/hyperlink" Target="https://uk.wikipedia.org/wiki/%D0%9D%D0%BE%D0%BC%D0%B5%D1%80_%D0%BD%D1%83%D0%BB%D1%8C" TargetMode="External"/><Relationship Id="rId4" Type="http://schemas.openxmlformats.org/officeDocument/2006/relationships/hyperlink" Target="https://uk.wikipedia.org/wiki/%D0%9C%D0%B0%D1%8F%D1%82%D0%BD%D0%B8%D0%BA_%D0%A4%D1%83%D0%BA%D0%BE_(%D1%80%D0%BE%D0%BC%D0%B0%D0%BD)" TargetMode="External"/><Relationship Id="rId9" Type="http://schemas.openxmlformats.org/officeDocument/2006/relationships/hyperlink" Target="https://uk.wikipedia.org/wiki/%D0%A2%D0%B0%D1%94%D0%BC%D0%BD%D0%B8%D1%87%D0%B5_%D0%BF%D0%BE%D0%BB%D1%83%D0%BC%27%D1%8F_%D1%86%D0%B0%D1%80%D0%B8%D1%86%D1%96_%D0%9B%D0%BE%D0%B0%D0%BD%D0%B8" TargetMode="External"/><Relationship Id="rId1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krlib.com.ua/world/printit.php?tid=2328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9D%D0%B5%D0%B1%D0%B5%D1%81%D0%BD%D0%B8%D0%B9_%D1%86%D0%B5%D0%BD%D1%82%D1%80_%D0%B4%D0%BE%D0%B1%D1%80%D0%BE%D0%BC%D0%B8%D1%81%D0%BD%D0%B8%D1%85_%D0%B7%D0%BD%D0%B0%D0%BD%D1%8C#cite_note-2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E3B44-8EF9-4655-B592-5367D76F5F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Лабіринти ХХ століття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B48126-6DCA-4C23-8A3A-D0A5CC7737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/>
              <a:t>Світоглядна парадигма ХХ століття. Віддзеркалення в літературному процесі. Роль наративів у формуванні інформаційного простору. Художні образи в літературі й по за літературою. 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14B639-E18D-43D5-8D42-A70B9A88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2D7E0B-D250-4BCD-AFD4-5D71849E7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841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53113AC-715A-444A-B847-6D01A3BB0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https://www.ukrlib.com.ua/world/printit.php?tid=8148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4FD4AF6-52B4-46E2-8C18-299CCF96B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10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73547E-16FD-47B1-97A7-1ADF633E9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12" y="518746"/>
            <a:ext cx="871537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13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9696EF3-CB8A-4789-BB7E-2E27CF2AF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Érik</a:t>
            </a:r>
            <a:r>
              <a:rPr lang="en-GB" dirty="0"/>
              <a:t> </a:t>
            </a:r>
            <a:r>
              <a:rPr lang="en-GB" dirty="0" err="1"/>
              <a:t>Desmazières</a:t>
            </a:r>
            <a:r>
              <a:rPr lang="uk-UA" dirty="0"/>
              <a:t> </a:t>
            </a:r>
            <a:r>
              <a:rPr lang="ru-RU" dirty="0"/>
              <a:t>1997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2F3720-4055-4E76-9468-D3901B7C3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11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943737-8023-4C92-8A96-42FE4C3A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447" y="258883"/>
            <a:ext cx="95250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56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15C9DE8-84B3-4DC2-A522-0FD5BD7F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B51BA04-1F5E-491E-93C2-85444C2B9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12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3BB69C-BDC2-43DD-A0D5-DB896835F4FE}"/>
              </a:ext>
            </a:extLst>
          </p:cNvPr>
          <p:cNvSpPr txBox="1"/>
          <p:nvPr/>
        </p:nvSpPr>
        <p:spPr>
          <a:xfrm>
            <a:off x="1438188" y="158184"/>
            <a:ext cx="997071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Umberto Eco</a:t>
            </a:r>
            <a:r>
              <a:rPr lang="uk-UA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(1932 – 2016)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>
                <a:latin typeface="Arial Narrow" panose="020B0606020202030204" pitchFamily="34" charset="0"/>
              </a:rPr>
              <a:t>С</a:t>
            </a:r>
            <a:r>
              <a:rPr lang="ru-RU" sz="2400" dirty="0" err="1">
                <a:latin typeface="Arial Narrow" panose="020B0606020202030204" pitchFamily="34" charset="0"/>
              </a:rPr>
              <a:t>труктури</a:t>
            </a:r>
            <a:r>
              <a:rPr lang="ru-RU" sz="2400" dirty="0">
                <a:latin typeface="Arial Narrow" panose="020B0606020202030204" pitchFamily="34" charset="0"/>
              </a:rPr>
              <a:t> не є нашими </a:t>
            </a:r>
            <a:r>
              <a:rPr lang="ru-RU" sz="2400" dirty="0" err="1">
                <a:latin typeface="Arial Narrow" panose="020B0606020202030204" pitchFamily="34" charset="0"/>
              </a:rPr>
              <a:t>логічними</a:t>
            </a:r>
            <a:r>
              <a:rPr lang="ru-RU" sz="2400" dirty="0">
                <a:latin typeface="Arial Narrow" panose="020B0606020202030204" pitchFamily="34" charset="0"/>
              </a:rPr>
              <a:t> конструктами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>
                <a:latin typeface="Arial Narrow" panose="020B0606020202030204" pitchFamily="34" charset="0"/>
              </a:rPr>
              <a:t>М</a:t>
            </a:r>
            <a:r>
              <a:rPr lang="ru-RU" sz="2400" dirty="0">
                <a:latin typeface="Arial Narrow" panose="020B0606020202030204" pitchFamily="34" charset="0"/>
              </a:rPr>
              <a:t>и </a:t>
            </a:r>
            <a:r>
              <a:rPr lang="ru-RU" sz="2400" dirty="0" err="1">
                <a:latin typeface="Arial Narrow" panose="020B0606020202030204" pitchFamily="34" charset="0"/>
              </a:rPr>
              <a:t>думаємо</a:t>
            </a:r>
            <a:r>
              <a:rPr lang="ru-RU" sz="2400" dirty="0">
                <a:latin typeface="Arial Narrow" panose="020B0606020202030204" pitchFamily="34" charset="0"/>
              </a:rPr>
              <a:t>, </a:t>
            </a:r>
            <a:r>
              <a:rPr lang="ru-RU" sz="2400" dirty="0" err="1">
                <a:latin typeface="Arial Narrow" panose="020B0606020202030204" pitchFamily="34" charset="0"/>
              </a:rPr>
              <a:t>що</a:t>
            </a:r>
            <a:r>
              <a:rPr lang="ru-RU" sz="2400" dirty="0">
                <a:latin typeface="Arial Narrow" panose="020B0606020202030204" pitchFamily="34" charset="0"/>
              </a:rPr>
              <a:t> вони </a:t>
            </a:r>
            <a:r>
              <a:rPr lang="ru-RU" sz="2400" dirty="0" err="1">
                <a:latin typeface="Arial Narrow" panose="020B0606020202030204" pitchFamily="34" charset="0"/>
              </a:rPr>
              <a:t>дійсно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існують</a:t>
            </a:r>
            <a:r>
              <a:rPr lang="ru-RU" sz="2400" dirty="0">
                <a:latin typeface="Arial Narrow" panose="020B0606020202030204" pitchFamily="34" charset="0"/>
              </a:rPr>
              <a:t>, але не </a:t>
            </a:r>
            <a:r>
              <a:rPr lang="ru-RU" sz="2400" dirty="0" err="1">
                <a:latin typeface="Arial Narrow" panose="020B0606020202030204" pitchFamily="34" charset="0"/>
              </a:rPr>
              <a:t>можна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підміняти</a:t>
            </a:r>
            <a:r>
              <a:rPr lang="ru-RU" sz="2400" dirty="0">
                <a:latin typeface="Arial Narrow" panose="020B0606020202030204" pitchFamily="34" charset="0"/>
              </a:rPr>
              <a:t> складу </a:t>
            </a:r>
            <a:r>
              <a:rPr lang="ru-RU" sz="2400" dirty="0" err="1">
                <a:latin typeface="Arial Narrow" panose="020B0606020202030204" pitchFamily="34" charset="0"/>
              </a:rPr>
              <a:t>реальність</a:t>
            </a:r>
            <a:r>
              <a:rPr lang="ru-RU" sz="2400" dirty="0">
                <a:latin typeface="Arial Narrow" panose="020B0606020202030204" pitchFamily="34" charset="0"/>
              </a:rPr>
              <a:t> схемою</a:t>
            </a:r>
            <a:endParaRPr lang="uk-UA" sz="2400" dirty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>
                <a:latin typeface="Arial Narrow" panose="020B0606020202030204" pitchFamily="34" charset="0"/>
              </a:rPr>
              <a:t>Відкритий твір, нескінченна кількість інтерпретацій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>
                <a:latin typeface="Arial Narrow" panose="020B0606020202030204" pitchFamily="34" charset="0"/>
              </a:rPr>
              <a:t>Постійне творіння</a:t>
            </a:r>
            <a:r>
              <a:rPr lang="ru-RU" sz="2400" dirty="0">
                <a:latin typeface="Arial Narrow" panose="020B0606020202030204" pitchFamily="34" charset="0"/>
              </a:rPr>
              <a:t> – і автор, і </a:t>
            </a:r>
            <a:r>
              <a:rPr lang="ru-RU" sz="2400" dirty="0" err="1">
                <a:latin typeface="Arial Narrow" panose="020B0606020202030204" pitchFamily="34" charset="0"/>
              </a:rPr>
              <a:t>читач</a:t>
            </a:r>
            <a:r>
              <a:rPr lang="ru-RU" sz="2400" dirty="0">
                <a:latin typeface="Arial Narrow" panose="020B0606020202030204" pitchFamily="34" charset="0"/>
              </a:rPr>
              <a:t>. Роль </a:t>
            </a:r>
            <a:r>
              <a:rPr lang="ru-RU" sz="2400" dirty="0" err="1">
                <a:latin typeface="Arial Narrow" panose="020B0606020202030204" pitchFamily="34" charset="0"/>
              </a:rPr>
              <a:t>читача</a:t>
            </a:r>
            <a:r>
              <a:rPr lang="ru-RU" sz="2400" dirty="0">
                <a:latin typeface="Arial Narrow" panose="020B0606020202030204" pitchFamily="34" charset="0"/>
              </a:rPr>
              <a:t> – роль </a:t>
            </a:r>
            <a:r>
              <a:rPr lang="ru-RU" sz="2400" dirty="0" err="1">
                <a:latin typeface="Arial Narrow" panose="020B0606020202030204" pitchFamily="34" charset="0"/>
              </a:rPr>
              <a:t>мисленнєвих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операцій</a:t>
            </a:r>
            <a:r>
              <a:rPr lang="ru-RU" sz="2400" dirty="0">
                <a:latin typeface="Arial Narrow" panose="020B0606020202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>
                <a:latin typeface="Arial Narrow" panose="020B0606020202030204" pitchFamily="34" charset="0"/>
              </a:rPr>
              <a:t>І</a:t>
            </a:r>
            <a:r>
              <a:rPr lang="ru-RU" sz="2400" dirty="0" err="1">
                <a:latin typeface="Arial Narrow" panose="020B0606020202030204" pitchFamily="34" charset="0"/>
              </a:rPr>
              <a:t>нтерпретація</a:t>
            </a:r>
            <a:r>
              <a:rPr lang="ru-RU" sz="2400" dirty="0">
                <a:latin typeface="Arial Narrow" panose="020B0606020202030204" pitchFamily="34" charset="0"/>
              </a:rPr>
              <a:t> (</a:t>
            </a:r>
            <a:r>
              <a:rPr lang="en-US" sz="2400" dirty="0">
                <a:latin typeface="Arial Narrow" panose="020B0606020202030204" pitchFamily="34" charset="0"/>
              </a:rPr>
              <a:t>Lector in Fabula)</a:t>
            </a:r>
            <a:endParaRPr lang="uk-UA" sz="2400" dirty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>
                <a:latin typeface="Arial Narrow" panose="020B0606020202030204" pitchFamily="34" charset="0"/>
              </a:rPr>
              <a:t>Проте поле інтерпретацій не є безмежним (принцип економії)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Реальний читач</a:t>
            </a:r>
            <a:r>
              <a:rPr lang="uk-UA" sz="2400" dirty="0">
                <a:latin typeface="Arial Narrow" panose="020B0606020202030204" pitchFamily="34" charset="0"/>
              </a:rPr>
              <a:t> знаходить в книзі зразкового автора (стратегія читання)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Наївний читач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Критичний читач </a:t>
            </a:r>
            <a:r>
              <a:rPr lang="uk-UA" sz="2400" dirty="0">
                <a:latin typeface="Arial Narrow" panose="020B0606020202030204" pitchFamily="34" charset="0"/>
              </a:rPr>
              <a:t>(текст насолода)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Ідеальний читач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Ідеальний автор </a:t>
            </a:r>
            <a:r>
              <a:rPr lang="uk-UA" sz="2400" dirty="0">
                <a:latin typeface="Arial Narrow" panose="020B0606020202030204" pitchFamily="34" charset="0"/>
              </a:rPr>
              <a:t>закладає і генерує смисли (стратегія, прочитана читачем)</a:t>
            </a:r>
          </a:p>
          <a:p>
            <a:r>
              <a:rPr lang="uk-UA" sz="2400" dirty="0">
                <a:latin typeface="Arial Narrow" panose="020B0606020202030204" pitchFamily="34" charset="0"/>
              </a:rPr>
              <a:t>Смисли виникають через взаємодію всіх елементів тексту</a:t>
            </a:r>
          </a:p>
          <a:p>
            <a:r>
              <a:rPr lang="uk-UA" sz="2400" dirty="0">
                <a:latin typeface="Arial Narrow" panose="020B0606020202030204" pitchFamily="34" charset="0"/>
              </a:rPr>
              <a:t>Подвійне кодування</a:t>
            </a:r>
          </a:p>
          <a:p>
            <a:r>
              <a:rPr lang="uk-UA" sz="2400" dirty="0">
                <a:latin typeface="Arial Narrow" panose="020B0606020202030204" pitchFamily="34" charset="0"/>
              </a:rPr>
              <a:t>Іронія автора</a:t>
            </a:r>
          </a:p>
          <a:p>
            <a:r>
              <a:rPr lang="uk-UA" sz="2400" dirty="0">
                <a:latin typeface="Arial Narrow" panose="020B0606020202030204" pitchFamily="34" charset="0"/>
              </a:rPr>
              <a:t>Зняття кордону між високим і низьким</a:t>
            </a:r>
          </a:p>
        </p:txBody>
      </p:sp>
    </p:spTree>
    <p:extLst>
      <p:ext uri="{BB962C8B-B14F-4D97-AF65-F5344CB8AC3E}">
        <p14:creationId xmlns:p14="http://schemas.microsoft.com/office/powerpoint/2010/main" val="2999706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3A457198-8EE5-47FB-B23A-C5194ECE7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/>
              <a:t>1980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B7B7F2B-9D79-4B7C-9963-AE3D14E0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13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FC4EC5-0C97-451C-A011-BAAED6174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50" y="1459179"/>
            <a:ext cx="2916482" cy="46110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0027D6-5B09-4C51-B613-CCF19E9833C7}"/>
              </a:ext>
            </a:extLst>
          </p:cNvPr>
          <p:cNvSpPr txBox="1"/>
          <p:nvPr/>
        </p:nvSpPr>
        <p:spPr>
          <a:xfrm>
            <a:off x="4121834" y="357067"/>
            <a:ext cx="77935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err="1">
                <a:latin typeface="Arial Narrow" panose="020B0606020202030204" pitchFamily="34" charset="0"/>
              </a:rPr>
              <a:t>Антитоталітарний</a:t>
            </a:r>
            <a:r>
              <a:rPr lang="uk-UA" sz="3600" dirty="0">
                <a:latin typeface="Arial Narrow" panose="020B0606020202030204" pitchFamily="34" charset="0"/>
              </a:rPr>
              <a:t> роман</a:t>
            </a:r>
          </a:p>
          <a:p>
            <a:endParaRPr lang="uk-UA" sz="360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600" dirty="0">
                <a:latin typeface="Arial Narrow" panose="020B0606020202030204" pitchFamily="34" charset="0"/>
              </a:rPr>
              <a:t>Все знання, яке потрібне, вже існує. Воно санкціоноване владою. Будь-який пошук – єресь.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uk-UA" sz="360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3600" dirty="0">
                <a:latin typeface="Arial Narrow" panose="020B0606020202030204" pitchFamily="34" charset="0"/>
              </a:rPr>
              <a:t>Модерний проєкт як вічний пошук знання. </a:t>
            </a:r>
            <a:r>
              <a:rPr lang="uk-UA" sz="3600" dirty="0" err="1">
                <a:latin typeface="Arial Narrow" panose="020B0606020202030204" pitchFamily="34" charset="0"/>
              </a:rPr>
              <a:t>Бесперервний</a:t>
            </a:r>
            <a:r>
              <a:rPr lang="uk-UA" sz="3600" dirty="0">
                <a:latin typeface="Arial Narrow" panose="020B0606020202030204" pitchFamily="34" charset="0"/>
              </a:rPr>
              <a:t> пошук та безперевні сумніви. Навчити сміятися саму істину. Карнавал.</a:t>
            </a:r>
            <a:endParaRPr lang="ru-RU" sz="3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758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7C1C20B-6956-4C23-8B0E-CA8A07D04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err="1"/>
              <a:t>Лаюіринт</a:t>
            </a:r>
            <a:r>
              <a:rPr lang="uk-UA" dirty="0"/>
              <a:t> </a:t>
            </a:r>
            <a:r>
              <a:rPr lang="uk-UA" dirty="0" err="1"/>
              <a:t>Реймського</a:t>
            </a:r>
            <a:r>
              <a:rPr lang="uk-UA" dirty="0"/>
              <a:t> собору ХІІІ (реконструкція)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659ED21-F711-4AF1-BEF6-43FBD9EA0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14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D7F9B6-F21A-44C0-B5B8-014EA4986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695" y="830005"/>
            <a:ext cx="7504924" cy="4986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04437F-6230-4816-B585-3D7531C17EEA}"/>
              </a:ext>
            </a:extLst>
          </p:cNvPr>
          <p:cNvSpPr txBox="1"/>
          <p:nvPr/>
        </p:nvSpPr>
        <p:spPr>
          <a:xfrm>
            <a:off x="2954215" y="196948"/>
            <a:ext cx="7254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Arial Narrow" panose="020B0606020202030204" pitchFamily="34" charset="0"/>
              </a:rPr>
              <a:t>1. </a:t>
            </a:r>
            <a:r>
              <a:rPr lang="uk-UA" dirty="0" err="1">
                <a:latin typeface="Arial Narrow" panose="020B0606020202030204" pitchFamily="34" charset="0"/>
              </a:rPr>
              <a:t>Однонаправленість</a:t>
            </a:r>
            <a:r>
              <a:rPr lang="uk-UA" dirty="0">
                <a:latin typeface="Arial Narrow" panose="020B0606020202030204" pitchFamily="34" charset="0"/>
              </a:rPr>
              <a:t>. Без </a:t>
            </a:r>
            <a:r>
              <a:rPr lang="uk-UA" dirty="0" err="1">
                <a:latin typeface="Arial Narrow" panose="020B0606020202030204" pitchFamily="34" charset="0"/>
              </a:rPr>
              <a:t>розгалуджень</a:t>
            </a:r>
            <a:r>
              <a:rPr lang="uk-UA" dirty="0">
                <a:latin typeface="Arial Narrow" panose="020B0606020202030204" pitchFamily="34" charset="0"/>
              </a:rPr>
              <a:t>. Сміх і звільняє, і руйнує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13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81309F3-4139-476C-9FEB-0A1546B22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2098" y="5996201"/>
            <a:ext cx="7619999" cy="365125"/>
          </a:xfrm>
        </p:spPr>
        <p:txBody>
          <a:bodyPr/>
          <a:lstStyle/>
          <a:p>
            <a:r>
              <a:rPr lang="ru-RU" dirty="0" err="1"/>
              <a:t>Бібліотека</a:t>
            </a:r>
            <a:r>
              <a:rPr lang="ru-RU" dirty="0"/>
              <a:t> в </a:t>
            </a:r>
            <a:r>
              <a:rPr lang="ru-RU" dirty="0" err="1"/>
              <a:t>Імені</a:t>
            </a:r>
            <a:r>
              <a:rPr lang="ru-RU" dirty="0"/>
              <a:t> </a:t>
            </a:r>
            <a:r>
              <a:rPr lang="ru-RU" dirty="0" err="1"/>
              <a:t>рози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A7C394F-2B37-490B-A48E-86F63CD81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15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955122-8673-4054-B49A-93F5DD3B3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638" y="679236"/>
            <a:ext cx="5964701" cy="59987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E6D1F7-74D3-4768-9164-BA8112821D52}"/>
              </a:ext>
            </a:extLst>
          </p:cNvPr>
          <p:cNvSpPr txBox="1"/>
          <p:nvPr/>
        </p:nvSpPr>
        <p:spPr>
          <a:xfrm>
            <a:off x="2588455" y="239151"/>
            <a:ext cx="761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2. </a:t>
            </a:r>
            <a:r>
              <a:rPr lang="uk-UA" dirty="0">
                <a:latin typeface="Arial Narrow" panose="020B0606020202030204" pitchFamily="34" charset="0"/>
              </a:rPr>
              <a:t>Лабіринт семіотика. Триматися однієї стіни і вийдеш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784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F956B9D-848D-4387-9E3B-4D0F3AAE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8602285-6868-4678-83E2-840837945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16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636938-E84D-413A-ACF9-78D307CA4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1" y="1430170"/>
            <a:ext cx="7619999" cy="5070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0A5372-543B-46A7-BAE0-AB125FC31D93}"/>
              </a:ext>
            </a:extLst>
          </p:cNvPr>
          <p:cNvSpPr txBox="1"/>
          <p:nvPr/>
        </p:nvSpPr>
        <p:spPr>
          <a:xfrm>
            <a:off x="1800665" y="526172"/>
            <a:ext cx="8918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Arial Narrow" panose="020B0606020202030204" pitchFamily="34" charset="0"/>
              </a:rPr>
              <a:t>3. Ризома: ні центру, ні входу, ні виходу, ні правил, ні напрямків </a:t>
            </a:r>
            <a:endParaRPr lang="ru-RU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26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427C47A-7B67-4C92-977D-775FD251C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CFAA9EE-1610-417C-87B7-6E2D97BDA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17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739164-57B9-440C-B108-C7EE055D1F1A}"/>
              </a:ext>
            </a:extLst>
          </p:cNvPr>
          <p:cNvSpPr txBox="1"/>
          <p:nvPr/>
        </p:nvSpPr>
        <p:spPr>
          <a:xfrm>
            <a:off x="2799472" y="1252024"/>
            <a:ext cx="78497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A rose by any other name would smell as sweet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</a:p>
          <a:p>
            <a:pPr algn="r"/>
            <a:r>
              <a:rPr lang="en-US" sz="2800" dirty="0">
                <a:latin typeface="Arial Narrow" panose="020B0606020202030204" pitchFamily="34" charset="0"/>
              </a:rPr>
              <a:t>William Shakespeare, </a:t>
            </a:r>
            <a:r>
              <a:rPr lang="en-US" sz="2800" i="1" dirty="0">
                <a:latin typeface="Arial Narrow" panose="020B0606020202030204" pitchFamily="34" charset="0"/>
              </a:rPr>
              <a:t>Romeo and Juliet</a:t>
            </a:r>
            <a:r>
              <a:rPr lang="en-US" sz="2800" dirty="0">
                <a:latin typeface="Arial Narrow" panose="020B0606020202030204" pitchFamily="34" charset="0"/>
              </a:rPr>
              <a:t>.</a:t>
            </a:r>
          </a:p>
          <a:p>
            <a:endParaRPr lang="en-US" sz="2800" dirty="0">
              <a:latin typeface="Arial Narrow" panose="020B0606020202030204" pitchFamily="34" charset="0"/>
            </a:endParaRPr>
          </a:p>
          <a:p>
            <a:r>
              <a:rPr lang="uk-UA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Від рози залишається лише її ім’я</a:t>
            </a:r>
            <a:r>
              <a:rPr lang="uk-UA" sz="2800" dirty="0">
                <a:latin typeface="Arial Narrow" panose="020B0606020202030204" pitchFamily="34" charset="0"/>
              </a:rPr>
              <a:t>. (тільки знак)</a:t>
            </a:r>
          </a:p>
          <a:p>
            <a:pPr algn="r"/>
            <a:r>
              <a:rPr lang="ru-RU" sz="2800" dirty="0">
                <a:latin typeface="Arial Narrow" panose="020B0606020202030204" pitchFamily="34" charset="0"/>
              </a:rPr>
              <a:t>Бернард </a:t>
            </a:r>
            <a:r>
              <a:rPr lang="ru-RU" sz="2800" dirty="0" err="1">
                <a:latin typeface="Arial Narrow" panose="020B0606020202030204" pitchFamily="34" charset="0"/>
              </a:rPr>
              <a:t>Морландський</a:t>
            </a:r>
            <a:r>
              <a:rPr lang="ru-RU" sz="2800" dirty="0">
                <a:latin typeface="Arial Narrow" panose="020B0606020202030204" pitchFamily="34" charset="0"/>
              </a:rPr>
              <a:t> (ХІІ с) </a:t>
            </a:r>
            <a:r>
              <a:rPr lang="en-GB" sz="2800" i="1" dirty="0">
                <a:latin typeface="Arial Narrow" panose="020B0606020202030204" pitchFamily="34" charset="0"/>
              </a:rPr>
              <a:t>De </a:t>
            </a:r>
            <a:r>
              <a:rPr lang="en-GB" sz="2800" i="1" dirty="0" err="1">
                <a:latin typeface="Arial Narrow" panose="020B0606020202030204" pitchFamily="34" charset="0"/>
              </a:rPr>
              <a:t>contemptu</a:t>
            </a:r>
            <a:r>
              <a:rPr lang="en-GB" sz="2800" i="1" dirty="0">
                <a:latin typeface="Arial Narrow" panose="020B0606020202030204" pitchFamily="34" charset="0"/>
              </a:rPr>
              <a:t> mundi</a:t>
            </a:r>
            <a:r>
              <a:rPr lang="uk-UA" sz="2800" i="1" dirty="0">
                <a:latin typeface="Arial Narrow" panose="020B0606020202030204" pitchFamily="34" charset="0"/>
              </a:rPr>
              <a:t>  </a:t>
            </a:r>
          </a:p>
          <a:p>
            <a:r>
              <a:rPr lang="ru-RU" sz="2800" dirty="0" err="1">
                <a:latin typeface="Arial Narrow" panose="020B0606020202030204" pitchFamily="34" charset="0"/>
              </a:rPr>
              <a:t>від</a:t>
            </a:r>
            <a:r>
              <a:rPr lang="ru-RU" sz="2800" dirty="0">
                <a:latin typeface="Arial Narrow" panose="020B0606020202030204" pitchFamily="34" charset="0"/>
              </a:rPr>
              <a:t> речей, </a:t>
            </a:r>
            <a:r>
              <a:rPr lang="ru-RU" sz="2800" dirty="0" err="1">
                <a:latin typeface="Arial Narrow" panose="020B0606020202030204" pitchFamily="34" charset="0"/>
              </a:rPr>
              <a:t>які</a:t>
            </a:r>
            <a:r>
              <a:rPr lang="ru-RU" sz="2800" dirty="0">
                <a:latin typeface="Arial Narrow" panose="020B0606020202030204" pitchFamily="34" charset="0"/>
              </a:rPr>
              <a:t> </a:t>
            </a:r>
            <a:r>
              <a:rPr lang="ru-RU" sz="2800" dirty="0" err="1">
                <a:latin typeface="Arial Narrow" panose="020B0606020202030204" pitchFamily="34" charset="0"/>
              </a:rPr>
              <a:t>зникли</a:t>
            </a:r>
            <a:r>
              <a:rPr lang="ru-RU" sz="2800" dirty="0">
                <a:latin typeface="Arial Narrow" panose="020B0606020202030204" pitchFamily="34" charset="0"/>
              </a:rPr>
              <a:t>, </a:t>
            </a:r>
            <a:r>
              <a:rPr lang="ru-RU" sz="2800" dirty="0" err="1">
                <a:latin typeface="Arial Narrow" panose="020B0606020202030204" pitchFamily="34" charset="0"/>
              </a:rPr>
              <a:t>залишаються</a:t>
            </a:r>
            <a:r>
              <a:rPr lang="ru-RU" sz="2800" dirty="0">
                <a:latin typeface="Arial Narrow" panose="020B0606020202030204" pitchFamily="34" charset="0"/>
              </a:rPr>
              <a:t> </a:t>
            </a:r>
            <a:r>
              <a:rPr lang="ru-RU" sz="2800" dirty="0" err="1">
                <a:latin typeface="Arial Narrow" panose="020B0606020202030204" pitchFamily="34" charset="0"/>
              </a:rPr>
              <a:t>лише</a:t>
            </a:r>
            <a:r>
              <a:rPr lang="ru-RU" sz="2800" dirty="0">
                <a:latin typeface="Arial Narrow" panose="020B0606020202030204" pitchFamily="34" charset="0"/>
              </a:rPr>
              <a:t> </a:t>
            </a:r>
            <a:r>
              <a:rPr lang="ru-RU" sz="2800" dirty="0" err="1">
                <a:latin typeface="Arial Narrow" panose="020B0606020202030204" pitchFamily="34" charset="0"/>
              </a:rPr>
              <a:t>порожні</a:t>
            </a:r>
            <a:r>
              <a:rPr lang="ru-RU" sz="2800" dirty="0">
                <a:latin typeface="Arial Narrow" panose="020B0606020202030204" pitchFamily="34" charset="0"/>
              </a:rPr>
              <a:t> </a:t>
            </a:r>
            <a:r>
              <a:rPr lang="ru-RU" sz="2800" dirty="0" err="1">
                <a:latin typeface="Arial Narrow" panose="020B0606020202030204" pitchFamily="34" charset="0"/>
              </a:rPr>
              <a:t>імена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005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EC23684-9B6D-47FF-9F82-60D28A2B8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Foucault Pendulum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7AD2FDA-41A8-44D8-8EF7-53271293B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18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31D91A-1B00-4AC7-87F3-D59BE5DCBF01}"/>
              </a:ext>
            </a:extLst>
          </p:cNvPr>
          <p:cNvSpPr/>
          <p:nvPr/>
        </p:nvSpPr>
        <p:spPr>
          <a:xfrm>
            <a:off x="6719667" y="1237304"/>
            <a:ext cx="54723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645AD"/>
                </a:solidFill>
                <a:latin typeface="Arial" panose="020B0604020202020204" pitchFamily="34" charset="0"/>
                <a:hlinkClick r:id="rId3" tooltip="Літопис (видавництво)"/>
              </a:rPr>
              <a:t>«</a:t>
            </a:r>
            <a:r>
              <a:rPr lang="ru-RU" b="1" dirty="0" err="1">
                <a:solidFill>
                  <a:srgbClr val="0645AD"/>
                </a:solidFill>
                <a:latin typeface="Arial" panose="020B0604020202020204" pitchFamily="34" charset="0"/>
                <a:hlinkClick r:id="rId3" tooltip="Літопис (видавництво)"/>
              </a:rPr>
              <a:t>Літопис</a:t>
            </a:r>
            <a:r>
              <a:rPr lang="ru-RU" b="1" dirty="0">
                <a:solidFill>
                  <a:srgbClr val="0645AD"/>
                </a:solidFill>
                <a:latin typeface="Arial" panose="020B0604020202020204" pitchFamily="34" charset="0"/>
                <a:hlinkClick r:id="rId3" tooltip="Літопис (видавництво)"/>
              </a:rPr>
              <a:t>»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: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4" tooltip="Маятник Фуко (роман)"/>
              </a:rPr>
              <a:t>«Маятник Фуко»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(1998); «Роль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читача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Дослідження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з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семіотики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текстів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» (2004)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645AD"/>
                </a:solidFill>
                <a:latin typeface="Arial" panose="020B0604020202020204" pitchFamily="34" charset="0"/>
                <a:hlinkClick r:id="rId5" tooltip="Фоліо (видавництво)"/>
              </a:rPr>
              <a:t>«</a:t>
            </a:r>
            <a:r>
              <a:rPr lang="ru-RU" b="1" dirty="0" err="1">
                <a:solidFill>
                  <a:srgbClr val="0645AD"/>
                </a:solidFill>
                <a:latin typeface="Arial" panose="020B0604020202020204" pitchFamily="34" charset="0"/>
                <a:hlinkClick r:id="rId5" tooltip="Фоліо (видавництво)"/>
              </a:rPr>
              <a:t>Фоліо</a:t>
            </a:r>
            <a:r>
              <a:rPr lang="ru-RU" b="1" dirty="0">
                <a:solidFill>
                  <a:srgbClr val="0645AD"/>
                </a:solidFill>
                <a:latin typeface="Arial" panose="020B0604020202020204" pitchFamily="34" charset="0"/>
                <a:hlinkClick r:id="rId5" tooltip="Фоліо (видавництво)"/>
              </a:rPr>
              <a:t>»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: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6" tooltip="Ім'я рози"/>
              </a:rPr>
              <a:t>«</a:t>
            </a:r>
            <a:r>
              <a:rPr lang="ru-RU" dirty="0" err="1">
                <a:solidFill>
                  <a:srgbClr val="0645AD"/>
                </a:solidFill>
                <a:latin typeface="Arial" panose="020B0604020202020204" pitchFamily="34" charset="0"/>
                <a:hlinkClick r:id="rId6" tooltip="Ім'я рози"/>
              </a:rPr>
              <a:t>Ім'я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6" tooltip="Ім'я рози"/>
              </a:rPr>
              <a:t> </a:t>
            </a:r>
            <a:r>
              <a:rPr lang="ru-RU" dirty="0" err="1">
                <a:solidFill>
                  <a:srgbClr val="0645AD"/>
                </a:solidFill>
                <a:latin typeface="Arial" panose="020B0604020202020204" pitchFamily="34" charset="0"/>
                <a:hlinkClick r:id="rId6" tooltip="Ім'я рози"/>
              </a:rPr>
              <a:t>рози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6" tooltip="Ім'я рози"/>
              </a:rPr>
              <a:t>»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(2006);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7" tooltip="Бавдоліно"/>
              </a:rPr>
              <a:t>«</a:t>
            </a:r>
            <a:r>
              <a:rPr lang="ru-RU" dirty="0" err="1">
                <a:solidFill>
                  <a:srgbClr val="0645AD"/>
                </a:solidFill>
                <a:latin typeface="Arial" panose="020B0604020202020204" pitchFamily="34" charset="0"/>
                <a:hlinkClick r:id="rId7" tooltip="Бавдоліно"/>
              </a:rPr>
              <a:t>Бавдоліно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7" tooltip="Бавдоліно"/>
              </a:rPr>
              <a:t>»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(2009);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8" tooltip="Празький цвинтар (роман)"/>
              </a:rPr>
              <a:t>«</a:t>
            </a:r>
            <a:r>
              <a:rPr lang="ru-RU" dirty="0" err="1">
                <a:solidFill>
                  <a:srgbClr val="0645AD"/>
                </a:solidFill>
                <a:latin typeface="Arial" panose="020B0604020202020204" pitchFamily="34" charset="0"/>
                <a:hlinkClick r:id="rId8" tooltip="Празький цвинтар (роман)"/>
              </a:rPr>
              <a:t>Празький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8" tooltip="Празький цвинтар (роман)"/>
              </a:rPr>
              <a:t> </a:t>
            </a:r>
            <a:r>
              <a:rPr lang="ru-RU" dirty="0" err="1">
                <a:solidFill>
                  <a:srgbClr val="0645AD"/>
                </a:solidFill>
                <a:latin typeface="Arial" panose="020B0604020202020204" pitchFamily="34" charset="0"/>
                <a:hlinkClick r:id="rId8" tooltip="Празький цвинтар (роман)"/>
              </a:rPr>
              <a:t>цвинтар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8" tooltip="Празький цвинтар (роман)"/>
              </a:rPr>
              <a:t>»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(2011);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9" tooltip="Таємниче полум'я цариці Лоани"/>
              </a:rPr>
              <a:t>«</a:t>
            </a:r>
            <a:r>
              <a:rPr lang="ru-RU" dirty="0" err="1">
                <a:solidFill>
                  <a:srgbClr val="0645AD"/>
                </a:solidFill>
                <a:latin typeface="Arial" panose="020B0604020202020204" pitchFamily="34" charset="0"/>
                <a:hlinkClick r:id="rId9" tooltip="Таємниче полум'я цариці Лоани"/>
              </a:rPr>
              <a:t>Таємниче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9" tooltip="Таємниче полум'я цариці Лоани"/>
              </a:rPr>
              <a:t> </a:t>
            </a:r>
            <a:r>
              <a:rPr lang="ru-RU" dirty="0" err="1">
                <a:solidFill>
                  <a:srgbClr val="0645AD"/>
                </a:solidFill>
                <a:latin typeface="Arial" panose="020B0604020202020204" pitchFamily="34" charset="0"/>
                <a:hlinkClick r:id="rId9" tooltip="Таємниче полум'я цариці Лоани"/>
              </a:rPr>
              <a:t>полум'я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9" tooltip="Таємниче полум'я цариці Лоани"/>
              </a:rPr>
              <a:t> </a:t>
            </a:r>
            <a:r>
              <a:rPr lang="ru-RU" dirty="0" err="1">
                <a:solidFill>
                  <a:srgbClr val="0645AD"/>
                </a:solidFill>
                <a:latin typeface="Arial" panose="020B0604020202020204" pitchFamily="34" charset="0"/>
                <a:hlinkClick r:id="rId9" tooltip="Таємниче полум'я цариці Лоани"/>
              </a:rPr>
              <a:t>цариці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9" tooltip="Таємниче полум'я цариці Лоани"/>
              </a:rPr>
              <a:t> </a:t>
            </a:r>
            <a:r>
              <a:rPr lang="ru-RU" dirty="0" err="1">
                <a:solidFill>
                  <a:srgbClr val="0645AD"/>
                </a:solidFill>
                <a:latin typeface="Arial" panose="020B0604020202020204" pitchFamily="34" charset="0"/>
                <a:hlinkClick r:id="rId9" tooltip="Таємниче полум'я цариці Лоани"/>
              </a:rPr>
              <a:t>Лоани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9" tooltip="Таємниче полум'я цариці Лоани"/>
              </a:rPr>
              <a:t>»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(2012);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10" tooltip="Номер нуль"/>
              </a:rPr>
              <a:t>«Номер нуль»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(2015);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11" tooltip="Острів напередодні"/>
              </a:rPr>
              <a:t>«</a:t>
            </a:r>
            <a:r>
              <a:rPr lang="ru-RU" dirty="0" err="1">
                <a:solidFill>
                  <a:srgbClr val="0645AD"/>
                </a:solidFill>
                <a:latin typeface="Arial" panose="020B0604020202020204" pitchFamily="34" charset="0"/>
                <a:hlinkClick r:id="rId11" tooltip="Острів напередодні"/>
              </a:rPr>
              <a:t>Острів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11" tooltip="Острів напередодні"/>
              </a:rPr>
              <a:t> </a:t>
            </a:r>
            <a:r>
              <a:rPr lang="ru-RU" dirty="0" err="1">
                <a:solidFill>
                  <a:srgbClr val="0645AD"/>
                </a:solidFill>
                <a:latin typeface="Arial" panose="020B0604020202020204" pitchFamily="34" charset="0"/>
                <a:hlinkClick r:id="rId11" tooltip="Острів напередодні"/>
              </a:rPr>
              <a:t>напередодні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11" tooltip="Острів напередодні"/>
              </a:rPr>
              <a:t>»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(2016)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645AD"/>
                </a:solidFill>
                <a:latin typeface="Arial" panose="020B0604020202020204" pitchFamily="34" charset="0"/>
                <a:hlinkClick r:id="rId12" tooltip="Мандрівець (видавництво)"/>
              </a:rPr>
              <a:t>«</a:t>
            </a:r>
            <a:r>
              <a:rPr lang="ru-RU" b="1" dirty="0" err="1">
                <a:solidFill>
                  <a:srgbClr val="0645AD"/>
                </a:solidFill>
                <a:latin typeface="Arial" panose="020B0604020202020204" pitchFamily="34" charset="0"/>
                <a:hlinkClick r:id="rId12" tooltip="Мандрівець (видавництво)"/>
              </a:rPr>
              <a:t>Мандрівець</a:t>
            </a:r>
            <a:r>
              <a:rPr lang="ru-RU" b="1" dirty="0">
                <a:solidFill>
                  <a:srgbClr val="0645AD"/>
                </a:solidFill>
                <a:latin typeface="Arial" panose="020B0604020202020204" pitchFamily="34" charset="0"/>
                <a:hlinkClick r:id="rId12" tooltip="Мандрівець (видавництво)"/>
              </a:rPr>
              <a:t>»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: «Як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написати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дипломну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роботу: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Гуманітарні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науки» (2007)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«</a:t>
            </a:r>
            <a:r>
              <a:rPr lang="ru-RU" b="1" dirty="0" err="1">
                <a:solidFill>
                  <a:srgbClr val="202122"/>
                </a:solidFill>
                <a:latin typeface="Arial" panose="020B0604020202020204" pitchFamily="34" charset="0"/>
              </a:rPr>
              <a:t>Лаурус</a:t>
            </a:r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»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: </a:t>
            </a:r>
            <a:r>
              <a:rPr lang="ru-RU" i="1" dirty="0">
                <a:solidFill>
                  <a:srgbClr val="202122"/>
                </a:solidFill>
                <a:latin typeface="Arial" panose="020B0604020202020204" pitchFamily="34" charset="0"/>
              </a:rPr>
              <a:t>У. </a:t>
            </a:r>
            <a:r>
              <a:rPr lang="ru-RU" i="1" dirty="0" err="1">
                <a:solidFill>
                  <a:srgbClr val="202122"/>
                </a:solidFill>
                <a:latin typeface="Arial" panose="020B0604020202020204" pitchFamily="34" charset="0"/>
              </a:rPr>
              <a:t>Еко</a:t>
            </a:r>
            <a:r>
              <a:rPr lang="ru-RU" i="1" dirty="0">
                <a:solidFill>
                  <a:srgbClr val="202122"/>
                </a:solidFill>
                <a:latin typeface="Arial" panose="020B0604020202020204" pitchFamily="34" charset="0"/>
              </a:rPr>
              <a:t>, Е. </a:t>
            </a:r>
            <a:r>
              <a:rPr lang="ru-RU" i="1" dirty="0" err="1">
                <a:solidFill>
                  <a:srgbClr val="202122"/>
                </a:solidFill>
                <a:latin typeface="Arial" panose="020B0604020202020204" pitchFamily="34" charset="0"/>
              </a:rPr>
              <a:t>Кармі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. «Три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оповідки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» (2013)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645AD"/>
                </a:solidFill>
                <a:latin typeface="Arial" panose="020B0604020202020204" pitchFamily="34" charset="0"/>
                <a:hlinkClick r:id="rId13" tooltip="Видавництво Старого Лева"/>
              </a:rPr>
              <a:t>«</a:t>
            </a:r>
            <a:r>
              <a:rPr lang="ru-RU" b="1" dirty="0" err="1">
                <a:solidFill>
                  <a:srgbClr val="0645AD"/>
                </a:solidFill>
                <a:latin typeface="Arial" panose="020B0604020202020204" pitchFamily="34" charset="0"/>
                <a:hlinkClick r:id="rId13" tooltip="Видавництво Старого Лева"/>
              </a:rPr>
              <a:t>Видавництво</a:t>
            </a:r>
            <a:r>
              <a:rPr lang="ru-RU" b="1" dirty="0">
                <a:solidFill>
                  <a:srgbClr val="0645AD"/>
                </a:solidFill>
                <a:latin typeface="Arial" panose="020B0604020202020204" pitchFamily="34" charset="0"/>
                <a:hlinkClick r:id="rId13" tooltip="Видавництво Старого Лева"/>
              </a:rPr>
              <a:t> Старого Лева»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: </a:t>
            </a:r>
            <a:r>
              <a:rPr lang="ru-RU" i="1" dirty="0">
                <a:solidFill>
                  <a:srgbClr val="202122"/>
                </a:solidFill>
                <a:latin typeface="Arial" panose="020B0604020202020204" pitchFamily="34" charset="0"/>
              </a:rPr>
              <a:t>У. </a:t>
            </a:r>
            <a:r>
              <a:rPr lang="ru-RU" i="1" dirty="0" err="1">
                <a:solidFill>
                  <a:srgbClr val="202122"/>
                </a:solidFill>
                <a:latin typeface="Arial" panose="020B0604020202020204" pitchFamily="34" charset="0"/>
              </a:rPr>
              <a:t>Еко</a:t>
            </a:r>
            <a:r>
              <a:rPr lang="ru-RU" i="1" dirty="0">
                <a:solidFill>
                  <a:srgbClr val="202122"/>
                </a:solidFill>
                <a:latin typeface="Arial" panose="020B0604020202020204" pitchFamily="34" charset="0"/>
              </a:rPr>
              <a:t>, Ж.-К. </a:t>
            </a:r>
            <a:r>
              <a:rPr lang="ru-RU" i="1" dirty="0" err="1">
                <a:solidFill>
                  <a:srgbClr val="202122"/>
                </a:solidFill>
                <a:latin typeface="Arial" panose="020B0604020202020204" pitchFamily="34" charset="0"/>
              </a:rPr>
              <a:t>Кар'єр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. «Не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сподівайтеся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позбутися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книжок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» (2015)</a:t>
            </a:r>
          </a:p>
        </p:txBody>
      </p:sp>
      <p:pic>
        <p:nvPicPr>
          <p:cNvPr id="5" name="Мультимедиа в Интернете 4" title="Foucault Pendulum at the Chicago Museum of Science and Industry">
            <a:hlinkClick r:id="" action="ppaction://media"/>
            <a:extLst>
              <a:ext uri="{FF2B5EF4-FFF2-40B4-BE49-F238E27FC236}">
                <a16:creationId xmlns:a16="http://schemas.microsoft.com/office/drawing/2014/main" id="{AD96B386-7C65-4E4B-BB5B-3962AE1F41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4"/>
          <a:stretch>
            <a:fillRect/>
          </a:stretch>
        </p:blipFill>
        <p:spPr>
          <a:xfrm>
            <a:off x="531812" y="1490440"/>
            <a:ext cx="5809174" cy="32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72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2140032-1C4F-4E81-AE71-07E678E3D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05D41A6-B7F2-4E07-B982-CD6399DB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19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83AC5-2231-40B7-BF7A-3186DB4F7986}"/>
              </a:ext>
            </a:extLst>
          </p:cNvPr>
          <p:cNvSpPr txBox="1"/>
          <p:nvPr/>
        </p:nvSpPr>
        <p:spPr>
          <a:xfrm>
            <a:off x="1651364" y="1955410"/>
            <a:ext cx="949569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Література:</a:t>
            </a:r>
            <a:r>
              <a:rPr lang="uk-UA" dirty="0">
                <a:latin typeface="Arial Narrow" panose="020B0606020202030204" pitchFamily="34" charset="0"/>
              </a:rPr>
              <a:t> </a:t>
            </a:r>
          </a:p>
          <a:p>
            <a:r>
              <a:rPr lang="uk-UA" dirty="0">
                <a:latin typeface="Arial Narrow" panose="020B0606020202030204" pitchFamily="34" charset="0"/>
              </a:rPr>
              <a:t>Михайло Назаренко (2021) ХХ сторіччя: канон і по за каноном (цикл лекції в проєкті </a:t>
            </a:r>
            <a:r>
              <a:rPr lang="uk-UA" dirty="0" err="1">
                <a:latin typeface="Arial Narrow" panose="020B0606020202030204" pitchFamily="34" charset="0"/>
              </a:rPr>
              <a:t>Дом</a:t>
            </a:r>
            <a:r>
              <a:rPr lang="uk-UA" dirty="0">
                <a:latin typeface="Arial Narrow" panose="020B0606020202030204" pitchFamily="34" charset="0"/>
              </a:rPr>
              <a:t>. </a:t>
            </a:r>
            <a:r>
              <a:rPr lang="uk-UA" dirty="0" err="1">
                <a:latin typeface="Arial Narrow" panose="020B0606020202030204" pitchFamily="34" charset="0"/>
              </a:rPr>
              <a:t>Майстерклас</a:t>
            </a:r>
            <a:r>
              <a:rPr lang="uk-UA" dirty="0">
                <a:latin typeface="Arial Narrow" panose="020B0606020202030204" pitchFamily="34" charset="0"/>
              </a:rPr>
              <a:t>)</a:t>
            </a:r>
          </a:p>
          <a:p>
            <a:r>
              <a:rPr lang="uk-UA" dirty="0">
                <a:latin typeface="Arial Narrow" panose="020B0606020202030204" pitchFamily="34" charset="0"/>
              </a:rPr>
              <a:t>Лексикон загального і порівняльного літературознавства</a:t>
            </a:r>
          </a:p>
          <a:p>
            <a:r>
              <a:rPr lang="ru-RU" dirty="0">
                <a:latin typeface="Arial Narrow" panose="020B0606020202030204" pitchFamily="34" charset="0"/>
              </a:rPr>
              <a:t>Герман Гессе. </a:t>
            </a:r>
            <a:r>
              <a:rPr lang="ru-RU" i="1" dirty="0" err="1">
                <a:latin typeface="Arial Narrow" panose="020B0606020202030204" pitchFamily="34" charset="0"/>
              </a:rPr>
              <a:t>Гра</a:t>
            </a:r>
            <a:r>
              <a:rPr lang="ru-RU" i="1" dirty="0">
                <a:latin typeface="Arial Narrow" panose="020B0606020202030204" pitchFamily="34" charset="0"/>
              </a:rPr>
              <a:t> в </a:t>
            </a:r>
            <a:r>
              <a:rPr lang="ru-RU" i="1" dirty="0" err="1">
                <a:latin typeface="Arial Narrow" panose="020B0606020202030204" pitchFamily="34" charset="0"/>
              </a:rPr>
              <a:t>бісер</a:t>
            </a:r>
            <a:r>
              <a:rPr lang="ru-RU" dirty="0">
                <a:latin typeface="Arial Narrow" panose="020B0606020202030204" pitchFamily="34" charset="0"/>
              </a:rPr>
              <a:t>. Переклад </a:t>
            </a:r>
            <a:r>
              <a:rPr lang="ru-RU" dirty="0" err="1">
                <a:latin typeface="Arial Narrow" panose="020B0606020202030204" pitchFamily="34" charset="0"/>
              </a:rPr>
              <a:t>Євгена</a:t>
            </a:r>
            <a:r>
              <a:rPr lang="ru-RU" dirty="0">
                <a:latin typeface="Arial Narrow" panose="020B0606020202030204" pitchFamily="34" charset="0"/>
              </a:rPr>
              <a:t> Поповича. Переклад </a:t>
            </a:r>
            <a:r>
              <a:rPr lang="ru-RU" dirty="0" err="1">
                <a:latin typeface="Arial Narrow" panose="020B0606020202030204" pitchFamily="34" charset="0"/>
              </a:rPr>
              <a:t>віршів</a:t>
            </a:r>
            <a:r>
              <a:rPr lang="ru-RU" dirty="0">
                <a:latin typeface="Arial Narrow" panose="020B0606020202030204" pitchFamily="34" charset="0"/>
              </a:rPr>
              <a:t> </a:t>
            </a:r>
            <a:r>
              <a:rPr lang="ru-RU" dirty="0" err="1">
                <a:latin typeface="Arial Narrow" panose="020B0606020202030204" pitchFamily="34" charset="0"/>
              </a:rPr>
              <a:t>Ліни</a:t>
            </a:r>
            <a:r>
              <a:rPr lang="ru-RU" dirty="0">
                <a:latin typeface="Arial Narrow" panose="020B0606020202030204" pitchFamily="34" charset="0"/>
              </a:rPr>
              <a:t> Костенко. </a:t>
            </a:r>
            <a:r>
              <a:rPr lang="ru-RU" dirty="0" err="1">
                <a:latin typeface="Arial Narrow" panose="020B0606020202030204" pitchFamily="34" charset="0"/>
              </a:rPr>
              <a:t>Київ</a:t>
            </a:r>
            <a:r>
              <a:rPr lang="ru-RU" dirty="0">
                <a:latin typeface="Arial Narrow" panose="020B0606020202030204" pitchFamily="34" charset="0"/>
              </a:rPr>
              <a:t>. </a:t>
            </a:r>
            <a:r>
              <a:rPr lang="ru-RU" dirty="0" err="1">
                <a:latin typeface="Arial Narrow" panose="020B0606020202030204" pitchFamily="34" charset="0"/>
              </a:rPr>
              <a:t>Вища</a:t>
            </a:r>
            <a:r>
              <a:rPr lang="ru-RU" dirty="0">
                <a:latin typeface="Arial Narrow" panose="020B0606020202030204" pitchFamily="34" charset="0"/>
              </a:rPr>
              <a:t> школа. 1983</a:t>
            </a:r>
          </a:p>
          <a:p>
            <a:r>
              <a:rPr lang="ru-RU" dirty="0">
                <a:latin typeface="Arial Narrow" panose="020B0606020202030204" pitchFamily="34" charset="0"/>
              </a:rPr>
              <a:t>Хорхе </a:t>
            </a:r>
            <a:r>
              <a:rPr lang="ru-RU" dirty="0" err="1">
                <a:latin typeface="Arial Narrow" panose="020B0606020202030204" pitchFamily="34" charset="0"/>
              </a:rPr>
              <a:t>Луїс</a:t>
            </a:r>
            <a:r>
              <a:rPr lang="ru-RU" dirty="0">
                <a:latin typeface="Arial Narrow" panose="020B0606020202030204" pitchFamily="34" charset="0"/>
              </a:rPr>
              <a:t> Борхес Сад з </a:t>
            </a:r>
            <a:r>
              <a:rPr lang="ru-RU" dirty="0" err="1">
                <a:latin typeface="Arial Narrow" panose="020B0606020202030204" pitchFamily="34" charset="0"/>
              </a:rPr>
              <a:t>розгалуженими</a:t>
            </a:r>
            <a:r>
              <a:rPr lang="ru-RU" dirty="0">
                <a:latin typeface="Arial Narrow" panose="020B0606020202030204" pitchFamily="34" charset="0"/>
              </a:rPr>
              <a:t> стежками </a:t>
            </a:r>
            <a:r>
              <a:rPr lang="en-GB" dirty="0">
                <a:latin typeface="Arial Narrow" panose="020B0606020202030204" pitchFamily="34" charset="0"/>
                <a:hlinkClick r:id="rId2"/>
              </a:rPr>
              <a:t>https://www.ukrlib.com.ua/world/printit.php?tid=2328</a:t>
            </a:r>
            <a:endParaRPr lang="uk-UA" dirty="0">
              <a:latin typeface="Arial Narrow" panose="020B0606020202030204" pitchFamily="34" charset="0"/>
            </a:endParaRPr>
          </a:p>
          <a:p>
            <a:r>
              <a:rPr lang="uk-UA" dirty="0" err="1">
                <a:latin typeface="Arial Narrow" panose="020B0606020202030204" pitchFamily="34" charset="0"/>
              </a:rPr>
              <a:t>Умберто</a:t>
            </a:r>
            <a:r>
              <a:rPr lang="uk-UA" dirty="0">
                <a:latin typeface="Arial Narrow" panose="020B0606020202030204" pitchFamily="34" charset="0"/>
              </a:rPr>
              <a:t> Еко </a:t>
            </a:r>
            <a:r>
              <a:rPr lang="en-GB" dirty="0">
                <a:latin typeface="Arial Narrow" panose="020B0606020202030204" pitchFamily="34" charset="0"/>
              </a:rPr>
              <a:t>https://www.ukrlib.com.ua/world/author.php?id=93</a:t>
            </a:r>
            <a:endParaRPr lang="ru-RU" dirty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6003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6F89794-8953-4F9C-96FA-05DFFB4DD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Густав </a:t>
            </a:r>
            <a:r>
              <a:rPr lang="ru-RU" dirty="0" err="1"/>
              <a:t>Клімт</a:t>
            </a:r>
            <a:r>
              <a:rPr lang="ru-RU" dirty="0"/>
              <a:t> (1909) Дерево </a:t>
            </a:r>
            <a:r>
              <a:rPr lang="ru-RU" dirty="0" err="1"/>
              <a:t>Життя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02E222-D9FD-4908-97C0-384E59FD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FEFD8C-B601-4BEA-8593-BD26B7825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448" y="469803"/>
            <a:ext cx="9525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61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EB6BCF-FA2B-49AB-BCE5-81E08A15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230446-2A2A-4CCC-824B-3777A347B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3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990C45-D8DF-44D6-B3C6-320A414B7044}"/>
              </a:ext>
            </a:extLst>
          </p:cNvPr>
          <p:cNvSpPr/>
          <p:nvPr/>
        </p:nvSpPr>
        <p:spPr>
          <a:xfrm>
            <a:off x="1604472" y="731502"/>
            <a:ext cx="958947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Мета   </a:t>
            </a:r>
            <a:r>
              <a:rPr lang="ru-RU" sz="2400" dirty="0" err="1">
                <a:latin typeface="Arial Narrow" panose="020B0606020202030204" pitchFamily="34" charset="0"/>
              </a:rPr>
              <a:t>мистецтва</a:t>
            </a:r>
            <a:r>
              <a:rPr lang="ru-RU" sz="2400" dirty="0">
                <a:latin typeface="Arial Narrow" panose="020B0606020202030204" pitchFamily="34" charset="0"/>
              </a:rPr>
              <a:t> -- не </a:t>
            </a:r>
            <a:r>
              <a:rPr lang="ru-RU" sz="2400" dirty="0" err="1">
                <a:latin typeface="Arial Narrow" panose="020B0606020202030204" pitchFamily="34" charset="0"/>
              </a:rPr>
              <a:t>створення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копії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дійсності</a:t>
            </a:r>
            <a:r>
              <a:rPr lang="ru-RU" sz="2400" dirty="0">
                <a:latin typeface="Arial Narrow" panose="020B0606020202030204" pitchFamily="34" charset="0"/>
              </a:rPr>
              <a:t>, а </a:t>
            </a:r>
            <a:r>
              <a:rPr lang="ru-RU" sz="2400" dirty="0" err="1">
                <a:latin typeface="Arial Narrow" panose="020B0606020202030204" pitchFamily="34" charset="0"/>
              </a:rPr>
              <a:t>самовираження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митця</a:t>
            </a:r>
            <a:r>
              <a:rPr lang="ru-RU" sz="2400" dirty="0">
                <a:latin typeface="Arial Narrow" panose="020B0606020202030204" pitchFamily="34" charset="0"/>
              </a:rPr>
              <a:t>, </a:t>
            </a:r>
            <a:r>
              <a:rPr lang="ru-RU" sz="2400" dirty="0" err="1">
                <a:latin typeface="Arial Narrow" panose="020B0606020202030204" pitchFamily="34" charset="0"/>
              </a:rPr>
              <a:t>витворення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нової</a:t>
            </a:r>
            <a:endParaRPr lang="ru-RU" sz="2400" dirty="0">
              <a:latin typeface="Arial Narrow" panose="020B0606020202030204" pitchFamily="34" charset="0"/>
            </a:endParaRPr>
          </a:p>
          <a:p>
            <a:r>
              <a:rPr lang="ru-RU" sz="2400" dirty="0" err="1">
                <a:latin typeface="Arial Narrow" panose="020B0606020202030204" pitchFamily="34" charset="0"/>
              </a:rPr>
              <a:t>самоцінної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реальності</a:t>
            </a:r>
            <a:r>
              <a:rPr lang="ru-RU" sz="2400" dirty="0">
                <a:latin typeface="Arial Narrow" panose="020B0606020202030204" pitchFamily="34" charset="0"/>
              </a:rPr>
              <a:t>, </a:t>
            </a:r>
            <a:r>
              <a:rPr lang="ru-RU" sz="2400" dirty="0" err="1">
                <a:latin typeface="Arial Narrow" panose="020B0606020202030204" pitchFamily="34" charset="0"/>
              </a:rPr>
              <a:t>творення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міфів</a:t>
            </a:r>
            <a:r>
              <a:rPr lang="ru-RU" sz="2400" dirty="0">
                <a:latin typeface="Arial Narrow" panose="020B0606020202030204" pitchFamily="34" charset="0"/>
              </a:rPr>
              <a:t>  (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«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Улісс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»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Дж.Джойса</a:t>
            </a:r>
            <a:r>
              <a:rPr lang="ru-RU" sz="2400" dirty="0">
                <a:latin typeface="Arial Narrow" panose="020B0606020202030204" pitchFamily="34" charset="0"/>
              </a:rPr>
              <a:t>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>
                <a:latin typeface="Arial Narrow" panose="020B0606020202030204" pitchFamily="34" charset="0"/>
              </a:rPr>
              <a:t>експресивність</a:t>
            </a:r>
            <a:r>
              <a:rPr lang="ru-RU" sz="2400" dirty="0">
                <a:latin typeface="Arial Narrow" panose="020B0606020202030204" pitchFamily="34" charset="0"/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>
                <a:latin typeface="Arial Narrow" panose="020B0606020202030204" pitchFamily="34" charset="0"/>
              </a:rPr>
              <a:t>міфотворчість</a:t>
            </a:r>
            <a:r>
              <a:rPr lang="ru-RU" sz="2400" dirty="0">
                <a:latin typeface="Arial Narrow" panose="020B0606020202030204" pitchFamily="34" charset="0"/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>
                <a:latin typeface="Arial Narrow" panose="020B0606020202030204" pitchFamily="34" charset="0"/>
              </a:rPr>
              <a:t>одивднений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погляд</a:t>
            </a:r>
            <a:r>
              <a:rPr lang="ru-RU" sz="2400" dirty="0">
                <a:latin typeface="Arial Narrow" panose="020B0606020202030204" pitchFamily="34" charset="0"/>
              </a:rPr>
              <a:t> на </a:t>
            </a:r>
            <a:r>
              <a:rPr lang="ru-RU" sz="2400" dirty="0" err="1">
                <a:latin typeface="Arial Narrow" panose="020B0606020202030204" pitchFamily="34" charset="0"/>
              </a:rPr>
              <a:t>дійсність</a:t>
            </a:r>
            <a:endParaRPr lang="ru-RU" sz="240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>
                <a:latin typeface="Arial Narrow" panose="020B0606020202030204" pitchFamily="34" charset="0"/>
              </a:rPr>
              <a:t>концепція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особистості</a:t>
            </a:r>
            <a:endParaRPr lang="ru-RU" sz="2400" dirty="0">
              <a:latin typeface="Arial Narrow" panose="020B0606020202030204" pitchFamily="34" charset="0"/>
            </a:endParaRPr>
          </a:p>
          <a:p>
            <a:r>
              <a:rPr lang="uk-UA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Було</a:t>
            </a:r>
            <a:r>
              <a:rPr lang="uk-UA" sz="2400" dirty="0">
                <a:latin typeface="Arial Narrow" panose="020B0606020202030204" pitchFamily="34" charset="0"/>
              </a:rPr>
              <a:t>: </a:t>
            </a:r>
            <a:r>
              <a:rPr lang="ru-RU" sz="2400" dirty="0" err="1">
                <a:latin typeface="Arial Narrow" panose="020B0606020202030204" pitchFamily="34" charset="0"/>
              </a:rPr>
              <a:t>більш-менш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гармонійне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співіснування</a:t>
            </a:r>
            <a:r>
              <a:rPr lang="ru-RU" sz="2400" dirty="0">
                <a:latin typeface="Arial Narrow" panose="020B0606020202030204" pitchFamily="34" charset="0"/>
              </a:rPr>
              <a:t> Бога, </a:t>
            </a:r>
            <a:r>
              <a:rPr lang="ru-RU" sz="2400" dirty="0" err="1">
                <a:latin typeface="Arial Narrow" panose="020B0606020202030204" pitchFamily="34" charset="0"/>
              </a:rPr>
              <a:t>людини</a:t>
            </a:r>
            <a:r>
              <a:rPr lang="ru-RU" sz="2400" dirty="0">
                <a:latin typeface="Arial Narrow" panose="020B0606020202030204" pitchFamily="34" charset="0"/>
              </a:rPr>
              <a:t> та </a:t>
            </a:r>
            <a:r>
              <a:rPr lang="ru-RU" sz="2400" dirty="0" err="1">
                <a:latin typeface="Arial Narrow" panose="020B0606020202030204" pitchFamily="34" charset="0"/>
              </a:rPr>
              <a:t>навколишнього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світу</a:t>
            </a:r>
            <a:r>
              <a:rPr lang="ru-RU" sz="2400" dirty="0">
                <a:latin typeface="Arial Narrow" panose="020B0606020202030204" pitchFamily="34" charset="0"/>
              </a:rPr>
              <a:t>  </a:t>
            </a:r>
          </a:p>
          <a:p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Стало</a:t>
            </a:r>
            <a:r>
              <a:rPr lang="ru-RU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: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ідея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абсурдності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людського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буття</a:t>
            </a:r>
            <a:r>
              <a:rPr lang="ru-RU" sz="2400" dirty="0">
                <a:latin typeface="Arial Narrow" panose="020B0606020202030204" pitchFamily="34" charset="0"/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err="1">
                <a:latin typeface="Arial Narrow" panose="020B0606020202030204" pitchFamily="34" charset="0"/>
              </a:rPr>
              <a:t>невідповідності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законів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людської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логіки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err="1">
                <a:latin typeface="Arial Narrow" panose="020B0606020202030204" pitchFamily="34" charset="0"/>
              </a:rPr>
              <a:t>принципів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ворожого</a:t>
            </a:r>
            <a:r>
              <a:rPr lang="ru-RU" sz="2400" dirty="0">
                <a:latin typeface="Arial Narrow" panose="020B0606020202030204" pitchFamily="34" charset="0"/>
              </a:rPr>
              <a:t> до </a:t>
            </a:r>
            <a:r>
              <a:rPr lang="ru-RU" sz="2400" dirty="0" err="1">
                <a:latin typeface="Arial Narrow" panose="020B0606020202030204" pitchFamily="34" charset="0"/>
              </a:rPr>
              <a:t>людини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навколишнього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світу</a:t>
            </a:r>
            <a:r>
              <a:rPr lang="ru-RU" sz="2400" dirty="0">
                <a:latin typeface="Arial Narrow" panose="020B0606020202030204" pitchFamily="34" charset="0"/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err="1">
                <a:latin typeface="Arial Narrow" panose="020B0606020202030204" pitchFamily="34" charset="0"/>
              </a:rPr>
              <a:t>подрібненості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людської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свідомості</a:t>
            </a:r>
            <a:r>
              <a:rPr lang="ru-RU" sz="2400" dirty="0">
                <a:latin typeface="Arial Narrow" panose="020B060602020203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err="1">
                <a:latin typeface="Arial Narrow" panose="020B0606020202030204" pitchFamily="34" charset="0"/>
              </a:rPr>
              <a:t>її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підкореності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підсвідомим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імпульсам</a:t>
            </a:r>
            <a:r>
              <a:rPr lang="ru-RU" sz="2400" dirty="0">
                <a:latin typeface="Arial Narrow" panose="020B0606020202030204" pitchFamily="34" charset="0"/>
              </a:rPr>
              <a:t> та </a:t>
            </a:r>
            <a:r>
              <a:rPr lang="ru-RU" sz="2400" dirty="0" err="1">
                <a:latin typeface="Arial Narrow" panose="020B0606020202030204" pitchFamily="34" charset="0"/>
              </a:rPr>
              <a:t>інстинктам</a:t>
            </a:r>
            <a:r>
              <a:rPr lang="ru-RU" sz="2400" dirty="0">
                <a:latin typeface="Arial Narrow" panose="020B0606020202030204" pitchFamily="34" charset="0"/>
              </a:rPr>
              <a:t> (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романи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Ф.Кафки</a:t>
            </a:r>
            <a:r>
              <a:rPr lang="ru-RU" sz="2400" dirty="0">
                <a:latin typeface="Arial Narrow" panose="020B0606020202030204" pitchFamily="34" charset="0"/>
              </a:rPr>
              <a:t>).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964B4-FD06-4BD0-BB10-2F0E2AECC740}"/>
              </a:ext>
            </a:extLst>
          </p:cNvPr>
          <p:cNvSpPr txBox="1"/>
          <p:nvPr/>
        </p:nvSpPr>
        <p:spPr>
          <a:xfrm>
            <a:off x="3024554" y="95457"/>
            <a:ext cx="566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Модерн</a:t>
            </a:r>
            <a:r>
              <a:rPr lang="uk-UA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ізм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17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C6C72F1-0F0A-4286-85D2-D0DD296C5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DCC2526-00D9-4BDF-90FE-E8AD956E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4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B852BE-9240-4AB5-A510-51CCBCD575B9}"/>
              </a:ext>
            </a:extLst>
          </p:cNvPr>
          <p:cNvSpPr/>
          <p:nvPr/>
        </p:nvSpPr>
        <p:spPr>
          <a:xfrm>
            <a:off x="1420836" y="160119"/>
            <a:ext cx="1061641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літературі</a:t>
            </a:r>
            <a:r>
              <a:rPr lang="ru-RU" sz="2400" dirty="0">
                <a:latin typeface="Arial Narrow" panose="020B0606020202030204" pitchFamily="34" charset="0"/>
              </a:rPr>
              <a:t>: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err="1">
                <a:latin typeface="Arial Narrow" panose="020B0606020202030204" pitchFamily="34" charset="0"/>
              </a:rPr>
              <a:t>прагнення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відмовитися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від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традиційних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елементів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поетики</a:t>
            </a:r>
            <a:r>
              <a:rPr lang="ru-RU" sz="2400" dirty="0">
                <a:latin typeface="Arial Narrow" panose="020B0606020202030204" pitchFamily="34" charset="0"/>
              </a:rPr>
              <a:t>: сюжету, </a:t>
            </a:r>
            <a:r>
              <a:rPr lang="ru-RU" sz="2400" dirty="0" err="1">
                <a:latin typeface="Arial Narrow" panose="020B0606020202030204" pitchFamily="34" charset="0"/>
              </a:rPr>
              <a:t>композиції</a:t>
            </a:r>
            <a:r>
              <a:rPr lang="ru-RU" sz="2400" dirty="0">
                <a:latin typeface="Arial Narrow" panose="020B0606020202030204" pitchFamily="34" charset="0"/>
              </a:rPr>
              <a:t>, характеру, </a:t>
            </a:r>
            <a:r>
              <a:rPr lang="ru-RU" sz="2400" dirty="0" err="1">
                <a:latin typeface="Arial Narrow" panose="020B0606020202030204" pitchFamily="34" charset="0"/>
              </a:rPr>
              <a:t>хронологічного</a:t>
            </a:r>
            <a:r>
              <a:rPr lang="ru-RU" sz="2400" dirty="0">
                <a:latin typeface="Arial Narrow" panose="020B0606020202030204" pitchFamily="34" charset="0"/>
              </a:rPr>
              <a:t> принципу </a:t>
            </a:r>
            <a:r>
              <a:rPr lang="ru-RU" sz="2400" dirty="0" err="1">
                <a:latin typeface="Arial Narrow" panose="020B0606020202030204" pitchFamily="34" charset="0"/>
              </a:rPr>
              <a:t>побудови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твору</a:t>
            </a:r>
            <a:r>
              <a:rPr lang="ru-RU" sz="2400" dirty="0">
                <a:latin typeface="Arial Narrow" panose="020B0606020202030204" pitchFamily="34" charset="0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err="1">
                <a:latin typeface="Arial Narrow" panose="020B0606020202030204" pitchFamily="34" charset="0"/>
              </a:rPr>
              <a:t>ігнорується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соціальний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аналіз</a:t>
            </a:r>
            <a:r>
              <a:rPr lang="ru-RU" sz="2400" dirty="0">
                <a:latin typeface="Arial Narrow" panose="020B0606020202030204" pitchFamily="34" charset="0"/>
              </a:rPr>
              <a:t> та </a:t>
            </a:r>
            <a:r>
              <a:rPr lang="ru-RU" sz="2400" dirty="0" err="1">
                <a:latin typeface="Arial Narrow" panose="020B0606020202030204" pitchFamily="34" charset="0"/>
              </a:rPr>
              <a:t>закони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людської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логіки</a:t>
            </a:r>
            <a:r>
              <a:rPr lang="ru-RU" sz="2400" dirty="0">
                <a:latin typeface="Arial Narrow" panose="020B0606020202030204" pitchFamily="34" charset="0"/>
              </a:rPr>
              <a:t>.</a:t>
            </a:r>
          </a:p>
          <a:p>
            <a:r>
              <a:rPr lang="uk-UA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Було</a:t>
            </a:r>
            <a:r>
              <a:rPr lang="uk-UA" sz="2400" dirty="0">
                <a:latin typeface="Arial Narrow" panose="020B0606020202030204" pitchFamily="34" charset="0"/>
              </a:rPr>
              <a:t>:</a:t>
            </a:r>
            <a:r>
              <a:rPr lang="ru-RU" sz="2400" dirty="0" err="1">
                <a:latin typeface="Arial Narrow" panose="020B0606020202030204" pitchFamily="34" charset="0"/>
              </a:rPr>
              <a:t>дослідженням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цілісної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людської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свідомості</a:t>
            </a:r>
            <a:endParaRPr lang="ru-RU" sz="2400" dirty="0">
              <a:latin typeface="Arial Narrow" panose="020B0606020202030204" pitchFamily="34" charset="0"/>
            </a:endParaRPr>
          </a:p>
          <a:p>
            <a:r>
              <a:rPr lang="uk-UA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С</a:t>
            </a:r>
            <a:r>
              <a:rPr lang="ru-RU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тало</a:t>
            </a:r>
            <a:r>
              <a:rPr lang="ru-RU" sz="2400" dirty="0">
                <a:latin typeface="Arial Narrow" panose="020B0606020202030204" pitchFamily="34" charset="0"/>
              </a:rPr>
              <a:t>: </a:t>
            </a:r>
            <a:r>
              <a:rPr lang="ru-RU" sz="2400" dirty="0" err="1">
                <a:latin typeface="Arial Narrow" panose="020B0606020202030204" pitchFamily="34" charset="0"/>
              </a:rPr>
              <a:t>скрупульозне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фіксування</a:t>
            </a:r>
            <a:r>
              <a:rPr lang="ru-RU" sz="2400" dirty="0">
                <a:latin typeface="Arial Narrow" panose="020B0606020202030204" pitchFamily="34" charset="0"/>
              </a:rPr>
              <a:t> хаотичного </a:t>
            </a:r>
            <a:r>
              <a:rPr lang="ru-RU" sz="2400" dirty="0" err="1">
                <a:latin typeface="Arial Narrow" panose="020B0606020202030204" pitchFamily="34" charset="0"/>
              </a:rPr>
              <a:t>руху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людської</a:t>
            </a:r>
            <a:r>
              <a:rPr lang="ru-RU" sz="2400" dirty="0">
                <a:latin typeface="Arial Narrow" panose="020B0606020202030204" pitchFamily="34" charset="0"/>
              </a:rPr>
              <a:t> думки (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потік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свідомості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 у Джойса,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М.Пруста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, «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Тропізми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» 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Н.Саррот</a:t>
            </a:r>
            <a:r>
              <a:rPr lang="ru-RU" sz="2400" dirty="0">
                <a:latin typeface="Arial Narrow" panose="020B0606020202030204" pitchFamily="34" charset="0"/>
              </a:rPr>
              <a:t>)</a:t>
            </a:r>
          </a:p>
          <a:p>
            <a:r>
              <a:rPr lang="ru-RU" sz="24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Було</a:t>
            </a:r>
            <a:r>
              <a:rPr lang="ru-RU" sz="2400" dirty="0">
                <a:latin typeface="Arial Narrow" panose="020B0606020202030204" pitchFamily="34" charset="0"/>
              </a:rPr>
              <a:t>: </a:t>
            </a:r>
            <a:r>
              <a:rPr lang="ru-RU" sz="2400" dirty="0" err="1">
                <a:latin typeface="Arial Narrow" panose="020B0606020202030204" pitchFamily="34" charset="0"/>
              </a:rPr>
              <a:t>соціальні</a:t>
            </a:r>
            <a:r>
              <a:rPr lang="ru-RU" sz="2400" dirty="0">
                <a:latin typeface="Arial Narrow" panose="020B0606020202030204" pitchFamily="34" charset="0"/>
              </a:rPr>
              <a:t> та </a:t>
            </a:r>
            <a:r>
              <a:rPr lang="ru-RU" sz="2400" dirty="0" err="1">
                <a:latin typeface="Arial Narrow" panose="020B0606020202030204" pitchFamily="34" charset="0"/>
              </a:rPr>
              <a:t>історичні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умови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людського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буття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</a:p>
          <a:p>
            <a:r>
              <a:rPr lang="ru-RU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Стало</a:t>
            </a:r>
            <a:r>
              <a:rPr lang="ru-RU" sz="2400" dirty="0">
                <a:latin typeface="Arial Narrow" panose="020B0606020202030204" pitchFamily="34" charset="0"/>
              </a:rPr>
              <a:t>: </a:t>
            </a:r>
            <a:r>
              <a:rPr lang="ru-RU" sz="2400" dirty="0" err="1">
                <a:latin typeface="Arial Narrow" panose="020B0606020202030204" pitchFamily="34" charset="0"/>
              </a:rPr>
              <a:t>опис</a:t>
            </a:r>
            <a:r>
              <a:rPr lang="ru-RU" sz="2400" dirty="0">
                <a:latin typeface="Arial Narrow" panose="020B0606020202030204" pitchFamily="34" charset="0"/>
              </a:rPr>
              <a:t> речевого </a:t>
            </a:r>
            <a:r>
              <a:rPr lang="ru-RU" sz="2400" dirty="0" err="1">
                <a:latin typeface="Arial Narrow" panose="020B0606020202030204" pitchFamily="34" charset="0"/>
              </a:rPr>
              <a:t>світу</a:t>
            </a:r>
            <a:endParaRPr lang="ru-RU" sz="2400" dirty="0">
              <a:latin typeface="Arial Narrow" panose="020B0606020202030204" pitchFamily="34" charset="0"/>
            </a:endParaRPr>
          </a:p>
          <a:p>
            <a:r>
              <a:rPr lang="ru-RU" sz="2400" dirty="0" err="1">
                <a:latin typeface="Arial Narrow" panose="020B0606020202030204" pitchFamily="34" charset="0"/>
              </a:rPr>
              <a:t>спроби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проникнути</a:t>
            </a:r>
            <a:r>
              <a:rPr lang="ru-RU" sz="2400" dirty="0">
                <a:latin typeface="Arial Narrow" panose="020B0606020202030204" pitchFamily="34" charset="0"/>
              </a:rPr>
              <a:t> через </a:t>
            </a:r>
            <a:r>
              <a:rPr lang="ru-RU" sz="2400" dirty="0" err="1">
                <a:latin typeface="Arial Narrow" panose="020B0606020202030204" pitchFamily="34" charset="0"/>
              </a:rPr>
              <a:t>сновидіння</a:t>
            </a:r>
            <a:r>
              <a:rPr lang="ru-RU" sz="2400" dirty="0">
                <a:latin typeface="Arial Narrow" panose="020B0606020202030204" pitchFamily="34" charset="0"/>
              </a:rPr>
              <a:t> в </a:t>
            </a:r>
            <a:r>
              <a:rPr lang="ru-RU" sz="2400" dirty="0" err="1">
                <a:latin typeface="Arial Narrow" panose="020B0606020202030204" pitchFamily="34" charset="0"/>
              </a:rPr>
              <a:t>світ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підсвідомого</a:t>
            </a:r>
            <a:r>
              <a:rPr lang="ru-RU" sz="2400" dirty="0">
                <a:latin typeface="Arial Narrow" panose="020B0606020202030204" pitchFamily="34" charset="0"/>
              </a:rPr>
              <a:t> (</a:t>
            </a:r>
            <a:r>
              <a:rPr lang="ru-RU" sz="24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сюрреалісти</a:t>
            </a:r>
            <a:r>
              <a:rPr lang="ru-RU" sz="2400" dirty="0">
                <a:latin typeface="Arial Narrow" panose="020B0606020202030204" pitchFamily="34" charset="0"/>
              </a:rPr>
              <a:t>), </a:t>
            </a:r>
          </a:p>
          <a:p>
            <a:r>
              <a:rPr lang="ru-RU" sz="24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Було</a:t>
            </a:r>
            <a:r>
              <a:rPr lang="ru-RU" sz="2400" dirty="0">
                <a:latin typeface="Arial Narrow" panose="020B0606020202030204" pitchFamily="34" charset="0"/>
              </a:rPr>
              <a:t>: характер, </a:t>
            </a:r>
            <a:r>
              <a:rPr lang="ru-RU" sz="2400" dirty="0" err="1">
                <a:latin typeface="Arial Narrow" panose="020B0606020202030204" pitchFamily="34" charset="0"/>
              </a:rPr>
              <a:t>індивідуальність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</a:p>
          <a:p>
            <a:r>
              <a:rPr lang="ru-RU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Стало</a:t>
            </a:r>
            <a:r>
              <a:rPr lang="ru-RU" sz="2400" dirty="0">
                <a:latin typeface="Arial Narrow" panose="020B0606020202030204" pitchFamily="34" charset="0"/>
              </a:rPr>
              <a:t>: комплекс </a:t>
            </a:r>
            <a:r>
              <a:rPr lang="ru-RU" sz="2400" dirty="0" err="1">
                <a:latin typeface="Arial Narrow" panose="020B0606020202030204" pitchFamily="34" charset="0"/>
              </a:rPr>
              <a:t>відчуттів</a:t>
            </a:r>
            <a:r>
              <a:rPr lang="ru-RU" sz="2400" dirty="0">
                <a:latin typeface="Arial Narrow" panose="020B0606020202030204" pitchFamily="34" charset="0"/>
              </a:rPr>
              <a:t>, </a:t>
            </a:r>
            <a:r>
              <a:rPr lang="ru-RU" sz="2400" dirty="0" err="1">
                <a:latin typeface="Arial Narrow" panose="020B0606020202030204" pitchFamily="34" charset="0"/>
              </a:rPr>
              <a:t>реакцій</a:t>
            </a:r>
            <a:r>
              <a:rPr lang="ru-RU" sz="2400" dirty="0">
                <a:latin typeface="Arial Narrow" panose="020B0606020202030204" pitchFamily="34" charset="0"/>
              </a:rPr>
              <a:t>, </a:t>
            </a:r>
            <a:r>
              <a:rPr lang="ru-RU" sz="2400" dirty="0" err="1">
                <a:latin typeface="Arial Narrow" panose="020B0606020202030204" pitchFamily="34" charset="0"/>
              </a:rPr>
              <a:t>неусвідомлених</a:t>
            </a:r>
            <a:r>
              <a:rPr lang="ru-RU" sz="2400" dirty="0">
                <a:latin typeface="Arial Narrow" panose="020B0606020202030204" pitchFamily="34" charset="0"/>
              </a:rPr>
              <a:t> та </a:t>
            </a:r>
            <a:r>
              <a:rPr lang="ru-RU" sz="2400" dirty="0" err="1">
                <a:latin typeface="Arial Narrow" panose="020B0606020202030204" pitchFamily="34" charset="0"/>
              </a:rPr>
              <a:t>алогічних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рухів</a:t>
            </a:r>
            <a:r>
              <a:rPr lang="ru-RU" sz="2400" dirty="0">
                <a:latin typeface="Arial Narrow" panose="020B0606020202030204" pitchFamily="34" charset="0"/>
              </a:rPr>
              <a:t> (</a:t>
            </a:r>
            <a:r>
              <a:rPr lang="ru-RU" sz="2400" i="1" dirty="0">
                <a:solidFill>
                  <a:srgbClr val="002060"/>
                </a:solidFill>
                <a:latin typeface="Arial Narrow" panose="020B0606020202030204" pitchFamily="34" charset="0"/>
              </a:rPr>
              <a:t>драма абсурду</a:t>
            </a:r>
            <a:r>
              <a:rPr lang="ru-RU" sz="2400" dirty="0">
                <a:latin typeface="Arial Narrow" panose="020B0606020202030204" pitchFamily="34" charset="0"/>
              </a:rPr>
              <a:t>). </a:t>
            </a:r>
          </a:p>
          <a:p>
            <a:r>
              <a:rPr lang="ru-RU" sz="24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Було</a:t>
            </a:r>
            <a:r>
              <a:rPr lang="ru-RU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: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хронікальна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побудова</a:t>
            </a:r>
            <a:r>
              <a:rPr lang="ru-RU" sz="2400" dirty="0">
                <a:latin typeface="Arial Narrow" panose="020B0606020202030204" pitchFamily="34" charset="0"/>
              </a:rPr>
              <a:t> сюжету</a:t>
            </a:r>
          </a:p>
          <a:p>
            <a:r>
              <a:rPr lang="ru-RU" sz="2400" dirty="0">
                <a:solidFill>
                  <a:srgbClr val="C00000"/>
                </a:solidFill>
                <a:latin typeface="Arial Narrow" panose="020B0606020202030204" pitchFamily="34" charset="0"/>
              </a:rPr>
              <a:t>Стало:</a:t>
            </a:r>
            <a:r>
              <a:rPr lang="ru-RU" sz="2400" dirty="0">
                <a:latin typeface="Arial Narrow" panose="020B0606020202030204" pitchFamily="34" charset="0"/>
              </a:rPr>
              <a:t>  </a:t>
            </a:r>
            <a:r>
              <a:rPr lang="ru-RU" sz="2400" dirty="0" err="1">
                <a:latin typeface="Arial Narrow" panose="020B0606020202030204" pitchFamily="34" charset="0"/>
              </a:rPr>
              <a:t>музично</a:t>
            </a:r>
            <a:r>
              <a:rPr lang="ru-RU" sz="2400" dirty="0">
                <a:latin typeface="Arial Narrow" panose="020B0606020202030204" pitchFamily="34" charset="0"/>
              </a:rPr>
              <a:t> дискретна, принцип монтажу, </a:t>
            </a:r>
            <a:r>
              <a:rPr lang="ru-RU" sz="2400" dirty="0" err="1">
                <a:latin typeface="Arial Narrow" panose="020B0606020202030204" pitchFamily="34" charset="0"/>
              </a:rPr>
              <a:t>зміщення</a:t>
            </a:r>
            <a:r>
              <a:rPr lang="ru-RU" sz="2400" dirty="0">
                <a:latin typeface="Arial Narrow" panose="020B0606020202030204" pitchFamily="34" charset="0"/>
              </a:rPr>
              <a:t> та </a:t>
            </a:r>
            <a:r>
              <a:rPr lang="ru-RU" sz="2400" dirty="0" err="1">
                <a:latin typeface="Arial Narrow" panose="020B0606020202030204" pitchFamily="34" charset="0"/>
              </a:rPr>
              <a:t>накладання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часових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пластів</a:t>
            </a:r>
            <a:r>
              <a:rPr lang="ru-RU" sz="2400" dirty="0">
                <a:latin typeface="Arial Narrow" panose="020B0606020202030204" pitchFamily="34" charset="0"/>
              </a:rPr>
              <a:t>, </a:t>
            </a:r>
            <a:r>
              <a:rPr lang="ru-RU" sz="2400" dirty="0" err="1">
                <a:latin typeface="Arial Narrow" panose="020B0606020202030204" pitchFamily="34" charset="0"/>
              </a:rPr>
              <a:t>важливу</a:t>
            </a:r>
            <a:r>
              <a:rPr lang="ru-RU" sz="2400" dirty="0">
                <a:latin typeface="Arial Narrow" panose="020B0606020202030204" pitchFamily="34" charset="0"/>
              </a:rPr>
              <a:t> роль </a:t>
            </a:r>
            <a:r>
              <a:rPr lang="ru-RU" sz="2400" dirty="0" err="1">
                <a:latin typeface="Arial Narrow" panose="020B0606020202030204" pitchFamily="34" charset="0"/>
              </a:rPr>
              <a:t>відіграє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підтекст</a:t>
            </a:r>
            <a:r>
              <a:rPr lang="ru-RU" sz="2400" dirty="0">
                <a:latin typeface="Arial Narrow" panose="020B0606020202030204" pitchFamily="34" charset="0"/>
              </a:rPr>
              <a:t>, </a:t>
            </a:r>
            <a:r>
              <a:rPr lang="ru-RU" sz="2400" dirty="0" err="1">
                <a:latin typeface="Arial Narrow" panose="020B0606020202030204" pitchFamily="34" charset="0"/>
              </a:rPr>
              <a:t>поліфонійність</a:t>
            </a:r>
            <a:r>
              <a:rPr lang="ru-RU" sz="2400" dirty="0"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6056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BE4565E-D05B-442A-8571-B675D236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371BDBB-5373-407C-8B57-22349918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5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73487B-329C-4164-B4CC-ED670CB55A56}"/>
              </a:ext>
            </a:extLst>
          </p:cNvPr>
          <p:cNvSpPr/>
          <p:nvPr/>
        </p:nvSpPr>
        <p:spPr>
          <a:xfrm>
            <a:off x="3047457" y="172401"/>
            <a:ext cx="6138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Thomas Mann</a:t>
            </a:r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uk-UA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(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1933-1943) </a:t>
            </a:r>
            <a:r>
              <a:rPr lang="en-GB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Joseph und seine </a:t>
            </a:r>
            <a:r>
              <a:rPr lang="en-GB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Brüder</a:t>
            </a:r>
            <a:endParaRPr lang="ru-RU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8CAF48-EA95-4DE2-8E88-EC6E8BE7912E}"/>
              </a:ext>
            </a:extLst>
          </p:cNvPr>
          <p:cNvSpPr txBox="1"/>
          <p:nvPr/>
        </p:nvSpPr>
        <p:spPr>
          <a:xfrm>
            <a:off x="2138289" y="787782"/>
            <a:ext cx="903145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err="1">
                <a:latin typeface="Arial Narrow" panose="020B0606020202030204" pitchFamily="34" charset="0"/>
              </a:rPr>
              <a:t>переказує</a:t>
            </a:r>
            <a:r>
              <a:rPr lang="ru-RU" sz="2800" dirty="0">
                <a:latin typeface="Arial Narrow" panose="020B0606020202030204" pitchFamily="34" charset="0"/>
              </a:rPr>
              <a:t> </a:t>
            </a:r>
            <a:r>
              <a:rPr lang="ru-RU" sz="2800" dirty="0" err="1">
                <a:latin typeface="Arial Narrow" panose="020B0606020202030204" pitchFamily="34" charset="0"/>
              </a:rPr>
              <a:t>знайомі</a:t>
            </a:r>
            <a:r>
              <a:rPr lang="ru-RU" sz="2800" dirty="0">
                <a:latin typeface="Arial Narrow" panose="020B0606020202030204" pitchFamily="34" charset="0"/>
              </a:rPr>
              <a:t> </a:t>
            </a:r>
            <a:r>
              <a:rPr lang="ru-RU" sz="2800" dirty="0" err="1">
                <a:latin typeface="Arial Narrow" panose="020B0606020202030204" pitchFamily="34" charset="0"/>
              </a:rPr>
              <a:t>історії</a:t>
            </a:r>
            <a:r>
              <a:rPr lang="ru-RU" sz="2800" dirty="0">
                <a:latin typeface="Arial Narrow" panose="020B0606020202030204" pitchFamily="34" charset="0"/>
              </a:rPr>
              <a:t> </a:t>
            </a:r>
            <a:r>
              <a:rPr lang="ru-RU" sz="2800" dirty="0" err="1">
                <a:latin typeface="Arial Narrow" panose="020B0606020202030204" pitchFamily="34" charset="0"/>
              </a:rPr>
              <a:t>Буття</a:t>
            </a:r>
            <a:r>
              <a:rPr lang="ru-RU" sz="2800" dirty="0">
                <a:latin typeface="Arial Narrow" panose="020B0606020202030204" pitchFamily="34" charset="0"/>
              </a:rPr>
              <a:t>, </a:t>
            </a:r>
            <a:r>
              <a:rPr lang="ru-RU" sz="2800" dirty="0" err="1">
                <a:latin typeface="Arial Narrow" panose="020B0606020202030204" pitchFamily="34" charset="0"/>
              </a:rPr>
              <a:t>від</a:t>
            </a:r>
            <a:r>
              <a:rPr lang="ru-RU" sz="2800" dirty="0">
                <a:latin typeface="Arial Narrow" panose="020B0606020202030204" pitchFamily="34" charset="0"/>
              </a:rPr>
              <a:t> Якова до </a:t>
            </a:r>
            <a:r>
              <a:rPr lang="ru-RU" sz="2800" dirty="0" err="1">
                <a:latin typeface="Arial Narrow" panose="020B0606020202030204" pitchFamily="34" charset="0"/>
              </a:rPr>
              <a:t>Йосипа</a:t>
            </a:r>
            <a:r>
              <a:rPr lang="ru-RU" sz="2800" dirty="0">
                <a:latin typeface="Arial Narrow" panose="020B0606020202030204" pitchFamily="34" charset="0"/>
              </a:rPr>
              <a:t> (</a:t>
            </a:r>
            <a:r>
              <a:rPr lang="ru-RU" sz="2800" dirty="0" err="1">
                <a:latin typeface="Arial Narrow" panose="020B0606020202030204" pitchFamily="34" charset="0"/>
              </a:rPr>
              <a:t>розділи</a:t>
            </a:r>
            <a:r>
              <a:rPr lang="ru-RU" sz="2800" dirty="0">
                <a:latin typeface="Arial Narrow" panose="020B0606020202030204" pitchFamily="34" charset="0"/>
              </a:rPr>
              <a:t> 27–50), </a:t>
            </a:r>
            <a:r>
              <a:rPr lang="ru-RU" sz="2800" dirty="0" err="1">
                <a:latin typeface="Arial Narrow" panose="020B0606020202030204" pitchFamily="34" charset="0"/>
              </a:rPr>
              <a:t>поміщаючи</a:t>
            </a:r>
            <a:r>
              <a:rPr lang="ru-RU" sz="2800" dirty="0">
                <a:latin typeface="Arial Narrow" panose="020B0606020202030204" pitchFamily="34" charset="0"/>
              </a:rPr>
              <a:t> </a:t>
            </a:r>
            <a:r>
              <a:rPr lang="ru-RU" sz="2800" dirty="0" err="1">
                <a:latin typeface="Arial Narrow" panose="020B0606020202030204" pitchFamily="34" charset="0"/>
              </a:rPr>
              <a:t>їх</a:t>
            </a:r>
            <a:r>
              <a:rPr lang="ru-RU" sz="2800" dirty="0">
                <a:latin typeface="Arial Narrow" panose="020B0606020202030204" pitchFamily="34" charset="0"/>
              </a:rPr>
              <a:t> в </a:t>
            </a:r>
            <a:r>
              <a:rPr lang="ru-RU" sz="2800" dirty="0" err="1">
                <a:latin typeface="Arial Narrow" panose="020B0606020202030204" pitchFamily="34" charset="0"/>
              </a:rPr>
              <a:t>історичний</a:t>
            </a:r>
            <a:r>
              <a:rPr lang="ru-RU" sz="2800" dirty="0">
                <a:latin typeface="Arial Narrow" panose="020B0606020202030204" pitchFamily="34" charset="0"/>
              </a:rPr>
              <a:t> контекст </a:t>
            </a:r>
            <a:r>
              <a:rPr lang="ru-RU" sz="2800" dirty="0" err="1">
                <a:latin typeface="Arial Narrow" panose="020B0606020202030204" pitchFamily="34" charset="0"/>
              </a:rPr>
              <a:t>періоду</a:t>
            </a:r>
            <a:r>
              <a:rPr lang="ru-RU" sz="2800" dirty="0">
                <a:latin typeface="Arial Narrow" panose="020B0606020202030204" pitchFamily="34" charset="0"/>
              </a:rPr>
              <a:t> </a:t>
            </a:r>
            <a:r>
              <a:rPr lang="ru-RU" sz="2800" dirty="0" err="1">
                <a:latin typeface="Arial Narrow" panose="020B0606020202030204" pitchFamily="34" charset="0"/>
              </a:rPr>
              <a:t>Амарни</a:t>
            </a:r>
            <a:r>
              <a:rPr lang="ru-RU" sz="2800" dirty="0">
                <a:latin typeface="Arial Narrow" panose="020B0606020202030204" pitchFamily="34" charset="0"/>
              </a:rPr>
              <a:t> (</a:t>
            </a:r>
            <a:r>
              <a:rPr lang="en-GB" sz="2800" dirty="0">
                <a:latin typeface="Arial Narrow" panose="020B0606020202030204" pitchFamily="34" charset="0"/>
              </a:rPr>
              <a:t>XIV–XIII </a:t>
            </a:r>
            <a:r>
              <a:rPr lang="uk-UA" sz="2800" dirty="0">
                <a:latin typeface="Arial Narrow" panose="020B0606020202030204" pitchFamily="34" charset="0"/>
              </a:rPr>
              <a:t>до н.е.</a:t>
            </a:r>
            <a:r>
              <a:rPr lang="ru-RU" sz="2800" dirty="0">
                <a:latin typeface="Arial Narrow" panose="020B060602020203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280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800" dirty="0">
                <a:latin typeface="Arial Narrow" panose="020B0606020202030204" pitchFamily="34" charset="0"/>
              </a:rPr>
              <a:t>В</a:t>
            </a:r>
            <a:r>
              <a:rPr lang="ru-RU" sz="2800" dirty="0" err="1">
                <a:latin typeface="Arial Narrow" panose="020B0606020202030204" pitchFamily="34" charset="0"/>
              </a:rPr>
              <a:t>ириває</a:t>
            </a:r>
            <a:r>
              <a:rPr lang="ru-RU" sz="2800" dirty="0">
                <a:latin typeface="Arial Narrow" panose="020B0606020202030204" pitchFamily="34" charset="0"/>
              </a:rPr>
              <a:t> </a:t>
            </a:r>
            <a:r>
              <a:rPr lang="ru-RU" sz="2800" dirty="0" err="1">
                <a:latin typeface="Arial Narrow" panose="020B0606020202030204" pitchFamily="34" charset="0"/>
              </a:rPr>
              <a:t>міф</a:t>
            </a:r>
            <a:r>
              <a:rPr lang="ru-RU" sz="2800" dirty="0">
                <a:latin typeface="Arial Narrow" panose="020B0606020202030204" pitchFamily="34" charset="0"/>
              </a:rPr>
              <a:t> з рук </a:t>
            </a:r>
            <a:r>
              <a:rPr lang="ru-RU" sz="2800" dirty="0" err="1">
                <a:latin typeface="Arial Narrow" panose="020B0606020202030204" pitchFamily="34" charset="0"/>
              </a:rPr>
              <a:t>нацистів</a:t>
            </a:r>
            <a:endParaRPr lang="ru-RU" sz="280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800" dirty="0">
                <a:latin typeface="Arial Narrow" panose="020B0606020202030204" pitchFamily="34" charset="0"/>
              </a:rPr>
              <a:t>Л</a:t>
            </a:r>
            <a:r>
              <a:rPr lang="ru-RU" sz="2800" dirty="0" err="1">
                <a:latin typeface="Arial Narrow" panose="020B0606020202030204" pitchFamily="34" charset="0"/>
              </a:rPr>
              <a:t>юдина</a:t>
            </a:r>
            <a:r>
              <a:rPr lang="ru-RU" sz="2800" dirty="0">
                <a:latin typeface="Arial Narrow" panose="020B0606020202030204" pitchFamily="34" charset="0"/>
              </a:rPr>
              <a:t> </a:t>
            </a:r>
            <a:r>
              <a:rPr lang="ru-RU" sz="2800" dirty="0" err="1">
                <a:latin typeface="Arial Narrow" panose="020B0606020202030204" pitchFamily="34" charset="0"/>
              </a:rPr>
              <a:t>виходить</a:t>
            </a:r>
            <a:r>
              <a:rPr lang="ru-RU" sz="2800" dirty="0">
                <a:latin typeface="Arial Narrow" panose="020B0606020202030204" pitchFamily="34" charset="0"/>
              </a:rPr>
              <a:t> з роду й </a:t>
            </a:r>
            <a:r>
              <a:rPr lang="ru-RU" sz="2800" dirty="0" err="1">
                <a:latin typeface="Arial Narrow" panose="020B0606020202030204" pitchFamily="34" charset="0"/>
              </a:rPr>
              <a:t>робить</a:t>
            </a:r>
            <a:r>
              <a:rPr lang="ru-RU" sz="2800" dirty="0">
                <a:latin typeface="Arial Narrow" panose="020B0606020202030204" pitchFamily="34" charset="0"/>
              </a:rPr>
              <a:t> </a:t>
            </a:r>
            <a:r>
              <a:rPr lang="ru-RU" sz="2800" dirty="0" err="1">
                <a:latin typeface="Arial Narrow" panose="020B0606020202030204" pitchFamily="34" charset="0"/>
              </a:rPr>
              <a:t>щось</a:t>
            </a:r>
            <a:r>
              <a:rPr lang="ru-RU" sz="2800" dirty="0">
                <a:latin typeface="Arial Narrow" panose="020B0606020202030204" pitchFamily="34" charset="0"/>
              </a:rPr>
              <a:t> для </a:t>
            </a:r>
            <a:r>
              <a:rPr lang="ru-RU" sz="2800" dirty="0" err="1">
                <a:latin typeface="Arial Narrow" panose="020B0606020202030204" pitchFamily="34" charset="0"/>
              </a:rPr>
              <a:t>цього</a:t>
            </a:r>
            <a:r>
              <a:rPr lang="ru-RU" sz="2800" dirty="0">
                <a:latin typeface="Arial Narrow" panose="020B0606020202030204" pitchFamily="34" charset="0"/>
              </a:rPr>
              <a:t> роду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800" dirty="0">
                <a:latin typeface="Arial Narrow" panose="020B0606020202030204" pitchFamily="34" charset="0"/>
              </a:rPr>
              <a:t>П</a:t>
            </a:r>
            <a:r>
              <a:rPr lang="ru-RU" sz="2800" dirty="0" err="1">
                <a:latin typeface="Arial Narrow" panose="020B0606020202030204" pitchFamily="34" charset="0"/>
              </a:rPr>
              <a:t>ікреслена</a:t>
            </a:r>
            <a:r>
              <a:rPr lang="ru-RU" sz="2800" dirty="0">
                <a:latin typeface="Arial Narrow" panose="020B0606020202030204" pitchFamily="34" charset="0"/>
              </a:rPr>
              <a:t> </a:t>
            </a:r>
            <a:r>
              <a:rPr lang="ru-RU" sz="2800" dirty="0" err="1">
                <a:latin typeface="Arial Narrow" panose="020B0606020202030204" pitchFamily="34" charset="0"/>
              </a:rPr>
              <a:t>гра</a:t>
            </a:r>
            <a:r>
              <a:rPr lang="ru-RU" sz="2800" dirty="0">
                <a:latin typeface="Arial Narrow" panose="020B0606020202030204" pitchFamily="34" charset="0"/>
              </a:rPr>
              <a:t> з </a:t>
            </a:r>
            <a:r>
              <a:rPr lang="ru-RU" sz="2800" dirty="0" err="1">
                <a:latin typeface="Arial Narrow" panose="020B0606020202030204" pitchFamily="34" charset="0"/>
              </a:rPr>
              <a:t>читачем</a:t>
            </a:r>
            <a:r>
              <a:rPr lang="ru-RU" sz="2800" dirty="0">
                <a:latin typeface="Arial Narrow" panose="020B0606020202030204" pitchFamily="34" charset="0"/>
              </a:rPr>
              <a:t> («такого </a:t>
            </a:r>
            <a:r>
              <a:rPr lang="ru-RU" sz="2800" dirty="0" err="1">
                <a:latin typeface="Arial Narrow" panose="020B0606020202030204" pitchFamily="34" charset="0"/>
              </a:rPr>
              <a:t>ніколи</a:t>
            </a:r>
            <a:r>
              <a:rPr lang="ru-RU" sz="2800" dirty="0">
                <a:latin typeface="Arial Narrow" panose="020B0606020202030204" pitchFamily="34" charset="0"/>
              </a:rPr>
              <a:t> не </a:t>
            </a:r>
            <a:r>
              <a:rPr lang="ru-RU" sz="2800" dirty="0" err="1">
                <a:latin typeface="Arial Narrow" panose="020B0606020202030204" pitchFamily="34" charset="0"/>
              </a:rPr>
              <a:t>було</a:t>
            </a:r>
            <a:r>
              <a:rPr lang="ru-RU" sz="2800" dirty="0">
                <a:latin typeface="Arial Narrow" panose="020B0606020202030204" pitchFamily="34" charset="0"/>
              </a:rPr>
              <a:t>» / </a:t>
            </a:r>
            <a:r>
              <a:rPr lang="ru-RU" sz="2800" dirty="0" err="1">
                <a:latin typeface="Arial Narrow" panose="020B0606020202030204" pitchFamily="34" charset="0"/>
              </a:rPr>
              <a:t>друкарка</a:t>
            </a:r>
            <a:r>
              <a:rPr lang="ru-RU" sz="2800" dirty="0">
                <a:latin typeface="Arial Narrow" panose="020B060602020203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800" dirty="0">
                <a:latin typeface="Arial Narrow" panose="020B0606020202030204" pitchFamily="34" charset="0"/>
              </a:rPr>
              <a:t>М</a:t>
            </a:r>
            <a:r>
              <a:rPr lang="ru-RU" sz="2800" dirty="0" err="1">
                <a:latin typeface="Arial Narrow" panose="020B0606020202030204" pitchFamily="34" charset="0"/>
              </a:rPr>
              <a:t>ова</a:t>
            </a:r>
            <a:r>
              <a:rPr lang="ru-RU" sz="2800" dirty="0">
                <a:latin typeface="Arial Narrow" panose="020B0606020202030204" pitchFamily="34" charset="0"/>
              </a:rPr>
              <a:t> </a:t>
            </a:r>
            <a:r>
              <a:rPr lang="ru-RU" sz="2800" dirty="0" err="1">
                <a:latin typeface="Arial Narrow" panose="020B0606020202030204" pitchFamily="34" charset="0"/>
              </a:rPr>
              <a:t>персонажів</a:t>
            </a:r>
            <a:endParaRPr lang="ru-RU" sz="280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800" dirty="0">
                <a:latin typeface="Arial Narrow" panose="020B0606020202030204" pitchFamily="34" charset="0"/>
              </a:rPr>
              <a:t>В</a:t>
            </a:r>
            <a:r>
              <a:rPr lang="ru-RU" sz="2800" dirty="0" err="1">
                <a:latin typeface="Arial Narrow" panose="020B0606020202030204" pitchFamily="34" charset="0"/>
              </a:rPr>
              <a:t>иправлення</a:t>
            </a:r>
            <a:r>
              <a:rPr lang="ru-RU" sz="2800" dirty="0">
                <a:latin typeface="Arial Narrow" panose="020B0606020202030204" pitchFamily="34" charset="0"/>
              </a:rPr>
              <a:t> модерного проєкту </a:t>
            </a:r>
            <a:br>
              <a:rPr lang="ru-RU" sz="2800" dirty="0">
                <a:latin typeface="Arial Narrow" panose="020B0606020202030204" pitchFamily="34" charset="0"/>
              </a:rPr>
            </a:br>
            <a:br>
              <a:rPr lang="ru-RU" sz="2800" dirty="0">
                <a:latin typeface="Arial Narrow" panose="020B0606020202030204" pitchFamily="34" charset="0"/>
              </a:rPr>
            </a:br>
            <a:r>
              <a:rPr lang="ru-RU" sz="28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Постмодерний</a:t>
            </a:r>
            <a:r>
              <a:rPr lang="ru-RU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 проєкт в </a:t>
            </a:r>
            <a:r>
              <a:rPr lang="ru-RU" sz="28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поетиці</a:t>
            </a:r>
            <a:r>
              <a:rPr lang="ru-RU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 модерну</a:t>
            </a:r>
            <a:endParaRPr lang="ru-RU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43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C750A0D-96B0-4607-BA5A-43A152933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8AF674E-9680-475D-959B-8FE830A9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6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7014AF-8C45-4726-8FB3-5335DE757FF0}"/>
              </a:ext>
            </a:extLst>
          </p:cNvPr>
          <p:cNvSpPr txBox="1"/>
          <p:nvPr/>
        </p:nvSpPr>
        <p:spPr>
          <a:xfrm>
            <a:off x="1311579" y="478302"/>
            <a:ext cx="946427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Hermann Hesse</a:t>
            </a:r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(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1943) </a:t>
            </a:r>
            <a:r>
              <a:rPr lang="de-DE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Das Glasperlenspiel</a:t>
            </a:r>
            <a:endParaRPr lang="uk-UA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800" dirty="0">
                <a:latin typeface="Arial Narrow" panose="020B0606020202030204" pitchFamily="34" charset="0"/>
              </a:rPr>
              <a:t>Детального опису гри в романі нема, відомо лише, що для її опанування потрібно мати ґрунтовні знання музики, математики й історії культури. Гра є синтезом мистецтв і наук, в якій людські цінності переплітаються в складні асоціативні візерунки.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uk-UA" sz="2800" dirty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800" dirty="0">
                <a:latin typeface="Arial Narrow" panose="020B0606020202030204" pitchFamily="34" charset="0"/>
              </a:rPr>
              <a:t>Умовне майбутнє, де закінчилася історія і культура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800" dirty="0">
                <a:latin typeface="Arial Narrow" panose="020B0606020202030204" pitchFamily="34" charset="0"/>
              </a:rPr>
              <a:t>Вселенський алфавіт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800" dirty="0">
                <a:latin typeface="Arial Narrow" panose="020B0606020202030204" pitchFamily="34" charset="0"/>
              </a:rPr>
              <a:t>Все, що ми можемо, це </a:t>
            </a:r>
            <a:r>
              <a:rPr lang="uk-UA" sz="2800" dirty="0" err="1">
                <a:latin typeface="Arial Narrow" panose="020B0606020202030204" pitchFamily="34" charset="0"/>
              </a:rPr>
              <a:t>переформатовувати</a:t>
            </a:r>
            <a:r>
              <a:rPr lang="uk-UA" sz="2800" dirty="0">
                <a:latin typeface="Arial Narrow" panose="020B0606020202030204" pitchFamily="34" charset="0"/>
              </a:rPr>
              <a:t> його елементи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800" dirty="0" err="1">
                <a:latin typeface="Arial Narrow" panose="020B0606020202030204" pitchFamily="34" charset="0"/>
              </a:rPr>
              <a:t>Касталія</a:t>
            </a:r>
            <a:r>
              <a:rPr lang="uk-UA" sz="2800" dirty="0">
                <a:latin typeface="Arial Narrow" panose="020B0606020202030204" pitchFamily="34" charset="0"/>
              </a:rPr>
              <a:t>. Герой виходить з неї в світ і гине.</a:t>
            </a:r>
            <a:br>
              <a:rPr lang="uk-UA" sz="2800" dirty="0">
                <a:latin typeface="Arial Narrow" panose="020B0606020202030204" pitchFamily="34" charset="0"/>
              </a:rPr>
            </a:br>
            <a:br>
              <a:rPr lang="uk-UA" sz="2800" dirty="0">
                <a:latin typeface="Arial Narrow" panose="020B0606020202030204" pitchFamily="34" charset="0"/>
              </a:rPr>
            </a:br>
            <a:r>
              <a:rPr lang="uk-UA" sz="2800" i="1" dirty="0">
                <a:solidFill>
                  <a:srgbClr val="002060"/>
                </a:solidFill>
                <a:latin typeface="Arial Narrow" panose="020B0606020202030204" pitchFamily="34" charset="0"/>
              </a:rPr>
              <a:t>Постмодерністський світ в поетиці модерністського роману</a:t>
            </a:r>
            <a:r>
              <a:rPr lang="uk-UA" sz="2800" dirty="0">
                <a:latin typeface="Arial Narrow" panose="020B0606020202030204" pitchFamily="34" charset="0"/>
              </a:rPr>
              <a:t>.</a:t>
            </a:r>
          </a:p>
          <a:p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241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12BED39-424D-452B-8C13-826A3A60D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b="1" dirty="0"/>
              <a:t>ВЛАСНІ ТВОРИ ЙОЗЕФА КНЕХТА ВІРШІ ШКОЛЯРА І СТУДЕНТА </a:t>
            </a:r>
          </a:p>
          <a:p>
            <a:br>
              <a:rPr lang="ru-RU" dirty="0"/>
            </a:b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A2495DE-A4D9-4602-839D-6945CB7BC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7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8C88F1-7C38-4B4E-8AFE-9B3EC3BC3486}"/>
              </a:ext>
            </a:extLst>
          </p:cNvPr>
          <p:cNvSpPr/>
          <p:nvPr/>
        </p:nvSpPr>
        <p:spPr>
          <a:xfrm>
            <a:off x="7141699" y="432780"/>
            <a:ext cx="433753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СКАРГА</a:t>
            </a: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>
                <a:latin typeface="Arial Narrow" panose="020B0606020202030204" pitchFamily="34" charset="0"/>
              </a:rPr>
              <a:t>Нам </a:t>
            </a:r>
            <a:r>
              <a:rPr lang="ru-RU" dirty="0" err="1">
                <a:latin typeface="Arial Narrow" panose="020B0606020202030204" pitchFamily="34" charset="0"/>
              </a:rPr>
              <a:t>буття</a:t>
            </a:r>
            <a:r>
              <a:rPr lang="ru-RU" dirty="0">
                <a:latin typeface="Arial Narrow" panose="020B0606020202030204" pitchFamily="34" charset="0"/>
              </a:rPr>
              <a:t> не судилось. Ми — </a:t>
            </a:r>
            <a:r>
              <a:rPr lang="ru-RU" dirty="0" err="1">
                <a:latin typeface="Arial Narrow" panose="020B0606020202030204" pitchFamily="34" charset="0"/>
              </a:rPr>
              <a:t>тільки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потік</a:t>
            </a:r>
            <a:r>
              <a:rPr lang="ru-RU" dirty="0">
                <a:latin typeface="Arial Narrow" panose="020B0606020202030204" pitchFamily="34" charset="0"/>
              </a:rPr>
              <a:t>.</a:t>
            </a:r>
          </a:p>
          <a:p>
            <a:r>
              <a:rPr lang="ru-RU" dirty="0">
                <a:latin typeface="Arial Narrow" panose="020B0606020202030204" pitchFamily="34" charset="0"/>
              </a:rPr>
              <a:t>Ми </a:t>
            </a:r>
            <a:r>
              <a:rPr lang="ru-RU" dirty="0" err="1">
                <a:latin typeface="Arial Narrow" panose="020B0606020202030204" pitchFamily="34" charset="0"/>
              </a:rPr>
              <a:t>всі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форми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наповнюєм</a:t>
            </a:r>
            <a:r>
              <a:rPr lang="ru-RU" dirty="0">
                <a:latin typeface="Arial Narrow" panose="020B0606020202030204" pitchFamily="34" charset="0"/>
              </a:rPr>
              <a:t> радо собою:</a:t>
            </a:r>
          </a:p>
          <a:p>
            <a:r>
              <a:rPr lang="ru-RU" dirty="0">
                <a:latin typeface="Arial Narrow" panose="020B0606020202030204" pitchFamily="34" charset="0"/>
              </a:rPr>
              <a:t>Форму </a:t>
            </a:r>
            <a:r>
              <a:rPr lang="ru-RU" dirty="0" err="1">
                <a:latin typeface="Arial Narrow" panose="020B0606020202030204" pitchFamily="34" charset="0"/>
              </a:rPr>
              <a:t>ночі</a:t>
            </a:r>
            <a:r>
              <a:rPr lang="ru-RU" dirty="0">
                <a:latin typeface="Arial Narrow" panose="020B0606020202030204" pitchFamily="34" charset="0"/>
              </a:rPr>
              <a:t> і дня, русла </a:t>
            </a:r>
            <a:r>
              <a:rPr lang="ru-RU" dirty="0" err="1">
                <a:latin typeface="Arial Narrow" panose="020B0606020202030204" pitchFamily="34" charset="0"/>
              </a:rPr>
              <a:t>років</a:t>
            </a:r>
            <a:r>
              <a:rPr lang="ru-RU" dirty="0">
                <a:latin typeface="Arial Narrow" panose="020B0606020202030204" pitchFamily="34" charset="0"/>
              </a:rPr>
              <a:t> і </a:t>
            </a:r>
            <a:r>
              <a:rPr lang="ru-RU" dirty="0" err="1">
                <a:latin typeface="Arial Narrow" panose="020B0606020202030204" pitchFamily="34" charset="0"/>
              </a:rPr>
              <a:t>рік</a:t>
            </a:r>
            <a:r>
              <a:rPr lang="ru-RU" dirty="0">
                <a:latin typeface="Arial Narrow" panose="020B0606020202030204" pitchFamily="34" charset="0"/>
              </a:rPr>
              <a:t>,</a:t>
            </a:r>
          </a:p>
          <a:p>
            <a:r>
              <a:rPr lang="ru-RU" dirty="0" err="1">
                <a:latin typeface="Arial Narrow" panose="020B0606020202030204" pitchFamily="34" charset="0"/>
              </a:rPr>
              <a:t>Піднебіння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печери</a:t>
            </a:r>
            <a:r>
              <a:rPr lang="ru-RU" dirty="0">
                <a:latin typeface="Arial Narrow" panose="020B0606020202030204" pitchFamily="34" charset="0"/>
              </a:rPr>
              <a:t> і </a:t>
            </a:r>
            <a:r>
              <a:rPr lang="ru-RU" dirty="0" err="1">
                <a:latin typeface="Arial Narrow" panose="020B0606020202030204" pitchFamily="34" charset="0"/>
              </a:rPr>
              <a:t>тишу</a:t>
            </a:r>
            <a:r>
              <a:rPr lang="ru-RU" dirty="0">
                <a:latin typeface="Arial Narrow" panose="020B0606020202030204" pitchFamily="34" charset="0"/>
              </a:rPr>
              <a:t> собору.</a:t>
            </a: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>
                <a:latin typeface="Arial Narrow" panose="020B0606020202030204" pitchFamily="34" charset="0"/>
              </a:rPr>
              <a:t>І нема нам </a:t>
            </a:r>
            <a:r>
              <a:rPr lang="ru-RU" dirty="0" err="1">
                <a:latin typeface="Arial Narrow" panose="020B0606020202030204" pitchFamily="34" charset="0"/>
              </a:rPr>
              <a:t>спочинку</a:t>
            </a:r>
            <a:r>
              <a:rPr lang="ru-RU" dirty="0">
                <a:latin typeface="Arial Narrow" panose="020B0606020202030204" pitchFamily="34" charset="0"/>
              </a:rPr>
              <a:t>, нема </a:t>
            </a:r>
            <a:r>
              <a:rPr lang="ru-RU" dirty="0" err="1">
                <a:latin typeface="Arial Narrow" panose="020B0606020202030204" pitchFamily="34" charset="0"/>
              </a:rPr>
              <a:t>вороття</a:t>
            </a:r>
            <a:r>
              <a:rPr lang="ru-RU" dirty="0">
                <a:latin typeface="Arial Narrow" panose="020B0606020202030204" pitchFamily="34" charset="0"/>
              </a:rPr>
              <a:t>,</a:t>
            </a:r>
          </a:p>
          <a:p>
            <a:r>
              <a:rPr lang="ru-RU" dirty="0">
                <a:latin typeface="Arial Narrow" panose="020B0606020202030204" pitchFamily="34" charset="0"/>
              </a:rPr>
              <a:t>Ми в </a:t>
            </a:r>
            <a:r>
              <a:rPr lang="ru-RU" dirty="0" err="1">
                <a:latin typeface="Arial Narrow" panose="020B0606020202030204" pitchFamily="34" charset="0"/>
              </a:rPr>
              <a:t>дорозі</a:t>
            </a:r>
            <a:r>
              <a:rPr lang="ru-RU" dirty="0">
                <a:latin typeface="Arial Narrow" panose="020B0606020202030204" pitchFamily="34" charset="0"/>
              </a:rPr>
              <a:t>, ми </a:t>
            </a:r>
            <a:r>
              <a:rPr lang="ru-RU" dirty="0" err="1">
                <a:latin typeface="Arial Narrow" panose="020B0606020202030204" pitchFamily="34" charset="0"/>
              </a:rPr>
              <a:t>гості</a:t>
            </a:r>
            <a:r>
              <a:rPr lang="ru-RU" dirty="0">
                <a:latin typeface="Arial Narrow" panose="020B0606020202030204" pitchFamily="34" charset="0"/>
              </a:rPr>
              <a:t>, — </a:t>
            </a:r>
            <a:r>
              <a:rPr lang="ru-RU" dirty="0" err="1">
                <a:latin typeface="Arial Narrow" panose="020B0606020202030204" pitchFamily="34" charset="0"/>
              </a:rPr>
              <a:t>ні</a:t>
            </a:r>
            <a:r>
              <a:rPr lang="ru-RU" dirty="0">
                <a:latin typeface="Arial Narrow" panose="020B0606020202030204" pitchFamily="34" charset="0"/>
              </a:rPr>
              <a:t> поля, </a:t>
            </a:r>
            <a:r>
              <a:rPr lang="ru-RU" dirty="0" err="1">
                <a:latin typeface="Arial Narrow" panose="020B0606020202030204" pitchFamily="34" charset="0"/>
              </a:rPr>
              <a:t>ні</a:t>
            </a:r>
            <a:r>
              <a:rPr lang="ru-RU" dirty="0">
                <a:latin typeface="Arial Narrow" panose="020B0606020202030204" pitchFamily="34" charset="0"/>
              </a:rPr>
              <a:t> плуга.</a:t>
            </a:r>
          </a:p>
          <a:p>
            <a:r>
              <a:rPr lang="ru-RU" dirty="0">
                <a:latin typeface="Arial Narrow" panose="020B0606020202030204" pitchFamily="34" charset="0"/>
              </a:rPr>
              <a:t>Нас жене по </a:t>
            </a:r>
            <a:r>
              <a:rPr lang="ru-RU" dirty="0" err="1">
                <a:latin typeface="Arial Narrow" panose="020B0606020202030204" pitchFamily="34" charset="0"/>
              </a:rPr>
              <a:t>світах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вічна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спрага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буття</a:t>
            </a:r>
            <a:r>
              <a:rPr lang="ru-RU" dirty="0">
                <a:latin typeface="Arial Narrow" panose="020B0606020202030204" pitchFamily="34" charset="0"/>
              </a:rPr>
              <a:t>,</a:t>
            </a:r>
          </a:p>
          <a:p>
            <a:r>
              <a:rPr lang="ru-RU" dirty="0">
                <a:latin typeface="Arial Narrow" panose="020B0606020202030204" pitchFamily="34" charset="0"/>
              </a:rPr>
              <a:t>У </a:t>
            </a:r>
            <a:r>
              <a:rPr lang="ru-RU" dirty="0" err="1">
                <a:latin typeface="Arial Narrow" panose="020B0606020202030204" pitchFamily="34" charset="0"/>
              </a:rPr>
              <a:t>завершеність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форми</a:t>
            </a:r>
            <a:r>
              <a:rPr lang="ru-RU" dirty="0">
                <a:latin typeface="Arial Narrow" panose="020B0606020202030204" pitchFamily="34" charset="0"/>
              </a:rPr>
              <a:t> не </a:t>
            </a:r>
            <a:r>
              <a:rPr lang="ru-RU" dirty="0" err="1">
                <a:latin typeface="Arial Narrow" panose="020B0606020202030204" pitchFamily="34" charset="0"/>
              </a:rPr>
              <a:t>втілена</a:t>
            </a:r>
            <a:r>
              <a:rPr lang="ru-RU" dirty="0">
                <a:latin typeface="Arial Narrow" panose="020B0606020202030204" pitchFamily="34" charset="0"/>
              </a:rPr>
              <a:t> туга.</a:t>
            </a: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>
                <a:latin typeface="Arial Narrow" panose="020B0606020202030204" pitchFamily="34" charset="0"/>
              </a:rPr>
              <a:t>Ми не </a:t>
            </a:r>
            <a:r>
              <a:rPr lang="ru-RU" dirty="0" err="1">
                <a:latin typeface="Arial Narrow" panose="020B0606020202030204" pitchFamily="34" charset="0"/>
              </a:rPr>
              <a:t>знаємо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хто</a:t>
            </a:r>
            <a:r>
              <a:rPr lang="ru-RU" dirty="0">
                <a:latin typeface="Arial Narrow" panose="020B0606020202030204" pitchFamily="34" charset="0"/>
              </a:rPr>
              <a:t> ми. Ми — </a:t>
            </a:r>
            <a:r>
              <a:rPr lang="ru-RU" dirty="0" err="1">
                <a:latin typeface="Arial Narrow" panose="020B0606020202030204" pitchFamily="34" charset="0"/>
              </a:rPr>
              <a:t>сни</a:t>
            </a:r>
            <a:r>
              <a:rPr lang="ru-RU" dirty="0">
                <a:latin typeface="Arial Narrow" panose="020B0606020202030204" pitchFamily="34" charset="0"/>
              </a:rPr>
              <a:t> у </a:t>
            </a:r>
            <a:r>
              <a:rPr lang="ru-RU" dirty="0" err="1">
                <a:latin typeface="Arial Narrow" panose="020B0606020202030204" pitchFamily="34" charset="0"/>
              </a:rPr>
              <a:t>віках</a:t>
            </a:r>
            <a:r>
              <a:rPr lang="ru-RU" dirty="0">
                <a:latin typeface="Arial Narrow" panose="020B0606020202030204" pitchFamily="34" charset="0"/>
              </a:rPr>
              <a:t>.</a:t>
            </a:r>
          </a:p>
          <a:p>
            <a:r>
              <a:rPr lang="ru-RU" dirty="0" err="1">
                <a:latin typeface="Arial Narrow" panose="020B0606020202030204" pitchFamily="34" charset="0"/>
              </a:rPr>
              <a:t>Мов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крізь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пальці</a:t>
            </a:r>
            <a:r>
              <a:rPr lang="ru-RU" dirty="0">
                <a:latin typeface="Arial Narrow" panose="020B0606020202030204" pitchFamily="34" charset="0"/>
              </a:rPr>
              <a:t>, проходим </a:t>
            </a:r>
            <a:r>
              <a:rPr lang="ru-RU" dirty="0" err="1">
                <a:latin typeface="Arial Narrow" panose="020B0606020202030204" pitchFamily="34" charset="0"/>
              </a:rPr>
              <a:t>крізь</a:t>
            </a:r>
            <a:r>
              <a:rPr lang="ru-RU" dirty="0">
                <a:latin typeface="Arial Narrow" panose="020B0606020202030204" pitchFamily="34" charset="0"/>
              </a:rPr>
              <a:t> час і природу.</a:t>
            </a:r>
          </a:p>
          <a:p>
            <a:r>
              <a:rPr lang="ru-RU" dirty="0">
                <a:latin typeface="Arial Narrow" panose="020B0606020202030204" pitchFamily="34" charset="0"/>
              </a:rPr>
              <a:t>Ми </a:t>
            </a:r>
            <a:r>
              <a:rPr lang="ru-RU" dirty="0" err="1">
                <a:latin typeface="Arial Narrow" panose="020B0606020202030204" pitchFamily="34" charset="0"/>
              </a:rPr>
              <a:t>лиш</a:t>
            </a:r>
            <a:r>
              <a:rPr lang="ru-RU" dirty="0">
                <a:latin typeface="Arial Narrow" panose="020B0606020202030204" pitchFamily="34" charset="0"/>
              </a:rPr>
              <a:t> глина </a:t>
            </a:r>
            <a:r>
              <a:rPr lang="ru-RU" dirty="0" err="1">
                <a:latin typeface="Arial Narrow" panose="020B0606020202030204" pitchFamily="34" charset="0"/>
              </a:rPr>
              <a:t>покірна</a:t>
            </a:r>
            <a:r>
              <a:rPr lang="ru-RU" dirty="0">
                <a:latin typeface="Arial Narrow" panose="020B0606020202030204" pitchFamily="34" charset="0"/>
              </a:rPr>
              <a:t> у бога в руках,</a:t>
            </a:r>
          </a:p>
          <a:p>
            <a:r>
              <a:rPr lang="ru-RU" dirty="0" err="1">
                <a:latin typeface="Arial Narrow" panose="020B0606020202030204" pitchFamily="34" charset="0"/>
              </a:rPr>
              <a:t>Котру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ліплять</a:t>
            </a:r>
            <a:r>
              <a:rPr lang="ru-RU" dirty="0">
                <a:latin typeface="Arial Narrow" panose="020B0606020202030204" pitchFamily="34" charset="0"/>
              </a:rPr>
              <a:t>, але не </a:t>
            </a:r>
            <a:r>
              <a:rPr lang="ru-RU" dirty="0" err="1">
                <a:latin typeface="Arial Narrow" panose="020B0606020202030204" pitchFamily="34" charset="0"/>
              </a:rPr>
              <a:t>випалюють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зроду</a:t>
            </a:r>
            <a:r>
              <a:rPr lang="ru-RU" dirty="0">
                <a:latin typeface="Arial Narrow" panose="020B0606020202030204" pitchFamily="34" charset="0"/>
              </a:rPr>
              <a:t>.</a:t>
            </a: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 err="1">
                <a:latin typeface="Arial Narrow" panose="020B0606020202030204" pitchFamily="34" charset="0"/>
              </a:rPr>
              <a:t>Зупинитися</a:t>
            </a:r>
            <a:r>
              <a:rPr lang="ru-RU" dirty="0">
                <a:latin typeface="Arial Narrow" panose="020B0606020202030204" pitchFamily="34" charset="0"/>
              </a:rPr>
              <a:t>! Бути! </a:t>
            </a:r>
            <a:r>
              <a:rPr lang="ru-RU" dirty="0" err="1">
                <a:latin typeface="Arial Narrow" panose="020B0606020202030204" pitchFamily="34" charset="0"/>
              </a:rPr>
              <a:t>Зажевріть</a:t>
            </a:r>
            <a:r>
              <a:rPr lang="ru-RU" dirty="0">
                <a:latin typeface="Arial Narrow" panose="020B0606020202030204" pitchFamily="34" charset="0"/>
              </a:rPr>
              <a:t> теплом!</a:t>
            </a:r>
          </a:p>
          <a:p>
            <a:r>
              <a:rPr lang="ru-RU" dirty="0">
                <a:latin typeface="Arial Narrow" panose="020B0606020202030204" pitchFamily="34" charset="0"/>
              </a:rPr>
              <a:t>Ось до </a:t>
            </a:r>
            <a:r>
              <a:rPr lang="ru-RU" dirty="0" err="1">
                <a:latin typeface="Arial Narrow" panose="020B0606020202030204" pitchFamily="34" charset="0"/>
              </a:rPr>
              <a:t>чого</a:t>
            </a:r>
            <a:r>
              <a:rPr lang="ru-RU" dirty="0">
                <a:latin typeface="Arial Narrow" panose="020B0606020202030204" pitchFamily="34" charset="0"/>
              </a:rPr>
              <a:t> ми </a:t>
            </a:r>
            <a:r>
              <a:rPr lang="ru-RU" dirty="0" err="1">
                <a:latin typeface="Arial Narrow" panose="020B0606020202030204" pitchFamily="34" charset="0"/>
              </a:rPr>
              <a:t>прагнем</a:t>
            </a:r>
            <a:r>
              <a:rPr lang="ru-RU" dirty="0">
                <a:latin typeface="Arial Narrow" panose="020B0606020202030204" pitchFamily="34" charset="0"/>
              </a:rPr>
              <a:t> у </a:t>
            </a:r>
            <a:r>
              <a:rPr lang="ru-RU" dirty="0" err="1">
                <a:latin typeface="Arial Narrow" panose="020B0606020202030204" pitchFamily="34" charset="0"/>
              </a:rPr>
              <a:t>вічній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тривозі</a:t>
            </a:r>
            <a:r>
              <a:rPr lang="ru-RU" dirty="0">
                <a:latin typeface="Arial Narrow" panose="020B0606020202030204" pitchFamily="34" charset="0"/>
              </a:rPr>
              <a:t>.</a:t>
            </a:r>
          </a:p>
          <a:p>
            <a:r>
              <a:rPr lang="ru-RU" dirty="0">
                <a:latin typeface="Arial Narrow" panose="020B0606020202030204" pitchFamily="34" charset="0"/>
              </a:rPr>
              <a:t>Але </a:t>
            </a:r>
            <a:r>
              <a:rPr lang="ru-RU" dirty="0" err="1">
                <a:latin typeface="Arial Narrow" panose="020B0606020202030204" pitchFamily="34" charset="0"/>
              </a:rPr>
              <a:t>прагнення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ці</a:t>
            </a:r>
            <a:r>
              <a:rPr lang="ru-RU" dirty="0">
                <a:latin typeface="Arial Narrow" panose="020B0606020202030204" pitchFamily="34" charset="0"/>
              </a:rPr>
              <a:t> — </a:t>
            </a:r>
            <a:r>
              <a:rPr lang="ru-RU" dirty="0" err="1">
                <a:latin typeface="Arial Narrow" panose="020B0606020202030204" pitchFamily="34" charset="0"/>
              </a:rPr>
              <a:t>лиш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міраж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лиш</a:t>
            </a:r>
            <a:r>
              <a:rPr lang="ru-RU" dirty="0">
                <a:latin typeface="Arial Narrow" panose="020B0606020202030204" pitchFamily="34" charset="0"/>
              </a:rPr>
              <a:t> фантом,</a:t>
            </a:r>
          </a:p>
          <a:p>
            <a:r>
              <a:rPr lang="ru-RU" dirty="0" err="1">
                <a:latin typeface="Arial Narrow" panose="020B0606020202030204" pitchFamily="34" charset="0"/>
              </a:rPr>
              <a:t>Що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ніколи</a:t>
            </a:r>
            <a:r>
              <a:rPr lang="ru-RU" dirty="0">
                <a:latin typeface="Arial Narrow" panose="020B0606020202030204" pitchFamily="34" charset="0"/>
              </a:rPr>
              <a:t> не стане </a:t>
            </a:r>
            <a:r>
              <a:rPr lang="ru-RU" dirty="0" err="1">
                <a:latin typeface="Arial Narrow" panose="020B0606020202030204" pitchFamily="34" charset="0"/>
              </a:rPr>
              <a:t>спочинком</a:t>
            </a:r>
            <a:r>
              <a:rPr lang="ru-RU" dirty="0">
                <a:latin typeface="Arial Narrow" panose="020B0606020202030204" pitchFamily="34" charset="0"/>
              </a:rPr>
              <a:t> в </a:t>
            </a:r>
            <a:r>
              <a:rPr lang="ru-RU" dirty="0" err="1">
                <a:latin typeface="Arial Narrow" panose="020B0606020202030204" pitchFamily="34" charset="0"/>
              </a:rPr>
              <a:t>дорозі</a:t>
            </a:r>
            <a:r>
              <a:rPr lang="ru-RU" dirty="0"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CFBD7A-8718-4FF6-A8A1-3174E64F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63" y="436243"/>
            <a:ext cx="6096000" cy="4791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5B23DB-3CA0-49CD-B100-99A545898C83}"/>
              </a:ext>
            </a:extLst>
          </p:cNvPr>
          <p:cNvSpPr txBox="1"/>
          <p:nvPr/>
        </p:nvSpPr>
        <p:spPr>
          <a:xfrm>
            <a:off x="1311579" y="5227318"/>
            <a:ext cx="234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Natalia </a:t>
            </a:r>
            <a:r>
              <a:rPr lang="en-US" dirty="0" err="1">
                <a:latin typeface="Arial Narrow" panose="020B0606020202030204" pitchFamily="34" charset="0"/>
              </a:rPr>
              <a:t>Rezza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693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D79837F-F467-4E2E-B13B-F542336E1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НЗЛ#1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A3009C2-F912-4CE2-98F5-684444C38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8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BAC41D-89CF-489E-B6F7-9E1FB3831E7B}"/>
              </a:ext>
            </a:extLst>
          </p:cNvPr>
          <p:cNvSpPr/>
          <p:nvPr/>
        </p:nvSpPr>
        <p:spPr>
          <a:xfrm>
            <a:off x="1618895" y="624504"/>
            <a:ext cx="9560631" cy="56938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Jorge Luis Borges</a:t>
            </a:r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(1899 – 1986)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latin typeface="Arial Narrow" panose="020B0606020202030204" pitchFamily="34" charset="0"/>
              </a:rPr>
              <a:t>Постмодерне відчуття світу, де ми живемо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latin typeface="Arial Narrow" panose="020B0606020202030204" pitchFamily="34" charset="0"/>
              </a:rPr>
              <a:t>Світ = Текст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latin typeface="Arial Narrow" panose="020B0606020202030204" pitchFamily="34" charset="0"/>
              </a:rPr>
              <a:t>Ми сприймаємо все, що з нами відбувається, крізь призму оповідань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err="1">
                <a:latin typeface="Arial Narrow" panose="020B0606020202030204" pitchFamily="34" charset="0"/>
              </a:rPr>
              <a:t>Суґґестія</a:t>
            </a:r>
            <a:r>
              <a:rPr lang="uk-UA" sz="2000" dirty="0">
                <a:latin typeface="Arial Narrow" panose="020B0606020202030204" pitchFamily="34" charset="0"/>
              </a:rPr>
              <a:t> – те, що ми маємо вгадати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latin typeface="Arial Narrow" panose="020B0606020202030204" pitchFamily="34" charset="0"/>
              </a:rPr>
              <a:t>Всі тексти вже написано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latin typeface="Arial Narrow" panose="020B0606020202030204" pitchFamily="34" charset="0"/>
              </a:rPr>
              <a:t>Нічого нового сказано бути не може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latin typeface="Arial Narrow" panose="020B0606020202030204" pitchFamily="34" charset="0"/>
              </a:rPr>
              <a:t>Можна працювати з тим, що вже існує,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latin typeface="Arial Narrow" panose="020B0606020202030204" pitchFamily="34" charset="0"/>
              </a:rPr>
              <a:t>Ми відкидаємо «неестетичне», бо воно нас не влаштовує морально, </a:t>
            </a:r>
            <a:r>
              <a:rPr lang="uk-UA" sz="2000" dirty="0" err="1">
                <a:latin typeface="Arial Narrow" panose="020B0606020202030204" pitchFamily="34" charset="0"/>
              </a:rPr>
              <a:t>інтелектуально</a:t>
            </a:r>
            <a:r>
              <a:rPr lang="uk-UA" sz="2000" dirty="0">
                <a:latin typeface="Arial Narrow" panose="020B0606020202030204" pitchFamily="34" charset="0"/>
              </a:rPr>
              <a:t> і етично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err="1">
                <a:latin typeface="Arial Narrow" panose="020B0606020202030204" pitchFamily="34" charset="0"/>
              </a:rPr>
              <a:t>Апофетичність</a:t>
            </a:r>
            <a:r>
              <a:rPr lang="uk-UA" sz="2000" dirty="0">
                <a:latin typeface="Arial Narrow" panose="020B0606020202030204" pitchFamily="34" charset="0"/>
              </a:rPr>
              <a:t> (що НЕ є істина)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latin typeface="Arial Narrow" panose="020B0606020202030204" pitchFamily="34" charset="0"/>
              </a:rPr>
              <a:t>Лабіринт, в якому немає центру (Ризома)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latin typeface="Arial Narrow" panose="020B0606020202030204" pitchFamily="34" charset="0"/>
              </a:rPr>
              <a:t>Відокремлювати себе від себе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latin typeface="Arial Narrow" panose="020B0606020202030204" pitchFamily="34" charset="0"/>
              </a:rPr>
              <a:t>Потрактування: з тексту можна вичитати що завгодно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latin typeface="Arial Narrow" panose="020B0606020202030204" pitchFamily="34" charset="0"/>
              </a:rPr>
              <a:t>Світ – набір повторів і варіацій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latin typeface="Arial Narrow" panose="020B0606020202030204" pitchFamily="34" charset="0"/>
              </a:rPr>
              <a:t>Світ – книга</a:t>
            </a:r>
            <a:br>
              <a:rPr lang="uk-UA" sz="2000" dirty="0">
                <a:latin typeface="Arial Narrow" panose="020B0606020202030204" pitchFamily="34" charset="0"/>
              </a:rPr>
            </a:br>
            <a:r>
              <a:rPr lang="uk-UA" sz="2000" dirty="0">
                <a:latin typeface="Arial Narrow" panose="020B0606020202030204" pitchFamily="34" charset="0"/>
              </a:rPr>
              <a:t>Світ - сон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latin typeface="Arial Narrow" panose="020B0606020202030204" pitchFamily="34" charset="0"/>
              </a:rPr>
              <a:t>(</a:t>
            </a:r>
            <a:r>
              <a:rPr lang="es-ES" sz="2000" dirty="0">
                <a:latin typeface="Arial Narrow" panose="020B0606020202030204" pitchFamily="34" charset="0"/>
              </a:rPr>
              <a:t>1939</a:t>
            </a:r>
            <a:r>
              <a:rPr lang="uk-UA" sz="2000" dirty="0">
                <a:latin typeface="Arial Narrow" panose="020B0606020202030204" pitchFamily="34" charset="0"/>
              </a:rPr>
              <a:t>) </a:t>
            </a:r>
            <a:r>
              <a:rPr lang="es-ES" sz="2000" i="1" dirty="0">
                <a:latin typeface="Arial Narrow" panose="020B0606020202030204" pitchFamily="34" charset="0"/>
              </a:rPr>
              <a:t>Pierre Menard, autor del Quijote</a:t>
            </a:r>
            <a:r>
              <a:rPr lang="es-ES" sz="2000" dirty="0">
                <a:latin typeface="Arial Narrow" panose="020B0606020202030204" pitchFamily="34" charset="0"/>
              </a:rPr>
              <a:t>. </a:t>
            </a:r>
            <a:r>
              <a:rPr lang="uk-UA" sz="2000" dirty="0">
                <a:latin typeface="Arial Narrow" panose="020B0606020202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latin typeface="Arial Narrow" panose="020B0606020202030204" pitchFamily="34" charset="0"/>
              </a:rPr>
              <a:t>Переліки, але не класифікації</a:t>
            </a:r>
          </a:p>
        </p:txBody>
      </p:sp>
    </p:spTree>
    <p:extLst>
      <p:ext uri="{BB962C8B-B14F-4D97-AF65-F5344CB8AC3E}">
        <p14:creationId xmlns:p14="http://schemas.microsoft.com/office/powerpoint/2010/main" val="4047095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236CC41-B107-4DAF-9A84-619F8906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b="1" dirty="0"/>
              <a:t>«</a:t>
            </a:r>
            <a:r>
              <a:rPr lang="ru-RU" b="1" dirty="0" err="1"/>
              <a:t>Небесний</a:t>
            </a:r>
            <a:r>
              <a:rPr lang="ru-RU" b="1" dirty="0"/>
              <a:t> центр </a:t>
            </a:r>
            <a:r>
              <a:rPr lang="ru-RU" b="1" dirty="0" err="1"/>
              <a:t>добромисних</a:t>
            </a:r>
            <a:r>
              <a:rPr lang="ru-RU" b="1" dirty="0"/>
              <a:t> </a:t>
            </a:r>
            <a:r>
              <a:rPr lang="ru-RU" b="1" dirty="0" err="1"/>
              <a:t>знань</a:t>
            </a:r>
            <a:r>
              <a:rPr lang="ru-RU" b="1" dirty="0"/>
              <a:t>»</a:t>
            </a:r>
            <a:r>
              <a:rPr lang="ru-RU" baseline="30000" dirty="0">
                <a:hlinkClick r:id="rId2"/>
              </a:rPr>
              <a:t>[2]</a:t>
            </a:r>
            <a:r>
              <a:rPr lang="ru-RU" dirty="0"/>
              <a:t>   </a:t>
            </a:r>
            <a:r>
              <a:rPr lang="en-GB" i="1" dirty="0" err="1"/>
              <a:t>Emporio</a:t>
            </a:r>
            <a:r>
              <a:rPr lang="en-GB" i="1" dirty="0"/>
              <a:t> celestial de </a:t>
            </a:r>
            <a:r>
              <a:rPr lang="en-GB" i="1" dirty="0" err="1"/>
              <a:t>conocimientos</a:t>
            </a:r>
            <a:r>
              <a:rPr lang="en-GB" i="1" dirty="0"/>
              <a:t> </a:t>
            </a:r>
            <a:r>
              <a:rPr lang="en-GB" i="1" dirty="0" err="1"/>
              <a:t>benévolos</a:t>
            </a:r>
            <a:r>
              <a:rPr lang="uk-UA" i="1" dirty="0"/>
              <a:t> (1942) </a:t>
            </a:r>
            <a:r>
              <a:rPr lang="ru-RU" dirty="0" err="1"/>
              <a:t>Аналітична</a:t>
            </a:r>
            <a:r>
              <a:rPr lang="ru-RU" dirty="0"/>
              <a:t> </a:t>
            </a:r>
            <a:r>
              <a:rPr lang="ru-RU" dirty="0" err="1"/>
              <a:t>мова</a:t>
            </a:r>
            <a:r>
              <a:rPr lang="ru-RU" dirty="0"/>
              <a:t> Джона </a:t>
            </a:r>
            <a:r>
              <a:rPr lang="ru-RU" dirty="0" err="1"/>
              <a:t>Вілкінса</a:t>
            </a:r>
            <a:r>
              <a:rPr lang="ru-RU" dirty="0"/>
              <a:t>  1942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4749FF4-25E9-425F-B282-59EF7F770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2FFF-C6D7-4B4F-8FD4-4865E066E126}" type="slidenum">
              <a:rPr lang="ru-RU" smtClean="0"/>
              <a:t>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ACD000-912F-403B-88E8-C7F7945F3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411" y="220783"/>
            <a:ext cx="9753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378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170</TotalTime>
  <Words>1002</Words>
  <Application>Microsoft Office PowerPoint</Application>
  <PresentationFormat>Широкоэкранный</PresentationFormat>
  <Paragraphs>162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Arial Narrow</vt:lpstr>
      <vt:lpstr>Calibri</vt:lpstr>
      <vt:lpstr>Century Gothic</vt:lpstr>
      <vt:lpstr>Wingdings</vt:lpstr>
      <vt:lpstr>Wingdings 3</vt:lpstr>
      <vt:lpstr>Легкий дым</vt:lpstr>
      <vt:lpstr>Лабіринти ХХ століття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Лабиринти ХХ століття</dc:title>
  <dc:creator>Probook</dc:creator>
  <cp:lastModifiedBy>Probook</cp:lastModifiedBy>
  <cp:revision>25</cp:revision>
  <dcterms:created xsi:type="dcterms:W3CDTF">2023-02-15T17:21:53Z</dcterms:created>
  <dcterms:modified xsi:type="dcterms:W3CDTF">2023-02-15T20:12:16Z</dcterms:modified>
</cp:coreProperties>
</file>