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</p:sldMasterIdLst>
  <p:notesMasterIdLst>
    <p:notesMasterId r:id="rId17"/>
  </p:notesMasterIdLst>
  <p:sldIdLst>
    <p:sldId id="278" r:id="rId4"/>
    <p:sldId id="257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83" r:id="rId13"/>
    <p:sldId id="284" r:id="rId14"/>
    <p:sldId id="272" r:id="rId15"/>
    <p:sldId id="29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78"/>
            <p14:sldId id="257"/>
            <p14:sldId id="258"/>
            <p14:sldId id="285"/>
            <p14:sldId id="286"/>
            <p14:sldId id="287"/>
            <p14:sldId id="288"/>
            <p14:sldId id="289"/>
            <p14:sldId id="290"/>
            <p14:sldId id="283"/>
            <p14:sldId id="284"/>
            <p14:sldId id="27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6F9"/>
    <a:srgbClr val="00A7E3"/>
    <a:srgbClr val="ED6F9C"/>
    <a:srgbClr val="A27DB6"/>
    <a:srgbClr val="5F95CF"/>
    <a:srgbClr val="FCC13F"/>
    <a:srgbClr val="F49C4E"/>
    <a:srgbClr val="37B398"/>
    <a:srgbClr val="EA4E34"/>
    <a:srgbClr val="C9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0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48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26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85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7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86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88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7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7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1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>
                <a:solidFill>
                  <a:srgbClr val="595959"/>
                </a:solidFill>
              </a:rPr>
              <a:t>Pearson  (c) 2018      Gold Experience 2nd Edition C1 / B2+ / B2</a:t>
            </a:r>
          </a:p>
        </p:txBody>
      </p:sp>
    </p:spTree>
    <p:extLst>
      <p:ext uri="{BB962C8B-B14F-4D97-AF65-F5344CB8AC3E}">
        <p14:creationId xmlns:p14="http://schemas.microsoft.com/office/powerpoint/2010/main" val="103055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61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748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335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61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712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61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117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135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74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46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011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41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538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233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910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39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88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42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95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96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933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278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974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210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543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950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92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000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770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40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20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19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9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rgbClr val="595959"/>
                </a:solidFill>
              </a:rPr>
              <a:pPr algn="r"/>
              <a:t>‹#›</a:t>
            </a:fld>
            <a:endParaRPr lang="en-US"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6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295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A2+</a:t>
            </a:r>
            <a:br>
              <a:rPr lang="pl-PL" dirty="0"/>
            </a:b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simple</a:t>
            </a:r>
            <a:r>
              <a:rPr lang="pl-PL" dirty="0"/>
              <a:t> and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continuous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151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present continuous sentences?</a:t>
            </a:r>
          </a:p>
        </p:txBody>
      </p:sp>
      <p:sp>
        <p:nvSpPr>
          <p:cNvPr id="35" name="Rounded Rectangular Callout 27">
            <a:extLst>
              <a:ext uri="{FF2B5EF4-FFF2-40B4-BE49-F238E27FC236}">
                <a16:creationId xmlns:a16="http://schemas.microsoft.com/office/drawing/2014/main" id="{F2397284-727D-49A1-8D04-DF54F9B7F306}"/>
              </a:ext>
            </a:extLst>
          </p:cNvPr>
          <p:cNvSpPr/>
          <p:nvPr/>
        </p:nvSpPr>
        <p:spPr>
          <a:xfrm>
            <a:off x="5256636" y="1652201"/>
            <a:ext cx="6564412" cy="915792"/>
          </a:xfrm>
          <a:prstGeom prst="wedgeRoundRectCallout">
            <a:avLst>
              <a:gd name="adj1" fmla="val -53395"/>
              <a:gd name="adj2" fmla="val -1428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tables and complete the gaps with these words.</a:t>
            </a: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id="{CA938901-E325-4693-8253-88DF75E0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65209"/>
              </p:ext>
            </p:extLst>
          </p:nvPr>
        </p:nvGraphicFramePr>
        <p:xfrm>
          <a:off x="205462" y="2954881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positive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(’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living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_________________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 (’re)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865C7E23-7037-4DBB-A3FC-2DB56C6B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63567"/>
              </p:ext>
            </p:extLst>
          </p:nvPr>
        </p:nvGraphicFramePr>
        <p:xfrm>
          <a:off x="6096000" y="2722868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38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questions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here?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7991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72644"/>
                  </a:ext>
                </a:extLst>
              </a:tr>
            </a:tbl>
          </a:graphicData>
        </a:graphic>
      </p:graphicFrame>
      <p:graphicFrame>
        <p:nvGraphicFramePr>
          <p:cNvPr id="22" name="Table 50">
            <a:extLst>
              <a:ext uri="{FF2B5EF4-FFF2-40B4-BE49-F238E27FC236}">
                <a16:creationId xmlns:a16="http://schemas.microsoft.com/office/drawing/2014/main" id="{AE6537FB-1328-4194-9842-CA9E26842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3224"/>
              </p:ext>
            </p:extLst>
          </p:nvPr>
        </p:nvGraphicFramePr>
        <p:xfrm>
          <a:off x="6096000" y="4176272"/>
          <a:ext cx="5526860" cy="23469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0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63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080707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13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707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6936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not (’m not).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9709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are not (aren’t).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13368"/>
                  </a:ext>
                </a:extLst>
              </a:tr>
            </a:tbl>
          </a:graphicData>
        </a:graphic>
      </p:graphicFrame>
      <p:graphicFrame>
        <p:nvGraphicFramePr>
          <p:cNvPr id="23" name="Table 50">
            <a:extLst>
              <a:ext uri="{FF2B5EF4-FFF2-40B4-BE49-F238E27FC236}">
                <a16:creationId xmlns:a16="http://schemas.microsoft.com/office/drawing/2014/main" id="{1E31C6C2-EA9D-4E11-9323-74F96A283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19656"/>
              </p:ext>
            </p:extLst>
          </p:nvPr>
        </p:nvGraphicFramePr>
        <p:xfrm>
          <a:off x="205462" y="4526003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negative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not (’m not)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living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 not (isn’t)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_________________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C8047EE-E76E-4F9F-A361-E71023B42DF8}"/>
              </a:ext>
            </a:extLst>
          </p:cNvPr>
          <p:cNvSpPr/>
          <p:nvPr/>
        </p:nvSpPr>
        <p:spPr>
          <a:xfrm>
            <a:off x="10979146" y="2128387"/>
            <a:ext cx="720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</a:rPr>
              <a:t>is (’</a:t>
            </a:r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s)</a:t>
            </a:r>
            <a:endParaRPr lang="en-US" sz="16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C10B5B2-4D05-44D3-969E-4A29CF97A5B6}"/>
              </a:ext>
            </a:extLst>
          </p:cNvPr>
          <p:cNvSpPr/>
          <p:nvPr/>
        </p:nvSpPr>
        <p:spPr>
          <a:xfrm>
            <a:off x="9331227" y="2129007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is not (isn’t)</a:t>
            </a:r>
            <a:endParaRPr lang="en-US" sz="160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F9DD730-E7E6-4F0F-9A67-6347FDA0BBE7}"/>
              </a:ext>
            </a:extLst>
          </p:cNvPr>
          <p:cNvSpPr/>
          <p:nvPr/>
        </p:nvSpPr>
        <p:spPr>
          <a:xfrm>
            <a:off x="5397677" y="2140626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are not (aren’t)</a:t>
            </a:r>
            <a:endParaRPr lang="en-US" sz="16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0A35EB2-19EE-4C13-A5B2-FEB796D85305}"/>
              </a:ext>
            </a:extLst>
          </p:cNvPr>
          <p:cNvSpPr/>
          <p:nvPr/>
        </p:nvSpPr>
        <p:spPr>
          <a:xfrm>
            <a:off x="8556780" y="2137977"/>
            <a:ext cx="516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Am</a:t>
            </a:r>
            <a:endParaRPr lang="en-US" sz="16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82284D5-0E60-4E9D-9E5D-C5FC83A474A7}"/>
              </a:ext>
            </a:extLst>
          </p:cNvPr>
          <p:cNvSpPr/>
          <p:nvPr/>
        </p:nvSpPr>
        <p:spPr>
          <a:xfrm>
            <a:off x="7956615" y="2136763"/>
            <a:ext cx="49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are</a:t>
            </a:r>
            <a:endParaRPr lang="en-US" sz="16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8E4F900-F05C-4789-8694-DB25BAB6BEF1}"/>
              </a:ext>
            </a:extLst>
          </p:cNvPr>
          <p:cNvSpPr/>
          <p:nvPr/>
        </p:nvSpPr>
        <p:spPr>
          <a:xfrm>
            <a:off x="7109254" y="2145030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</a:rPr>
              <a:t>living</a:t>
            </a:r>
            <a:endParaRPr lang="en-US" sz="16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" y="1568403"/>
            <a:ext cx="1235918" cy="1235918"/>
          </a:xfrm>
          <a:prstGeom prst="rect">
            <a:avLst/>
          </a:prstGeom>
        </p:spPr>
      </p:pic>
      <p:sp>
        <p:nvSpPr>
          <p:cNvPr id="24" name="Rounded Rectangular Callout 27">
            <a:extLst>
              <a:ext uri="{FF2B5EF4-FFF2-40B4-BE49-F238E27FC236}">
                <a16:creationId xmlns:a16="http://schemas.microsoft.com/office/drawing/2014/main" id="{F2397284-727D-49A1-8D04-DF54F9B7F306}"/>
              </a:ext>
            </a:extLst>
          </p:cNvPr>
          <p:cNvSpPr/>
          <p:nvPr/>
        </p:nvSpPr>
        <p:spPr>
          <a:xfrm>
            <a:off x="2022181" y="1652201"/>
            <a:ext cx="2621090" cy="1092366"/>
          </a:xfrm>
          <a:prstGeom prst="wedgeRoundRectCallout">
            <a:avLst>
              <a:gd name="adj1" fmla="val -53395"/>
              <a:gd name="adj2" fmla="val -1428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make the present continuous with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verb </a:t>
            </a:r>
            <a:r>
              <a:rPr lang="en-US" sz="1600" i="1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be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+ verb -</a:t>
            </a:r>
            <a:r>
              <a:rPr lang="en-US" sz="1600" i="1" u="sng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ing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D52D4035-4207-4B02-A820-312CBDA0EF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691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4398 0.2121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635 0.48645 " pathEditMode="relative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994 0.12555 " pathEditMode="relative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485 0.15057 " pathEditMode="relative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55 0.43618 " pathEditMode="relative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549E-6 3.52791E-6 L 0.0164 0.5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27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2" grpId="1"/>
      <p:bldP spid="37" grpId="0"/>
      <p:bldP spid="37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id="{CA938901-E325-4693-8253-88DF75E0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03678"/>
              </p:ext>
            </p:extLst>
          </p:nvPr>
        </p:nvGraphicFramePr>
        <p:xfrm>
          <a:off x="205462" y="1517734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positive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(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’m)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living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(’s)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 (’re)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865C7E23-7037-4DBB-A3FC-2DB56C6B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31307"/>
              </p:ext>
            </p:extLst>
          </p:nvPr>
        </p:nvGraphicFramePr>
        <p:xfrm>
          <a:off x="5924242" y="1517734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38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questions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living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here?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7991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72644"/>
                  </a:ext>
                </a:extLst>
              </a:tr>
            </a:tbl>
          </a:graphicData>
        </a:graphic>
      </p:graphicFrame>
      <p:graphicFrame>
        <p:nvGraphicFramePr>
          <p:cNvPr id="22" name="Table 50">
            <a:extLst>
              <a:ext uri="{FF2B5EF4-FFF2-40B4-BE49-F238E27FC236}">
                <a16:creationId xmlns:a16="http://schemas.microsoft.com/office/drawing/2014/main" id="{AE6537FB-1328-4194-9842-CA9E26842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60546"/>
              </p:ext>
            </p:extLst>
          </p:nvPr>
        </p:nvGraphicFramePr>
        <p:xfrm>
          <a:off x="5900549" y="3014805"/>
          <a:ext cx="5526860" cy="23469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0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63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2080707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13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707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6936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not (’m not).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4201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 not (isn’t).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9709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are not (aren’t).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13368"/>
                  </a:ext>
                </a:extLst>
              </a:tr>
            </a:tbl>
          </a:graphicData>
        </a:graphic>
      </p:graphicFrame>
      <p:graphicFrame>
        <p:nvGraphicFramePr>
          <p:cNvPr id="23" name="Table 50">
            <a:extLst>
              <a:ext uri="{FF2B5EF4-FFF2-40B4-BE49-F238E27FC236}">
                <a16:creationId xmlns:a16="http://schemas.microsoft.com/office/drawing/2014/main" id="{1E31C6C2-EA9D-4E11-9323-74F96A283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25507"/>
              </p:ext>
            </p:extLst>
          </p:nvPr>
        </p:nvGraphicFramePr>
        <p:xfrm>
          <a:off x="205462" y="3038507"/>
          <a:ext cx="5526860" cy="13411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344">
                  <a:extLst>
                    <a:ext uri="{9D8B030D-6E8A-4147-A177-3AD203B41FA5}">
                      <a16:colId xmlns:a16="http://schemas.microsoft.com/office/drawing/2014/main" val="3911299510"/>
                    </a:ext>
                  </a:extLst>
                </a:gridCol>
              </a:tblGrid>
              <a:tr h="27344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continuous: negative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 not (’m not)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living </a:t>
                      </a:r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 not (isn’t)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30043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 not (aren’t)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</a:tbl>
          </a:graphicData>
        </a:graphic>
      </p:graphicFrame>
      <p:sp>
        <p:nvSpPr>
          <p:cNvPr id="18" name="Rounded Rectangular Callout 27">
            <a:extLst>
              <a:ext uri="{FF2B5EF4-FFF2-40B4-BE49-F238E27FC236}">
                <a16:creationId xmlns:a16="http://schemas.microsoft.com/office/drawing/2014/main" id="{8AD2AA50-763B-4ADB-A4C1-0F97DD5F784C}"/>
              </a:ext>
            </a:extLst>
          </p:cNvPr>
          <p:cNvSpPr/>
          <p:nvPr/>
        </p:nvSpPr>
        <p:spPr>
          <a:xfrm>
            <a:off x="5738090" y="5497106"/>
            <a:ext cx="2921523" cy="1115824"/>
          </a:xfrm>
          <a:prstGeom prst="wedgeRoundRectCallout">
            <a:avLst>
              <a:gd name="adj1" fmla="val 58344"/>
              <a:gd name="adj2" fmla="val -4095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how the verb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changes, but the structure is always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BE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+ VERB -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ING.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75" y="152814"/>
            <a:ext cx="1235918" cy="1235918"/>
          </a:xfrm>
          <a:prstGeom prst="rect">
            <a:avLst/>
          </a:prstGeom>
        </p:spPr>
      </p:pic>
      <p:sp>
        <p:nvSpPr>
          <p:cNvPr id="13" name="Shape 81"/>
          <p:cNvSpPr txBox="1">
            <a:spLocks/>
          </p:cNvSpPr>
          <p:nvPr/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present continuous sentences?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Pentagon 57"/>
          <p:cNvSpPr/>
          <p:nvPr/>
        </p:nvSpPr>
        <p:spPr>
          <a:xfrm>
            <a:off x="9643801" y="5801943"/>
            <a:ext cx="2231667" cy="839419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16" name="Rounded Rectangular Callout 27">
            <a:extLst>
              <a:ext uri="{FF2B5EF4-FFF2-40B4-BE49-F238E27FC236}">
                <a16:creationId xmlns:a16="http://schemas.microsoft.com/office/drawing/2014/main" id="{8AD2AA50-763B-4ADB-A4C1-0F97DD5F784C}"/>
              </a:ext>
            </a:extLst>
          </p:cNvPr>
          <p:cNvSpPr/>
          <p:nvPr/>
        </p:nvSpPr>
        <p:spPr>
          <a:xfrm>
            <a:off x="920125" y="4671992"/>
            <a:ext cx="3752973" cy="1400488"/>
          </a:xfrm>
          <a:prstGeom prst="wedgeRoundRectCallout">
            <a:avLst>
              <a:gd name="adj1" fmla="val 58344"/>
              <a:gd name="adj2" fmla="val -4095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There are some verbs we don’t use in continuous tenses, for example: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agree, love, hate, think.</a:t>
            </a:r>
          </a:p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say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love basketball,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not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am loving basketball.</a:t>
            </a: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45B0FBD5-74E2-46ED-9A59-D5C193F744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15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2" y="1277352"/>
            <a:ext cx="114299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I……………………..</a:t>
            </a:r>
            <a:r>
              <a:rPr lang="en-US" sz="1600" dirty="0"/>
              <a:t>(travel) </a:t>
            </a:r>
            <a:r>
              <a:rPr lang="en-GB" sz="1600" dirty="0"/>
              <a:t>to work by car most days, but at the moment, the mechanic………………………(fix) it and I</a:t>
            </a:r>
          </a:p>
          <a:p>
            <a:r>
              <a:rPr lang="en-GB" sz="1600" dirty="0"/>
              <a:t>      </a:t>
            </a:r>
          </a:p>
          <a:p>
            <a:r>
              <a:rPr lang="en-GB" sz="1600" dirty="0"/>
              <a:t>      ………………………..(catch) the train.</a:t>
            </a:r>
          </a:p>
          <a:p>
            <a:endParaRPr lang="en-GB" sz="1600" dirty="0"/>
          </a:p>
          <a:p>
            <a:pPr marL="342900" indent="-342900">
              <a:buAutoNum type="arabicPeriod" startAt="2"/>
            </a:pPr>
            <a:r>
              <a:rPr lang="es-MX" sz="1600" dirty="0"/>
              <a:t>Sophie………………………(speak) three languages and now she………………………………(learn) German too!</a:t>
            </a:r>
          </a:p>
          <a:p>
            <a:pPr marL="342900" indent="-342900">
              <a:buAutoNum type="arabicPeriod" startAt="2"/>
            </a:pPr>
            <a:endParaRPr lang="es-MX" sz="1600" dirty="0"/>
          </a:p>
          <a:p>
            <a:pPr marL="342900" indent="-342900">
              <a:buAutoNum type="arabicPeriod" startAt="2"/>
            </a:pPr>
            <a:endParaRPr lang="es-MX" sz="1600" dirty="0"/>
          </a:p>
          <a:p>
            <a:pPr marL="342900" indent="-342900">
              <a:buAutoNum type="arabicPeriod" startAt="2"/>
            </a:pPr>
            <a:r>
              <a:rPr lang="en-GB" sz="1600" dirty="0"/>
              <a:t>A: What……….........Carl……………..(do)? B: He……………………………(swim) in the sea – look!</a:t>
            </a:r>
          </a:p>
          <a:p>
            <a:pPr marL="342900" indent="-342900">
              <a:buAutoNum type="arabicPeriod" startAt="2"/>
            </a:pPr>
            <a:endParaRPr lang="en-GB" sz="1600" dirty="0"/>
          </a:p>
          <a:p>
            <a:pPr marL="342900" indent="-342900">
              <a:buAutoNum type="arabicPeriod" startAt="2"/>
            </a:pPr>
            <a:endParaRPr lang="en-GB" sz="1600" dirty="0"/>
          </a:p>
          <a:p>
            <a:pPr marL="342900" indent="-342900">
              <a:buAutoNum type="arabicPeriod" startAt="2"/>
            </a:pPr>
            <a:r>
              <a:rPr lang="en-GB" sz="1600" dirty="0"/>
              <a:t>A: Is this you in the photo? B: No, I………………………….(not dance); I……………………(sit) at the table in a red shirt.</a:t>
            </a:r>
          </a:p>
          <a:p>
            <a:pPr marL="342900" indent="-342900">
              <a:buAutoNum type="arabicPeriod" startAt="2"/>
            </a:pPr>
            <a:endParaRPr lang="en-GB" sz="1600" dirty="0"/>
          </a:p>
          <a:p>
            <a:pPr marL="342900" indent="-342900">
              <a:buAutoNum type="arabicPeriod" startAt="2"/>
            </a:pPr>
            <a:endParaRPr lang="en-GB" sz="1600" dirty="0"/>
          </a:p>
          <a:p>
            <a:pPr marL="342900" indent="-342900">
              <a:buAutoNum type="arabicPeriod" startAt="2"/>
            </a:pPr>
            <a:r>
              <a:rPr lang="en-GB" sz="1600" dirty="0"/>
              <a:t>A: ………………………your friends………………………(study) for exams at the moment? B. Yes, They……….. .</a:t>
            </a:r>
          </a:p>
          <a:p>
            <a:pPr marL="342900" indent="-342900">
              <a:buAutoNum type="arabicPeriod" startAt="2"/>
            </a:pPr>
            <a:endParaRPr lang="en-GB" sz="1600" dirty="0"/>
          </a:p>
          <a:p>
            <a:r>
              <a:rPr lang="en-GB" sz="1600" dirty="0"/>
              <a:t>      They…………………………(have) exams every three months at their school.</a:t>
            </a:r>
          </a:p>
          <a:p>
            <a:endParaRPr lang="en-GB" sz="1600" dirty="0"/>
          </a:p>
          <a:p>
            <a:r>
              <a:rPr lang="en-GB" sz="1600" dirty="0"/>
              <a:t>6.  Steffi………………………(not eat) meat. She only……………………………..(like) vegetables and fish.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Complete the gaps in the present simple or the present continuous. Justify your answers.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B49D01-1529-476D-A463-12BC702E7CCA}"/>
              </a:ext>
            </a:extLst>
          </p:cNvPr>
          <p:cNvSpPr/>
          <p:nvPr/>
        </p:nvSpPr>
        <p:spPr>
          <a:xfrm>
            <a:off x="1428401" y="1422665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travel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8385DD-DE15-47D6-B894-F191AFC44912}"/>
              </a:ext>
            </a:extLst>
          </p:cNvPr>
          <p:cNvSpPr/>
          <p:nvPr/>
        </p:nvSpPr>
        <p:spPr>
          <a:xfrm>
            <a:off x="9184758" y="1422665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is/</a:t>
            </a:r>
            <a:r>
              <a:rPr lang="en-US" sz="1600" b="1" dirty="0">
                <a:solidFill>
                  <a:srgbClr val="00B0F0"/>
                </a:solidFill>
              </a:rPr>
              <a:t>’s</a:t>
            </a:r>
            <a:r>
              <a:rPr lang="en-GB" sz="1600" b="1" dirty="0">
                <a:solidFill>
                  <a:srgbClr val="00B0F0"/>
                </a:solidFill>
              </a:rPr>
              <a:t> fixing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9C1155F-7A0B-4922-B14F-EDD6B7E5122C}"/>
              </a:ext>
            </a:extLst>
          </p:cNvPr>
          <p:cNvSpPr/>
          <p:nvPr/>
        </p:nvSpPr>
        <p:spPr>
          <a:xfrm>
            <a:off x="1103792" y="1899988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am/’m catching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227617C-623E-46B2-A692-D93FAF175EEC}"/>
              </a:ext>
            </a:extLst>
          </p:cNvPr>
          <p:cNvSpPr/>
          <p:nvPr/>
        </p:nvSpPr>
        <p:spPr>
          <a:xfrm>
            <a:off x="1976586" y="2390959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speaks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841F77-EFFC-4DA1-95E7-A72458216325}"/>
              </a:ext>
            </a:extLst>
          </p:cNvPr>
          <p:cNvSpPr/>
          <p:nvPr/>
        </p:nvSpPr>
        <p:spPr>
          <a:xfrm>
            <a:off x="7124078" y="2379583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is/’s learning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227617C-623E-46B2-A692-D93FAF175EEC}"/>
              </a:ext>
            </a:extLst>
          </p:cNvPr>
          <p:cNvSpPr/>
          <p:nvPr/>
        </p:nvSpPr>
        <p:spPr>
          <a:xfrm>
            <a:off x="1987894" y="3109273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is/’s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27617C-623E-46B2-A692-D93FAF175EEC}"/>
              </a:ext>
            </a:extLst>
          </p:cNvPr>
          <p:cNvSpPr/>
          <p:nvPr/>
        </p:nvSpPr>
        <p:spPr>
          <a:xfrm>
            <a:off x="3322850" y="3109273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doing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227617C-623E-46B2-A692-D93FAF175EEC}"/>
              </a:ext>
            </a:extLst>
          </p:cNvPr>
          <p:cNvSpPr/>
          <p:nvPr/>
        </p:nvSpPr>
        <p:spPr>
          <a:xfrm>
            <a:off x="5653423" y="3109273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is/’s swimming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27617C-623E-46B2-A692-D93FAF175EEC}"/>
              </a:ext>
            </a:extLst>
          </p:cNvPr>
          <p:cNvSpPr/>
          <p:nvPr/>
        </p:nvSpPr>
        <p:spPr>
          <a:xfrm>
            <a:off x="4196305" y="3854594"/>
            <a:ext cx="199926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am/’m not dancing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8503C1E-2127-4122-A1E8-0ABD9B1A04E3}"/>
              </a:ext>
            </a:extLst>
          </p:cNvPr>
          <p:cNvSpPr/>
          <p:nvPr/>
        </p:nvSpPr>
        <p:spPr>
          <a:xfrm>
            <a:off x="7533639" y="3854594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am/’m sitting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B64D60-97D6-4F38-94D7-01E68CC95FFF}"/>
              </a:ext>
            </a:extLst>
          </p:cNvPr>
          <p:cNvSpPr/>
          <p:nvPr/>
        </p:nvSpPr>
        <p:spPr>
          <a:xfrm>
            <a:off x="1870945" y="4590605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Are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FA2FE0B-F65D-4E1E-8736-B3D671B2FAD4}"/>
              </a:ext>
            </a:extLst>
          </p:cNvPr>
          <p:cNvSpPr/>
          <p:nvPr/>
        </p:nvSpPr>
        <p:spPr>
          <a:xfrm>
            <a:off x="4327830" y="4590605"/>
            <a:ext cx="103906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studying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88F90A1-13C4-48CE-A688-D639845B3F18}"/>
              </a:ext>
            </a:extLst>
          </p:cNvPr>
          <p:cNvSpPr/>
          <p:nvPr/>
        </p:nvSpPr>
        <p:spPr>
          <a:xfrm>
            <a:off x="10271459" y="4585659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are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ABEEF5-7EE6-4113-96B2-62B12AE6A7C1}"/>
              </a:ext>
            </a:extLst>
          </p:cNvPr>
          <p:cNvSpPr/>
          <p:nvPr/>
        </p:nvSpPr>
        <p:spPr>
          <a:xfrm>
            <a:off x="1724841" y="5067830"/>
            <a:ext cx="65114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have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BD0141F-D7A0-4216-955A-6F42E84FE61B}"/>
              </a:ext>
            </a:extLst>
          </p:cNvPr>
          <p:cNvSpPr/>
          <p:nvPr/>
        </p:nvSpPr>
        <p:spPr>
          <a:xfrm>
            <a:off x="1717492" y="5563649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doesn’t eat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1F274B6-0551-41C1-8583-598AF7CD50A9}"/>
              </a:ext>
            </a:extLst>
          </p:cNvPr>
          <p:cNvSpPr/>
          <p:nvPr/>
        </p:nvSpPr>
        <p:spPr>
          <a:xfrm>
            <a:off x="5951421" y="5554610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B0F0"/>
                </a:solidFill>
              </a:rPr>
              <a:t>likes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5" name="Google Shape;65;p15">
            <a:extLst>
              <a:ext uri="{FF2B5EF4-FFF2-40B4-BE49-F238E27FC236}">
                <a16:creationId xmlns:a16="http://schemas.microsoft.com/office/drawing/2014/main" id="{E951E96B-8B69-4C95-8DFF-0EE4FDC3F9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redondeado 45"/>
          <p:cNvSpPr/>
          <p:nvPr/>
        </p:nvSpPr>
        <p:spPr>
          <a:xfrm>
            <a:off x="2204123" y="5069109"/>
            <a:ext cx="1048328" cy="528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auxiliary </a:t>
            </a:r>
            <a:r>
              <a:rPr lang="en-GB" i="1" dirty="0"/>
              <a:t>do</a:t>
            </a:r>
            <a:endParaRPr lang="en-GB" dirty="0"/>
          </a:p>
        </p:txBody>
      </p:sp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17311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Explore grammar: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subject and object questions</a:t>
            </a:r>
          </a:p>
        </p:txBody>
      </p:sp>
      <p:pic>
        <p:nvPicPr>
          <p:cNvPr id="89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35" y="281214"/>
            <a:ext cx="1081256" cy="1081256"/>
          </a:xfrm>
          <a:prstGeom prst="rect">
            <a:avLst/>
          </a:prstGeom>
        </p:spPr>
      </p:pic>
      <p:sp>
        <p:nvSpPr>
          <p:cNvPr id="90" name="Rounded Rectangular Callout 17">
            <a:extLst>
              <a:ext uri="{FF2B5EF4-FFF2-40B4-BE49-F238E27FC236}">
                <a16:creationId xmlns:a16="http://schemas.microsoft.com/office/drawing/2014/main" id="{3318ADFF-0A40-475C-94ED-6972D272B92F}"/>
              </a:ext>
            </a:extLst>
          </p:cNvPr>
          <p:cNvSpPr/>
          <p:nvPr/>
        </p:nvSpPr>
        <p:spPr>
          <a:xfrm>
            <a:off x="10159750" y="1485900"/>
            <a:ext cx="1921577" cy="1238827"/>
          </a:xfrm>
          <a:prstGeom prst="wedgeRoundRectCallout">
            <a:avLst>
              <a:gd name="adj1" fmla="val -7931"/>
              <a:gd name="adj2" fmla="val -5942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this statement. Who is the subject?</a:t>
            </a:r>
          </a:p>
        </p:txBody>
      </p:sp>
      <p:sp>
        <p:nvSpPr>
          <p:cNvPr id="107" name="Shape 87">
            <a:extLst>
              <a:ext uri="{FF2B5EF4-FFF2-40B4-BE49-F238E27FC236}">
                <a16:creationId xmlns:a16="http://schemas.microsoft.com/office/drawing/2014/main" id="{05980D6D-8EF8-4574-8EEA-D6EF3249D17C}"/>
              </a:ext>
            </a:extLst>
          </p:cNvPr>
          <p:cNvSpPr/>
          <p:nvPr/>
        </p:nvSpPr>
        <p:spPr>
          <a:xfrm>
            <a:off x="8763001" y="1846897"/>
            <a:ext cx="1373908" cy="543011"/>
          </a:xfrm>
          <a:prstGeom prst="cloudCallout">
            <a:avLst>
              <a:gd name="adj1" fmla="val 59015"/>
              <a:gd name="adj2" fmla="val 3424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Paolo</a:t>
            </a:r>
          </a:p>
        </p:txBody>
      </p:sp>
      <p:sp>
        <p:nvSpPr>
          <p:cNvPr id="26" name="Rounded Rectangular Callout 28">
            <a:extLst>
              <a:ext uri="{FF2B5EF4-FFF2-40B4-BE49-F238E27FC236}">
                <a16:creationId xmlns:a16="http://schemas.microsoft.com/office/drawing/2014/main" id="{B698BE2D-9B62-46DB-8DBF-ED3F54F5FD2D}"/>
              </a:ext>
            </a:extLst>
          </p:cNvPr>
          <p:cNvSpPr/>
          <p:nvPr/>
        </p:nvSpPr>
        <p:spPr>
          <a:xfrm>
            <a:off x="1570181" y="1885487"/>
            <a:ext cx="2447637" cy="608331"/>
          </a:xfrm>
          <a:prstGeom prst="wedgeRoundRectCallout">
            <a:avLst>
              <a:gd name="adj1" fmla="val -58741"/>
              <a:gd name="adj2" fmla="val 36273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Paolo calls 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Jakob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32" name="Rounded Rectangular Callout 17">
            <a:extLst>
              <a:ext uri="{FF2B5EF4-FFF2-40B4-BE49-F238E27FC236}">
                <a16:creationId xmlns:a16="http://schemas.microsoft.com/office/drawing/2014/main" id="{3318ADFF-0A40-475C-94ED-6972D272B92F}"/>
              </a:ext>
            </a:extLst>
          </p:cNvPr>
          <p:cNvSpPr/>
          <p:nvPr/>
        </p:nvSpPr>
        <p:spPr>
          <a:xfrm>
            <a:off x="10437091" y="2862117"/>
            <a:ext cx="1404091" cy="693883"/>
          </a:xfrm>
          <a:prstGeom prst="wedgeRoundRectCallout">
            <a:avLst>
              <a:gd name="adj1" fmla="val -7931"/>
              <a:gd name="adj2" fmla="val -5942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Who is the object?</a:t>
            </a:r>
          </a:p>
        </p:txBody>
      </p:sp>
      <p:sp>
        <p:nvSpPr>
          <p:cNvPr id="33" name="Shape 87">
            <a:extLst>
              <a:ext uri="{FF2B5EF4-FFF2-40B4-BE49-F238E27FC236}">
                <a16:creationId xmlns:a16="http://schemas.microsoft.com/office/drawing/2014/main" id="{05980D6D-8EF8-4574-8EEA-D6EF3249D17C}"/>
              </a:ext>
            </a:extLst>
          </p:cNvPr>
          <p:cNvSpPr/>
          <p:nvPr/>
        </p:nvSpPr>
        <p:spPr>
          <a:xfrm>
            <a:off x="8984674" y="2830570"/>
            <a:ext cx="1373908" cy="543011"/>
          </a:xfrm>
          <a:prstGeom prst="cloudCallout">
            <a:avLst>
              <a:gd name="adj1" fmla="val 59015"/>
              <a:gd name="adj2" fmla="val 3424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dirty="0" err="1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Jakob</a:t>
            </a:r>
            <a:endParaRPr lang="en-US" sz="1600" dirty="0">
              <a:solidFill>
                <a:srgbClr val="C9D522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4" name="Rounded Rectangular Callout 31">
            <a:extLst>
              <a:ext uri="{FF2B5EF4-FFF2-40B4-BE49-F238E27FC236}">
                <a16:creationId xmlns:a16="http://schemas.microsoft.com/office/drawing/2014/main" id="{AEDA438B-3FDB-4008-BC45-674F172E37B2}"/>
              </a:ext>
            </a:extLst>
          </p:cNvPr>
          <p:cNvSpPr/>
          <p:nvPr/>
        </p:nvSpPr>
        <p:spPr>
          <a:xfrm>
            <a:off x="1971155" y="3205300"/>
            <a:ext cx="2229033" cy="732610"/>
          </a:xfrm>
          <a:prstGeom prst="wedgeRoundRectCallout">
            <a:avLst>
              <a:gd name="adj1" fmla="val 60451"/>
              <a:gd name="adj2" fmla="val 4062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Who calls 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Jakob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</a:p>
        </p:txBody>
      </p:sp>
      <p:sp>
        <p:nvSpPr>
          <p:cNvPr id="35" name="Rounded Rectangular Callout 17">
            <a:extLst>
              <a:ext uri="{FF2B5EF4-FFF2-40B4-BE49-F238E27FC236}">
                <a16:creationId xmlns:a16="http://schemas.microsoft.com/office/drawing/2014/main" id="{3318ADFF-0A40-475C-94ED-6972D272B92F}"/>
              </a:ext>
            </a:extLst>
          </p:cNvPr>
          <p:cNvSpPr/>
          <p:nvPr/>
        </p:nvSpPr>
        <p:spPr>
          <a:xfrm>
            <a:off x="9596332" y="3797300"/>
            <a:ext cx="1921577" cy="924791"/>
          </a:xfrm>
          <a:prstGeom prst="wedgeRoundRectCallout">
            <a:avLst>
              <a:gd name="adj1" fmla="val -7931"/>
              <a:gd name="adj2" fmla="val -5942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question. What is the answer?</a:t>
            </a:r>
          </a:p>
        </p:txBody>
      </p:sp>
      <p:sp>
        <p:nvSpPr>
          <p:cNvPr id="36" name="Shape 87">
            <a:extLst>
              <a:ext uri="{FF2B5EF4-FFF2-40B4-BE49-F238E27FC236}">
                <a16:creationId xmlns:a16="http://schemas.microsoft.com/office/drawing/2014/main" id="{05980D6D-8EF8-4574-8EEA-D6EF3249D17C}"/>
              </a:ext>
            </a:extLst>
          </p:cNvPr>
          <p:cNvSpPr/>
          <p:nvPr/>
        </p:nvSpPr>
        <p:spPr>
          <a:xfrm>
            <a:off x="8167256" y="3987425"/>
            <a:ext cx="1373908" cy="543011"/>
          </a:xfrm>
          <a:prstGeom prst="cloudCallout">
            <a:avLst>
              <a:gd name="adj1" fmla="val 59015"/>
              <a:gd name="adj2" fmla="val 3424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Paolo</a:t>
            </a:r>
          </a:p>
        </p:txBody>
      </p:sp>
      <p:sp>
        <p:nvSpPr>
          <p:cNvPr id="37" name="Rounded Rectangular Callout 17">
            <a:extLst>
              <a:ext uri="{FF2B5EF4-FFF2-40B4-BE49-F238E27FC236}">
                <a16:creationId xmlns:a16="http://schemas.microsoft.com/office/drawing/2014/main" id="{3318ADFF-0A40-475C-94ED-6972D272B92F}"/>
              </a:ext>
            </a:extLst>
          </p:cNvPr>
          <p:cNvSpPr/>
          <p:nvPr/>
        </p:nvSpPr>
        <p:spPr>
          <a:xfrm>
            <a:off x="9737186" y="4884881"/>
            <a:ext cx="1921577" cy="1199574"/>
          </a:xfrm>
          <a:prstGeom prst="wedgeRoundRectCallout">
            <a:avLst>
              <a:gd name="adj1" fmla="val -7931"/>
              <a:gd name="adj2" fmla="val -5942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look at the second question. What is the answer? </a:t>
            </a:r>
          </a:p>
        </p:txBody>
      </p:sp>
      <p:sp>
        <p:nvSpPr>
          <p:cNvPr id="38" name="Rounded Rectangular Callout 31">
            <a:extLst>
              <a:ext uri="{FF2B5EF4-FFF2-40B4-BE49-F238E27FC236}">
                <a16:creationId xmlns:a16="http://schemas.microsoft.com/office/drawing/2014/main" id="{AEDA438B-3FDB-4008-BC45-674F172E37B2}"/>
              </a:ext>
            </a:extLst>
          </p:cNvPr>
          <p:cNvSpPr/>
          <p:nvPr/>
        </p:nvSpPr>
        <p:spPr>
          <a:xfrm>
            <a:off x="1976592" y="4177673"/>
            <a:ext cx="2229033" cy="588946"/>
          </a:xfrm>
          <a:prstGeom prst="wedgeRoundRectCallout">
            <a:avLst>
              <a:gd name="adj1" fmla="val 60451"/>
              <a:gd name="adj2" fmla="val 4062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Who does Paolo call?</a:t>
            </a:r>
          </a:p>
        </p:txBody>
      </p:sp>
      <p:sp>
        <p:nvSpPr>
          <p:cNvPr id="39" name="Shape 87">
            <a:extLst>
              <a:ext uri="{FF2B5EF4-FFF2-40B4-BE49-F238E27FC236}">
                <a16:creationId xmlns:a16="http://schemas.microsoft.com/office/drawing/2014/main" id="{05980D6D-8EF8-4574-8EEA-D6EF3249D17C}"/>
              </a:ext>
            </a:extLst>
          </p:cNvPr>
          <p:cNvSpPr/>
          <p:nvPr/>
        </p:nvSpPr>
        <p:spPr>
          <a:xfrm>
            <a:off x="8308111" y="5005734"/>
            <a:ext cx="1373908" cy="543011"/>
          </a:xfrm>
          <a:prstGeom prst="cloudCallout">
            <a:avLst>
              <a:gd name="adj1" fmla="val 59015"/>
              <a:gd name="adj2" fmla="val 34243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n-US" sz="1600" dirty="0" err="1">
                <a:solidFill>
                  <a:srgbClr val="C9D522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Jakob</a:t>
            </a:r>
            <a:endParaRPr lang="en-US" sz="1600" dirty="0">
              <a:solidFill>
                <a:srgbClr val="C9D522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662545" y="1512454"/>
            <a:ext cx="819728" cy="311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subject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3015672" y="1503218"/>
            <a:ext cx="748146" cy="311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object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2089728" y="1778000"/>
            <a:ext cx="127000" cy="311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echa abajo 42"/>
          <p:cNvSpPr/>
          <p:nvPr/>
        </p:nvSpPr>
        <p:spPr>
          <a:xfrm>
            <a:off x="3292765" y="1791855"/>
            <a:ext cx="127000" cy="311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echa arriba 4"/>
          <p:cNvSpPr/>
          <p:nvPr/>
        </p:nvSpPr>
        <p:spPr>
          <a:xfrm>
            <a:off x="2652088" y="4581892"/>
            <a:ext cx="219363" cy="496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ular Callout 17">
            <a:extLst>
              <a:ext uri="{FF2B5EF4-FFF2-40B4-BE49-F238E27FC236}">
                <a16:creationId xmlns:a16="http://schemas.microsoft.com/office/drawing/2014/main" id="{3318ADFF-0A40-475C-94ED-6972D272B92F}"/>
              </a:ext>
            </a:extLst>
          </p:cNvPr>
          <p:cNvSpPr/>
          <p:nvPr/>
        </p:nvSpPr>
        <p:spPr>
          <a:xfrm>
            <a:off x="5276273" y="2781301"/>
            <a:ext cx="2189183" cy="1756063"/>
          </a:xfrm>
          <a:prstGeom prst="wedgeRoundRectCallout">
            <a:avLst>
              <a:gd name="adj1" fmla="val 72581"/>
              <a:gd name="adj2" fmla="val -575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Remember: when we ask about the </a:t>
            </a:r>
            <a:r>
              <a:rPr lang="en-US" sz="1600" u="sng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object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of a verb, we use an </a:t>
            </a:r>
            <a:r>
              <a:rPr lang="en-US" sz="1600" u="sng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auxiliary</a:t>
            </a: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verb in the question.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3437177" y="5082963"/>
            <a:ext cx="879764" cy="528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verb infinitive</a:t>
            </a:r>
          </a:p>
        </p:txBody>
      </p:sp>
      <p:sp>
        <p:nvSpPr>
          <p:cNvPr id="49" name="Flecha arriba 48"/>
          <p:cNvSpPr/>
          <p:nvPr/>
        </p:nvSpPr>
        <p:spPr>
          <a:xfrm>
            <a:off x="3751216" y="4595746"/>
            <a:ext cx="219363" cy="496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oogle Shape;65;p15">
            <a:extLst>
              <a:ext uri="{FF2B5EF4-FFF2-40B4-BE49-F238E27FC236}">
                <a16:creationId xmlns:a16="http://schemas.microsoft.com/office/drawing/2014/main" id="{65C54D20-B1AE-4B0C-A52B-00BFBF1AA6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475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0" grpId="0" animBg="1"/>
      <p:bldP spid="107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" grpId="0" animBg="1"/>
      <p:bldP spid="41" grpId="0" animBg="1"/>
      <p:bldP spid="4" grpId="0" animBg="1"/>
      <p:bldP spid="43" grpId="0" animBg="1"/>
      <p:bldP spid="5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 present simple and present continuous in different situations. Let’s look at the differences.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present simple and continuous.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present simple.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to use adverbs of frequency.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present continuous.</a:t>
            </a: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8AEAAA2B-E96B-4B4A-880B-C04DEC252BF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FEBFA027-E135-4062-98FC-88EA9C7F7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238719"/>
            <a:ext cx="1239894" cy="1239894"/>
          </a:xfrm>
          <a:prstGeom prst="rect">
            <a:avLst/>
          </a:prstGeom>
        </p:spPr>
      </p:pic>
      <p:sp>
        <p:nvSpPr>
          <p:cNvPr id="26" name="Rounded Rectangular Callout 30">
            <a:extLst>
              <a:ext uri="{FF2B5EF4-FFF2-40B4-BE49-F238E27FC236}">
                <a16:creationId xmlns:a16="http://schemas.microsoft.com/office/drawing/2014/main" id="{B24AA12E-7C15-4C93-BBE5-201AAE7433CF}"/>
              </a:ext>
            </a:extLst>
          </p:cNvPr>
          <p:cNvSpPr/>
          <p:nvPr/>
        </p:nvSpPr>
        <p:spPr>
          <a:xfrm>
            <a:off x="2015204" y="894636"/>
            <a:ext cx="1836965" cy="825978"/>
          </a:xfrm>
          <a:prstGeom prst="wedgeRoundRectCallout">
            <a:avLst>
              <a:gd name="adj1" fmla="val -62103"/>
              <a:gd name="adj2" fmla="val 2819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Who is your brother in this photo?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9F4B6568-95F5-49E8-9C31-46923D4B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76" y="971903"/>
            <a:ext cx="1239894" cy="1239894"/>
          </a:xfrm>
          <a:prstGeom prst="rect">
            <a:avLst/>
          </a:prstGeom>
        </p:spPr>
      </p:pic>
      <p:sp>
        <p:nvSpPr>
          <p:cNvPr id="28" name="Rounded Rectangular Callout 28">
            <a:extLst>
              <a:ext uri="{FF2B5EF4-FFF2-40B4-BE49-F238E27FC236}">
                <a16:creationId xmlns:a16="http://schemas.microsoft.com/office/drawing/2014/main" id="{B698BE2D-9B62-46DB-8DBF-ED3F54F5FD2D}"/>
              </a:ext>
            </a:extLst>
          </p:cNvPr>
          <p:cNvSpPr/>
          <p:nvPr/>
        </p:nvSpPr>
        <p:spPr>
          <a:xfrm>
            <a:off x="4073437" y="981452"/>
            <a:ext cx="2541480" cy="799432"/>
          </a:xfrm>
          <a:prstGeom prst="wedgeRoundRectCallout">
            <a:avLst>
              <a:gd name="adj1" fmla="val 55882"/>
              <a:gd name="adj2" fmla="val -1117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boy in the red shorts.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playing football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the dog.</a:t>
            </a:r>
          </a:p>
        </p:txBody>
      </p:sp>
      <p:sp>
        <p:nvSpPr>
          <p:cNvPr id="29" name="Rounded Rectangular Callout 30">
            <a:extLst>
              <a:ext uri="{FF2B5EF4-FFF2-40B4-BE49-F238E27FC236}">
                <a16:creationId xmlns:a16="http://schemas.microsoft.com/office/drawing/2014/main" id="{F9D1A91D-F678-4BD6-A0B3-DADD1243B7F9}"/>
              </a:ext>
            </a:extLst>
          </p:cNvPr>
          <p:cNvSpPr/>
          <p:nvPr/>
        </p:nvSpPr>
        <p:spPr>
          <a:xfrm>
            <a:off x="2015203" y="1806925"/>
            <a:ext cx="1836965" cy="825978"/>
          </a:xfrm>
          <a:prstGeom prst="wedgeRoundRectCallout">
            <a:avLst>
              <a:gd name="adj1" fmla="val -58043"/>
              <a:gd name="adj2" fmla="val -3517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Does he live here?</a:t>
            </a:r>
          </a:p>
        </p:txBody>
      </p:sp>
      <p:sp>
        <p:nvSpPr>
          <p:cNvPr id="30" name="Rounded Rectangular Callout 28">
            <a:extLst>
              <a:ext uri="{FF2B5EF4-FFF2-40B4-BE49-F238E27FC236}">
                <a16:creationId xmlns:a16="http://schemas.microsoft.com/office/drawing/2014/main" id="{BF281A86-3C06-40FC-AD0C-AF8B148CA8FA}"/>
              </a:ext>
            </a:extLst>
          </p:cNvPr>
          <p:cNvSpPr/>
          <p:nvPr/>
        </p:nvSpPr>
        <p:spPr>
          <a:xfrm>
            <a:off x="4127628" y="1905083"/>
            <a:ext cx="2586222" cy="1066717"/>
          </a:xfrm>
          <a:prstGeom prst="wedgeRoundRectCallout">
            <a:avLst>
              <a:gd name="adj1" fmla="val 58839"/>
              <a:gd name="adj2" fmla="val -442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No, he usually visits regularly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but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travelling in Europe at the moment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33" name="Rounded Rectangular Callout 28">
            <a:extLst>
              <a:ext uri="{FF2B5EF4-FFF2-40B4-BE49-F238E27FC236}">
                <a16:creationId xmlns:a16="http://schemas.microsoft.com/office/drawing/2014/main" id="{9137747B-F8AE-44BE-8C33-86CCBB38651F}"/>
              </a:ext>
            </a:extLst>
          </p:cNvPr>
          <p:cNvSpPr/>
          <p:nvPr/>
        </p:nvSpPr>
        <p:spPr>
          <a:xfrm>
            <a:off x="8297789" y="1769027"/>
            <a:ext cx="2229033" cy="810786"/>
          </a:xfrm>
          <a:prstGeom prst="wedgeRoundRectCallout">
            <a:avLst>
              <a:gd name="adj1" fmla="val -57069"/>
              <a:gd name="adj2" fmla="val -442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 are looking at old photographs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35" name="Rounded Rectangular Callout 27">
            <a:extLst>
              <a:ext uri="{FF2B5EF4-FFF2-40B4-BE49-F238E27FC236}">
                <a16:creationId xmlns:a16="http://schemas.microsoft.com/office/drawing/2014/main" id="{F2397284-727D-49A1-8D04-DF54F9B7F306}"/>
              </a:ext>
            </a:extLst>
          </p:cNvPr>
          <p:cNvSpPr/>
          <p:nvPr/>
        </p:nvSpPr>
        <p:spPr>
          <a:xfrm>
            <a:off x="693263" y="3661382"/>
            <a:ext cx="3251506" cy="987083"/>
          </a:xfrm>
          <a:prstGeom prst="wedgeRoundRectCallout">
            <a:avLst>
              <a:gd name="adj1" fmla="val -28191"/>
              <a:gd name="adj2" fmla="val 7835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sentences in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bold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and match them to the uses in the table.</a:t>
            </a:r>
          </a:p>
        </p:txBody>
      </p:sp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93CDD223-C873-4383-96C1-2EA212C92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55900"/>
              </p:ext>
            </p:extLst>
          </p:nvPr>
        </p:nvGraphicFramePr>
        <p:xfrm>
          <a:off x="4370068" y="4581345"/>
          <a:ext cx="7459191" cy="166753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8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964478656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something happening right now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temporary situations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something happening in a photo or picture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B8CD012-4616-4406-AC7A-B2BFEB641A37}"/>
              </a:ext>
            </a:extLst>
          </p:cNvPr>
          <p:cNvSpPr/>
          <p:nvPr/>
        </p:nvSpPr>
        <p:spPr>
          <a:xfrm>
            <a:off x="9421994" y="5241225"/>
            <a:ext cx="2338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playing football.</a:t>
            </a:r>
            <a:endParaRPr lang="en-US" sz="16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B6C76BB-65B2-4D30-98F9-3F37AB03B881}"/>
              </a:ext>
            </a:extLst>
          </p:cNvPr>
          <p:cNvSpPr/>
          <p:nvPr/>
        </p:nvSpPr>
        <p:spPr>
          <a:xfrm>
            <a:off x="6996458" y="5254455"/>
            <a:ext cx="233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travelling in Europe at the moment.</a:t>
            </a:r>
            <a:endParaRPr lang="en-US" sz="16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4449442" y="5285525"/>
            <a:ext cx="2338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 are looking at old photographs.</a:t>
            </a:r>
            <a:endParaRPr lang="en-US" sz="16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2" y="4981692"/>
            <a:ext cx="1235918" cy="1235918"/>
          </a:xfrm>
          <a:prstGeom prst="rect">
            <a:avLst/>
          </a:prstGeom>
        </p:spPr>
      </p:pic>
      <p:sp>
        <p:nvSpPr>
          <p:cNvPr id="21" name="Rounded Rectangular Callout 30">
            <a:extLst>
              <a:ext uri="{FF2B5EF4-FFF2-40B4-BE49-F238E27FC236}">
                <a16:creationId xmlns:a16="http://schemas.microsoft.com/office/drawing/2014/main" id="{F9D1A91D-F678-4BD6-A0B3-DADD1243B7F9}"/>
              </a:ext>
            </a:extLst>
          </p:cNvPr>
          <p:cNvSpPr/>
          <p:nvPr/>
        </p:nvSpPr>
        <p:spPr>
          <a:xfrm>
            <a:off x="1241586" y="2739883"/>
            <a:ext cx="1836965" cy="488189"/>
          </a:xfrm>
          <a:prstGeom prst="wedgeRoundRectCallout">
            <a:avLst>
              <a:gd name="adj1" fmla="val -53722"/>
              <a:gd name="adj2" fmla="val -68807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For how long?</a:t>
            </a:r>
          </a:p>
        </p:txBody>
      </p:sp>
      <p:sp>
        <p:nvSpPr>
          <p:cNvPr id="22" name="Rounded Rectangular Callout 28">
            <a:extLst>
              <a:ext uri="{FF2B5EF4-FFF2-40B4-BE49-F238E27FC236}">
                <a16:creationId xmlns:a16="http://schemas.microsoft.com/office/drawing/2014/main" id="{BF281A86-3C06-40FC-AD0C-AF8B148CA8FA}"/>
              </a:ext>
            </a:extLst>
          </p:cNvPr>
          <p:cNvSpPr/>
          <p:nvPr/>
        </p:nvSpPr>
        <p:spPr>
          <a:xfrm>
            <a:off x="4068367" y="3044214"/>
            <a:ext cx="2586222" cy="726282"/>
          </a:xfrm>
          <a:prstGeom prst="wedgeRoundRectCallout">
            <a:avLst>
              <a:gd name="adj1" fmla="val 56281"/>
              <a:gd name="adj2" fmla="val -53392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Until September.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Then he starts university.</a:t>
            </a:r>
          </a:p>
        </p:txBody>
      </p:sp>
      <p:graphicFrame>
        <p:nvGraphicFramePr>
          <p:cNvPr id="24" name="Table 50">
            <a:extLst>
              <a:ext uri="{FF2B5EF4-FFF2-40B4-BE49-F238E27FC236}">
                <a16:creationId xmlns:a16="http://schemas.microsoft.com/office/drawing/2014/main" id="{93CDD223-C873-4383-96C1-2EA212C92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4285"/>
              </p:ext>
            </p:extLst>
          </p:nvPr>
        </p:nvGraphicFramePr>
        <p:xfrm>
          <a:off x="6863967" y="2788964"/>
          <a:ext cx="4972794" cy="166753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8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964478656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facts, habits or things that are always true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scheduled future events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6983028" y="3493143"/>
            <a:ext cx="23386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usually visits regularly.</a:t>
            </a:r>
            <a:endParaRPr lang="en-US" sz="160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9430357" y="3426995"/>
            <a:ext cx="23386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Then he starts university.</a:t>
            </a:r>
            <a:endParaRPr lang="en-US" sz="1600" dirty="0"/>
          </a:p>
        </p:txBody>
      </p:sp>
      <p:sp>
        <p:nvSpPr>
          <p:cNvPr id="42" name="Rounded Rectangular Callout 31">
            <a:extLst>
              <a:ext uri="{FF2B5EF4-FFF2-40B4-BE49-F238E27FC236}">
                <a16:creationId xmlns:a16="http://schemas.microsoft.com/office/drawing/2014/main" id="{AEDA438B-3FDB-4008-BC45-674F172E37B2}"/>
              </a:ext>
            </a:extLst>
          </p:cNvPr>
          <p:cNvSpPr/>
          <p:nvPr/>
        </p:nvSpPr>
        <p:spPr>
          <a:xfrm>
            <a:off x="8212196" y="909653"/>
            <a:ext cx="2229033" cy="732610"/>
          </a:xfrm>
          <a:prstGeom prst="wedgeRoundRectCallout">
            <a:avLst>
              <a:gd name="adj1" fmla="val 60451"/>
              <a:gd name="adj2" fmla="val 4062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What are you doing?</a:t>
            </a:r>
          </a:p>
        </p:txBody>
      </p:sp>
      <p:pic>
        <p:nvPicPr>
          <p:cNvPr id="43" name="Picture 5">
            <a:extLst>
              <a:ext uri="{FF2B5EF4-FFF2-40B4-BE49-F238E27FC236}">
                <a16:creationId xmlns:a16="http://schemas.microsoft.com/office/drawing/2014/main" id="{B3D3CAC2-33F1-496A-B9D9-89853FF5A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09" y="1473376"/>
            <a:ext cx="1239894" cy="1239894"/>
          </a:xfrm>
          <a:prstGeom prst="rect">
            <a:avLst/>
          </a:prstGeom>
        </p:spPr>
      </p:pic>
      <p:sp>
        <p:nvSpPr>
          <p:cNvPr id="31" name="Google Shape;65;p15">
            <a:extLst>
              <a:ext uri="{FF2B5EF4-FFF2-40B4-BE49-F238E27FC236}">
                <a16:creationId xmlns:a16="http://schemas.microsoft.com/office/drawing/2014/main" id="{D075D094-11EC-4220-A06D-F947649D8C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3" grpId="0" animBg="1"/>
      <p:bldP spid="35" grpId="0" animBg="1"/>
      <p:bldP spid="3" grpId="0"/>
      <p:bldP spid="38" grpId="0"/>
      <p:bldP spid="39" grpId="0"/>
      <p:bldP spid="21" grpId="0" animBg="1"/>
      <p:bldP spid="22" grpId="0" animBg="1"/>
      <p:bldP spid="37" grpId="0"/>
      <p:bldP spid="40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FEBFA027-E135-4062-98FC-88EA9C7F7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238719"/>
            <a:ext cx="1239894" cy="1239894"/>
          </a:xfrm>
          <a:prstGeom prst="rect">
            <a:avLst/>
          </a:prstGeom>
        </p:spPr>
      </p:pic>
      <p:sp>
        <p:nvSpPr>
          <p:cNvPr id="26" name="Rounded Rectangular Callout 30">
            <a:extLst>
              <a:ext uri="{FF2B5EF4-FFF2-40B4-BE49-F238E27FC236}">
                <a16:creationId xmlns:a16="http://schemas.microsoft.com/office/drawing/2014/main" id="{B24AA12E-7C15-4C93-BBE5-201AAE7433CF}"/>
              </a:ext>
            </a:extLst>
          </p:cNvPr>
          <p:cNvSpPr/>
          <p:nvPr/>
        </p:nvSpPr>
        <p:spPr>
          <a:xfrm>
            <a:off x="2015204" y="894636"/>
            <a:ext cx="1836965" cy="825978"/>
          </a:xfrm>
          <a:prstGeom prst="wedgeRoundRectCallout">
            <a:avLst>
              <a:gd name="adj1" fmla="val -62103"/>
              <a:gd name="adj2" fmla="val 2819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Who is your brother in this photo?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9F4B6568-95F5-49E8-9C31-46923D4B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76" y="971903"/>
            <a:ext cx="1239894" cy="1239894"/>
          </a:xfrm>
          <a:prstGeom prst="rect">
            <a:avLst/>
          </a:prstGeom>
        </p:spPr>
      </p:pic>
      <p:sp>
        <p:nvSpPr>
          <p:cNvPr id="28" name="Rounded Rectangular Callout 28">
            <a:extLst>
              <a:ext uri="{FF2B5EF4-FFF2-40B4-BE49-F238E27FC236}">
                <a16:creationId xmlns:a16="http://schemas.microsoft.com/office/drawing/2014/main" id="{B698BE2D-9B62-46DB-8DBF-ED3F54F5FD2D}"/>
              </a:ext>
            </a:extLst>
          </p:cNvPr>
          <p:cNvSpPr/>
          <p:nvPr/>
        </p:nvSpPr>
        <p:spPr>
          <a:xfrm>
            <a:off x="4061456" y="1077306"/>
            <a:ext cx="2541480" cy="799432"/>
          </a:xfrm>
          <a:prstGeom prst="wedgeRoundRectCallout">
            <a:avLst>
              <a:gd name="adj1" fmla="val 55882"/>
              <a:gd name="adj2" fmla="val -1117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boy in the red shorts.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playing football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with the dog.</a:t>
            </a:r>
          </a:p>
        </p:txBody>
      </p:sp>
      <p:sp>
        <p:nvSpPr>
          <p:cNvPr id="29" name="Rounded Rectangular Callout 30">
            <a:extLst>
              <a:ext uri="{FF2B5EF4-FFF2-40B4-BE49-F238E27FC236}">
                <a16:creationId xmlns:a16="http://schemas.microsoft.com/office/drawing/2014/main" id="{F9D1A91D-F678-4BD6-A0B3-DADD1243B7F9}"/>
              </a:ext>
            </a:extLst>
          </p:cNvPr>
          <p:cNvSpPr/>
          <p:nvPr/>
        </p:nvSpPr>
        <p:spPr>
          <a:xfrm>
            <a:off x="2015203" y="1806925"/>
            <a:ext cx="1836965" cy="825978"/>
          </a:xfrm>
          <a:prstGeom prst="wedgeRoundRectCallout">
            <a:avLst>
              <a:gd name="adj1" fmla="val -58043"/>
              <a:gd name="adj2" fmla="val -3517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Does he live here?</a:t>
            </a:r>
          </a:p>
        </p:txBody>
      </p:sp>
      <p:sp>
        <p:nvSpPr>
          <p:cNvPr id="30" name="Rounded Rectangular Callout 28">
            <a:extLst>
              <a:ext uri="{FF2B5EF4-FFF2-40B4-BE49-F238E27FC236}">
                <a16:creationId xmlns:a16="http://schemas.microsoft.com/office/drawing/2014/main" id="{BF281A86-3C06-40FC-AD0C-AF8B148CA8FA}"/>
              </a:ext>
            </a:extLst>
          </p:cNvPr>
          <p:cNvSpPr/>
          <p:nvPr/>
        </p:nvSpPr>
        <p:spPr>
          <a:xfrm>
            <a:off x="4127628" y="2005416"/>
            <a:ext cx="2586222" cy="966384"/>
          </a:xfrm>
          <a:prstGeom prst="wedgeRoundRectCallout">
            <a:avLst>
              <a:gd name="adj1" fmla="val 58839"/>
              <a:gd name="adj2" fmla="val -442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usually stays here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but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travelling in Europe at the moment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33" name="Rounded Rectangular Callout 28">
            <a:extLst>
              <a:ext uri="{FF2B5EF4-FFF2-40B4-BE49-F238E27FC236}">
                <a16:creationId xmlns:a16="http://schemas.microsoft.com/office/drawing/2014/main" id="{9137747B-F8AE-44BE-8C33-86CCBB38651F}"/>
              </a:ext>
            </a:extLst>
          </p:cNvPr>
          <p:cNvSpPr/>
          <p:nvPr/>
        </p:nvSpPr>
        <p:spPr>
          <a:xfrm>
            <a:off x="8297789" y="1769027"/>
            <a:ext cx="2229033" cy="810786"/>
          </a:xfrm>
          <a:prstGeom prst="wedgeRoundRectCallout">
            <a:avLst>
              <a:gd name="adj1" fmla="val -57069"/>
              <a:gd name="adj2" fmla="val -44284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 are looking at old photographs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93CDD223-C873-4383-96C1-2EA212C92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96030"/>
              </p:ext>
            </p:extLst>
          </p:nvPr>
        </p:nvGraphicFramePr>
        <p:xfrm>
          <a:off x="4370068" y="4581345"/>
          <a:ext cx="7459191" cy="166753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8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964478656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something happening right now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temporary situations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something happening in a photo or picture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B8CD012-4616-4406-AC7A-B2BFEB641A37}"/>
              </a:ext>
            </a:extLst>
          </p:cNvPr>
          <p:cNvSpPr/>
          <p:nvPr/>
        </p:nvSpPr>
        <p:spPr>
          <a:xfrm>
            <a:off x="9421994" y="5241225"/>
            <a:ext cx="2338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playing football.</a:t>
            </a:r>
            <a:endParaRPr lang="en-US" sz="16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B6C76BB-65B2-4D30-98F9-3F37AB03B881}"/>
              </a:ext>
            </a:extLst>
          </p:cNvPr>
          <p:cNvSpPr/>
          <p:nvPr/>
        </p:nvSpPr>
        <p:spPr>
          <a:xfrm>
            <a:off x="6996458" y="5254455"/>
            <a:ext cx="233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is travelling in Europe at the moment.</a:t>
            </a:r>
            <a:endParaRPr lang="en-US" sz="16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4449442" y="5285525"/>
            <a:ext cx="2338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 are looking at old photographs.</a:t>
            </a:r>
            <a:endParaRPr lang="en-US" sz="16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2" y="3367656"/>
            <a:ext cx="1235918" cy="1235918"/>
          </a:xfrm>
          <a:prstGeom prst="rect">
            <a:avLst/>
          </a:prstGeom>
        </p:spPr>
      </p:pic>
      <p:sp>
        <p:nvSpPr>
          <p:cNvPr id="21" name="Rounded Rectangular Callout 30">
            <a:extLst>
              <a:ext uri="{FF2B5EF4-FFF2-40B4-BE49-F238E27FC236}">
                <a16:creationId xmlns:a16="http://schemas.microsoft.com/office/drawing/2014/main" id="{F9D1A91D-F678-4BD6-A0B3-DADD1243B7F9}"/>
              </a:ext>
            </a:extLst>
          </p:cNvPr>
          <p:cNvSpPr/>
          <p:nvPr/>
        </p:nvSpPr>
        <p:spPr>
          <a:xfrm>
            <a:off x="1241586" y="2739883"/>
            <a:ext cx="1836965" cy="488189"/>
          </a:xfrm>
          <a:prstGeom prst="wedgeRoundRectCallout">
            <a:avLst>
              <a:gd name="adj1" fmla="val -53722"/>
              <a:gd name="adj2" fmla="val -68807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For how long?</a:t>
            </a:r>
          </a:p>
        </p:txBody>
      </p:sp>
      <p:sp>
        <p:nvSpPr>
          <p:cNvPr id="22" name="Rounded Rectangular Callout 28">
            <a:extLst>
              <a:ext uri="{FF2B5EF4-FFF2-40B4-BE49-F238E27FC236}">
                <a16:creationId xmlns:a16="http://schemas.microsoft.com/office/drawing/2014/main" id="{BF281A86-3C06-40FC-AD0C-AF8B148CA8FA}"/>
              </a:ext>
            </a:extLst>
          </p:cNvPr>
          <p:cNvSpPr/>
          <p:nvPr/>
        </p:nvSpPr>
        <p:spPr>
          <a:xfrm>
            <a:off x="4068367" y="3044214"/>
            <a:ext cx="2586222" cy="726282"/>
          </a:xfrm>
          <a:prstGeom prst="wedgeRoundRectCallout">
            <a:avLst>
              <a:gd name="adj1" fmla="val 56281"/>
              <a:gd name="adj2" fmla="val -53392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Until September.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Then he starts university.</a:t>
            </a:r>
          </a:p>
        </p:txBody>
      </p:sp>
      <p:graphicFrame>
        <p:nvGraphicFramePr>
          <p:cNvPr id="24" name="Table 50">
            <a:extLst>
              <a:ext uri="{FF2B5EF4-FFF2-40B4-BE49-F238E27FC236}">
                <a16:creationId xmlns:a16="http://schemas.microsoft.com/office/drawing/2014/main" id="{93CDD223-C873-4383-96C1-2EA212C92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22709"/>
              </p:ext>
            </p:extLst>
          </p:nvPr>
        </p:nvGraphicFramePr>
        <p:xfrm>
          <a:off x="6863967" y="2788964"/>
          <a:ext cx="4972794" cy="166753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8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397">
                  <a:extLst>
                    <a:ext uri="{9D8B030D-6E8A-4147-A177-3AD203B41FA5}">
                      <a16:colId xmlns:a16="http://schemas.microsoft.com/office/drawing/2014/main" val="2964478656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facts, habits or things that are always true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scheduled future events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6983028" y="3493143"/>
            <a:ext cx="23386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usually visits regularly.</a:t>
            </a:r>
            <a:endParaRPr lang="en-US" sz="160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7478833-CC10-4BC5-8AC7-B5F59E4C328E}"/>
              </a:ext>
            </a:extLst>
          </p:cNvPr>
          <p:cNvSpPr/>
          <p:nvPr/>
        </p:nvSpPr>
        <p:spPr>
          <a:xfrm>
            <a:off x="9430357" y="3426995"/>
            <a:ext cx="23386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Then he starts university.</a:t>
            </a:r>
            <a:endParaRPr lang="en-US" sz="1600" dirty="0"/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B3D3CAC2-33F1-496A-B9D9-89853FF5A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09" y="1473376"/>
            <a:ext cx="1239894" cy="1239894"/>
          </a:xfrm>
          <a:prstGeom prst="rect">
            <a:avLst/>
          </a:prstGeom>
        </p:spPr>
      </p:pic>
      <p:sp>
        <p:nvSpPr>
          <p:cNvPr id="41" name="Rounded Rectangular Callout 31">
            <a:extLst>
              <a:ext uri="{FF2B5EF4-FFF2-40B4-BE49-F238E27FC236}">
                <a16:creationId xmlns:a16="http://schemas.microsoft.com/office/drawing/2014/main" id="{AEDA438B-3FDB-4008-BC45-674F172E37B2}"/>
              </a:ext>
            </a:extLst>
          </p:cNvPr>
          <p:cNvSpPr/>
          <p:nvPr/>
        </p:nvSpPr>
        <p:spPr>
          <a:xfrm>
            <a:off x="8212196" y="909653"/>
            <a:ext cx="2229033" cy="732610"/>
          </a:xfrm>
          <a:prstGeom prst="wedgeRoundRectCallout">
            <a:avLst>
              <a:gd name="adj1" fmla="val 60451"/>
              <a:gd name="adj2" fmla="val 4062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What are you doing?</a:t>
            </a:r>
          </a:p>
        </p:txBody>
      </p:sp>
      <p:sp>
        <p:nvSpPr>
          <p:cNvPr id="42" name="Rounded Rectangular Callout 27">
            <a:extLst>
              <a:ext uri="{FF2B5EF4-FFF2-40B4-BE49-F238E27FC236}">
                <a16:creationId xmlns:a16="http://schemas.microsoft.com/office/drawing/2014/main" id="{F2397284-727D-49A1-8D04-DF54F9B7F306}"/>
              </a:ext>
            </a:extLst>
          </p:cNvPr>
          <p:cNvSpPr/>
          <p:nvPr/>
        </p:nvSpPr>
        <p:spPr>
          <a:xfrm>
            <a:off x="463831" y="4740720"/>
            <a:ext cx="3251506" cy="1417966"/>
          </a:xfrm>
          <a:prstGeom prst="wedgeRoundRectCallout">
            <a:avLst>
              <a:gd name="adj1" fmla="val 56596"/>
              <a:gd name="adj2" fmla="val -3087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</a:t>
            </a:r>
            <a:r>
              <a:rPr lang="es-MX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timeline </a:t>
            </a:r>
            <a:r>
              <a:rPr lang="es-MX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for</a:t>
            </a:r>
            <a:r>
              <a:rPr lang="es-MX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this</a:t>
            </a:r>
            <a:r>
              <a:rPr lang="es-MX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action</a:t>
            </a:r>
            <a:r>
              <a:rPr lang="es-MX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  <a:p>
            <a:pPr lvl="0" algn="ctr">
              <a:buSzPct val="25000"/>
            </a:pP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3" name="Rounded Rectangular Callout 27">
            <a:extLst>
              <a:ext uri="{FF2B5EF4-FFF2-40B4-BE49-F238E27FC236}">
                <a16:creationId xmlns:a16="http://schemas.microsoft.com/office/drawing/2014/main" id="{54BA3244-ECF4-48E5-8AF0-13A68E938994}"/>
              </a:ext>
            </a:extLst>
          </p:cNvPr>
          <p:cNvSpPr/>
          <p:nvPr/>
        </p:nvSpPr>
        <p:spPr>
          <a:xfrm>
            <a:off x="5070963" y="4052116"/>
            <a:ext cx="2640375" cy="502733"/>
          </a:xfrm>
          <a:prstGeom prst="wedgeRoundRectCallout">
            <a:avLst>
              <a:gd name="adj1" fmla="val 56596"/>
              <a:gd name="adj2" fmla="val -3087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GB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This is a habit or routine.</a:t>
            </a: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4" name="Rounded Rectangular Callout 27">
            <a:extLst>
              <a:ext uri="{FF2B5EF4-FFF2-40B4-BE49-F238E27FC236}">
                <a16:creationId xmlns:a16="http://schemas.microsoft.com/office/drawing/2014/main" id="{1A62F0E0-E9D8-4F1B-A364-39BD426BF063}"/>
              </a:ext>
            </a:extLst>
          </p:cNvPr>
          <p:cNvSpPr/>
          <p:nvPr/>
        </p:nvSpPr>
        <p:spPr>
          <a:xfrm>
            <a:off x="9829003" y="5810038"/>
            <a:ext cx="2056145" cy="725486"/>
          </a:xfrm>
          <a:prstGeom prst="wedgeRoundRectCallout">
            <a:avLst>
              <a:gd name="adj1" fmla="val 56596"/>
              <a:gd name="adj2" fmla="val -3087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Here, the boy is describing a photo.</a:t>
            </a: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5" name="Rounded Rectangular Callout 27">
            <a:extLst>
              <a:ext uri="{FF2B5EF4-FFF2-40B4-BE49-F238E27FC236}">
                <a16:creationId xmlns:a16="http://schemas.microsoft.com/office/drawing/2014/main" id="{54BA3244-ECF4-48E5-8AF0-13A68E938994}"/>
              </a:ext>
            </a:extLst>
          </p:cNvPr>
          <p:cNvSpPr/>
          <p:nvPr/>
        </p:nvSpPr>
        <p:spPr>
          <a:xfrm>
            <a:off x="6145049" y="6145501"/>
            <a:ext cx="1992428" cy="502733"/>
          </a:xfrm>
          <a:prstGeom prst="wedgeRoundRectCallout">
            <a:avLst>
              <a:gd name="adj1" fmla="val 56596"/>
              <a:gd name="adj2" fmla="val -3087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GB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This is temporary.</a:t>
            </a:r>
            <a:endParaRPr lang="es-MX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pSp>
        <p:nvGrpSpPr>
          <p:cNvPr id="46" name="Group 3">
            <a:extLst>
              <a:ext uri="{FF2B5EF4-FFF2-40B4-BE49-F238E27FC236}">
                <a16:creationId xmlns:a16="http://schemas.microsoft.com/office/drawing/2014/main" id="{855721F4-784B-4BA0-B416-50D8B82E53B2}"/>
              </a:ext>
            </a:extLst>
          </p:cNvPr>
          <p:cNvGrpSpPr/>
          <p:nvPr/>
        </p:nvGrpSpPr>
        <p:grpSpPr>
          <a:xfrm>
            <a:off x="1163034" y="5569225"/>
            <a:ext cx="1783881" cy="192671"/>
            <a:chOff x="464550" y="5299103"/>
            <a:chExt cx="11226754" cy="156790"/>
          </a:xfrm>
        </p:grpSpPr>
        <p:cxnSp>
          <p:nvCxnSpPr>
            <p:cNvPr id="47" name="Straight Arrow Connector 7">
              <a:extLst>
                <a:ext uri="{FF2B5EF4-FFF2-40B4-BE49-F238E27FC236}">
                  <a16:creationId xmlns:a16="http://schemas.microsoft.com/office/drawing/2014/main" id="{A9C340A4-DBA5-4ED8-BD0F-F4AB34C3F2F7}"/>
                </a:ext>
              </a:extLst>
            </p:cNvPr>
            <p:cNvCxnSpPr/>
            <p:nvPr/>
          </p:nvCxnSpPr>
          <p:spPr>
            <a:xfrm>
              <a:off x="464550" y="5455891"/>
              <a:ext cx="11226754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9">
              <a:extLst>
                <a:ext uri="{FF2B5EF4-FFF2-40B4-BE49-F238E27FC236}">
                  <a16:creationId xmlns:a16="http://schemas.microsoft.com/office/drawing/2014/main" id="{69A6EBF1-7A45-4A0A-BDBF-FE9D5FD17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4926" y="5299103"/>
              <a:ext cx="0" cy="156790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72">
            <a:extLst>
              <a:ext uri="{FF2B5EF4-FFF2-40B4-BE49-F238E27FC236}">
                <a16:creationId xmlns:a16="http://schemas.microsoft.com/office/drawing/2014/main" id="{A9F363D1-5E0F-4FF0-B9E5-304F0F5F8D5D}"/>
              </a:ext>
            </a:extLst>
          </p:cNvPr>
          <p:cNvCxnSpPr>
            <a:cxnSpLocks/>
          </p:cNvCxnSpPr>
          <p:nvPr/>
        </p:nvCxnSpPr>
        <p:spPr>
          <a:xfrm>
            <a:off x="1800883" y="5857287"/>
            <a:ext cx="577402" cy="136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2035D31-8DBA-47B1-823E-AB8D73D70A1A}"/>
              </a:ext>
            </a:extLst>
          </p:cNvPr>
          <p:cNvSpPr/>
          <p:nvPr/>
        </p:nvSpPr>
        <p:spPr>
          <a:xfrm>
            <a:off x="1434583" y="5868463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are looking…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6C3F2CA-8D3A-4ADF-ABD3-2BBA6AAFD598}"/>
              </a:ext>
            </a:extLst>
          </p:cNvPr>
          <p:cNvSpPr/>
          <p:nvPr/>
        </p:nvSpPr>
        <p:spPr>
          <a:xfrm>
            <a:off x="1800883" y="5279432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</a:t>
            </a:r>
            <a:endParaRPr lang="en-US" dirty="0"/>
          </a:p>
        </p:txBody>
      </p:sp>
      <p:sp>
        <p:nvSpPr>
          <p:cNvPr id="52" name="Arc 77">
            <a:extLst>
              <a:ext uri="{FF2B5EF4-FFF2-40B4-BE49-F238E27FC236}">
                <a16:creationId xmlns:a16="http://schemas.microsoft.com/office/drawing/2014/main" id="{27AA3281-5E96-4E7A-AF72-BBE8972D35BB}"/>
              </a:ext>
            </a:extLst>
          </p:cNvPr>
          <p:cNvSpPr/>
          <p:nvPr/>
        </p:nvSpPr>
        <p:spPr>
          <a:xfrm rot="7503552" flipV="1">
            <a:off x="8749916" y="5161445"/>
            <a:ext cx="2089380" cy="2242311"/>
          </a:xfrm>
          <a:prstGeom prst="arc">
            <a:avLst>
              <a:gd name="adj1" fmla="val 8911969"/>
              <a:gd name="adj2" fmla="val 101703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Arc 77">
            <a:extLst>
              <a:ext uri="{FF2B5EF4-FFF2-40B4-BE49-F238E27FC236}">
                <a16:creationId xmlns:a16="http://schemas.microsoft.com/office/drawing/2014/main" id="{27AA3281-5E96-4E7A-AF72-BBE8972D35BB}"/>
              </a:ext>
            </a:extLst>
          </p:cNvPr>
          <p:cNvSpPr/>
          <p:nvPr/>
        </p:nvSpPr>
        <p:spPr>
          <a:xfrm rot="14096448" flipH="1" flipV="1">
            <a:off x="6666648" y="5538751"/>
            <a:ext cx="2089380" cy="2242311"/>
          </a:xfrm>
          <a:prstGeom prst="arc">
            <a:avLst>
              <a:gd name="adj1" fmla="val 8911969"/>
              <a:gd name="adj2" fmla="val 101703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Arc 77">
            <a:extLst>
              <a:ext uri="{FF2B5EF4-FFF2-40B4-BE49-F238E27FC236}">
                <a16:creationId xmlns:a16="http://schemas.microsoft.com/office/drawing/2014/main" id="{27AA3281-5E96-4E7A-AF72-BBE8972D35BB}"/>
              </a:ext>
            </a:extLst>
          </p:cNvPr>
          <p:cNvSpPr/>
          <p:nvPr/>
        </p:nvSpPr>
        <p:spPr>
          <a:xfrm rot="14096448" flipH="1" flipV="1">
            <a:off x="6739676" y="3428855"/>
            <a:ext cx="2089380" cy="2242311"/>
          </a:xfrm>
          <a:prstGeom prst="arc">
            <a:avLst>
              <a:gd name="adj1" fmla="val 8911969"/>
              <a:gd name="adj2" fmla="val 101703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5" name="Arc 77">
            <a:extLst>
              <a:ext uri="{FF2B5EF4-FFF2-40B4-BE49-F238E27FC236}">
                <a16:creationId xmlns:a16="http://schemas.microsoft.com/office/drawing/2014/main" id="{27AA3281-5E96-4E7A-AF72-BBE8972D35BB}"/>
              </a:ext>
            </a:extLst>
          </p:cNvPr>
          <p:cNvSpPr/>
          <p:nvPr/>
        </p:nvSpPr>
        <p:spPr>
          <a:xfrm rot="18589939" flipH="1" flipV="1">
            <a:off x="2890094" y="5307490"/>
            <a:ext cx="2089380" cy="2242311"/>
          </a:xfrm>
          <a:prstGeom prst="arc">
            <a:avLst>
              <a:gd name="adj1" fmla="val 7697377"/>
              <a:gd name="adj2" fmla="val 101703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6" name="Pentagon 2"/>
          <p:cNvSpPr/>
          <p:nvPr/>
        </p:nvSpPr>
        <p:spPr>
          <a:xfrm>
            <a:off x="9987750" y="93355"/>
            <a:ext cx="2064123" cy="753354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present simple sentences?</a:t>
            </a:r>
          </a:p>
        </p:txBody>
      </p:sp>
      <p:sp>
        <p:nvSpPr>
          <p:cNvPr id="57" name="Google Shape;65;p15">
            <a:extLst>
              <a:ext uri="{FF2B5EF4-FFF2-40B4-BE49-F238E27FC236}">
                <a16:creationId xmlns:a16="http://schemas.microsoft.com/office/drawing/2014/main" id="{9DD170B6-302B-4A3A-9934-CACEBD422F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51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simple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sentences?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648701" y="1048883"/>
            <a:ext cx="4513119" cy="644532"/>
          </a:xfrm>
          <a:prstGeom prst="wedgeRoundRectCallout">
            <a:avLst>
              <a:gd name="adj1" fmla="val 56820"/>
              <a:gd name="adj2" fmla="val 2561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Using the verb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live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all the examples, complete the gaps in the tables.</a:t>
            </a:r>
          </a:p>
        </p:txBody>
      </p:sp>
      <p:graphicFrame>
        <p:nvGraphicFramePr>
          <p:cNvPr id="7" name="Table 50">
            <a:extLst>
              <a:ext uri="{FF2B5EF4-FFF2-40B4-BE49-F238E27FC236}">
                <a16:creationId xmlns:a16="http://schemas.microsoft.com/office/drawing/2014/main" id="{8A1376BE-A2C5-4976-AE0F-8B04FCA9C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6331"/>
              </p:ext>
            </p:extLst>
          </p:nvPr>
        </p:nvGraphicFramePr>
        <p:xfrm>
          <a:off x="262722" y="2186677"/>
          <a:ext cx="5526860" cy="110310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76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23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simple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8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live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in France.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_____________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in France.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graphicFrame>
        <p:nvGraphicFramePr>
          <p:cNvPr id="8" name="Table 50">
            <a:extLst>
              <a:ext uri="{FF2B5EF4-FFF2-40B4-BE49-F238E27FC236}">
                <a16:creationId xmlns:a16="http://schemas.microsoft.com/office/drawing/2014/main" id="{3D9DC39C-4AB9-4D23-8E12-7A3367CC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22053"/>
              </p:ext>
            </p:extLst>
          </p:nvPr>
        </p:nvGraphicFramePr>
        <p:xfrm>
          <a:off x="262722" y="3620302"/>
          <a:ext cx="5526860" cy="117592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45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8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simple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__________________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in the USA.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1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doesn’t live 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in the USA.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graphicFrame>
        <p:nvGraphicFramePr>
          <p:cNvPr id="9" name="Table 50">
            <a:extLst>
              <a:ext uri="{FF2B5EF4-FFF2-40B4-BE49-F238E27FC236}">
                <a16:creationId xmlns:a16="http://schemas.microsoft.com/office/drawing/2014/main" id="{AD3E27E4-EA74-4048-97D5-7DBE70C0B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97690"/>
              </p:ext>
            </p:extLst>
          </p:nvPr>
        </p:nvGraphicFramePr>
        <p:xfrm>
          <a:off x="6017253" y="2182976"/>
          <a:ext cx="5526860" cy="127841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38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818070828"/>
                    </a:ext>
                  </a:extLst>
                </a:gridCol>
                <a:gridCol w="1381715">
                  <a:extLst>
                    <a:ext uri="{9D8B030D-6E8A-4147-A177-3AD203B41FA5}">
                      <a16:colId xmlns:a16="http://schemas.microsoft.com/office/drawing/2014/main" val="59297597"/>
                    </a:ext>
                  </a:extLst>
                </a:gridCol>
              </a:tblGrid>
              <a:tr h="439455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simple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</a:t>
                      </a: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04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word)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/you/we/they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live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here?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55">
                <a:tc vMerge="1"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__________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D16341A-3D63-4C09-8618-DCDCE3766802}"/>
              </a:ext>
            </a:extLst>
          </p:cNvPr>
          <p:cNvSpPr/>
          <p:nvPr/>
        </p:nvSpPr>
        <p:spPr>
          <a:xfrm>
            <a:off x="3154613" y="2924720"/>
            <a:ext cx="583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lives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BB6B12-B9E3-4418-BD57-98851599B4FF}"/>
              </a:ext>
            </a:extLst>
          </p:cNvPr>
          <p:cNvSpPr/>
          <p:nvPr/>
        </p:nvSpPr>
        <p:spPr>
          <a:xfrm>
            <a:off x="2871940" y="399770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don’t live</a:t>
            </a:r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F5ACB2F-20B0-4471-A8B5-533C02B7E7FA}"/>
              </a:ext>
            </a:extLst>
          </p:cNvPr>
          <p:cNvSpPr/>
          <p:nvPr/>
        </p:nvSpPr>
        <p:spPr>
          <a:xfrm>
            <a:off x="7589812" y="2645024"/>
            <a:ext cx="423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</a:t>
            </a:r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B9A14D-177E-4226-B3CB-850F8C5D60C2}"/>
              </a:ext>
            </a:extLst>
          </p:cNvPr>
          <p:cNvSpPr/>
          <p:nvPr/>
        </p:nvSpPr>
        <p:spPr>
          <a:xfrm>
            <a:off x="7557682" y="3051030"/>
            <a:ext cx="623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Does</a:t>
            </a:r>
            <a:endParaRPr lang="en-US" dirty="0"/>
          </a:p>
        </p:txBody>
      </p:sp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35E6F25C-2C2E-43F6-88E9-F16F3A2D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52213"/>
              </p:ext>
            </p:extLst>
          </p:nvPr>
        </p:nvGraphicFramePr>
        <p:xfrm>
          <a:off x="6022985" y="3623743"/>
          <a:ext cx="4097052" cy="198569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29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simple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: short answers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05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I/we/you/they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do.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15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____________.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97925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No,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I/we/you/they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____________.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2128"/>
                  </a:ext>
                </a:extLst>
              </a:tr>
              <a:tr h="408335">
                <a:tc vMerge="1"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rgbClr val="002060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____________.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668590FC-40EB-4E03-B960-4F7CE34F3CDE}"/>
              </a:ext>
            </a:extLst>
          </p:cNvPr>
          <p:cNvSpPr/>
          <p:nvPr/>
        </p:nvSpPr>
        <p:spPr>
          <a:xfrm>
            <a:off x="8516611" y="4385581"/>
            <a:ext cx="603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does</a:t>
            </a:r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73B970B-061F-499C-8157-148770FAB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25" y="510018"/>
            <a:ext cx="1235918" cy="123591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68590FC-40EB-4E03-B960-4F7CE34F3CDE}"/>
              </a:ext>
            </a:extLst>
          </p:cNvPr>
          <p:cNvSpPr/>
          <p:nvPr/>
        </p:nvSpPr>
        <p:spPr>
          <a:xfrm>
            <a:off x="8536723" y="4815807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don’t</a:t>
            </a:r>
            <a:endParaRPr lang="en-U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68590FC-40EB-4E03-B960-4F7CE34F3CDE}"/>
              </a:ext>
            </a:extLst>
          </p:cNvPr>
          <p:cNvSpPr/>
          <p:nvPr/>
        </p:nvSpPr>
        <p:spPr>
          <a:xfrm>
            <a:off x="8503921" y="5232803"/>
            <a:ext cx="82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doesn’t</a:t>
            </a:r>
            <a:endParaRPr lang="en-US" dirty="0"/>
          </a:p>
        </p:txBody>
      </p:sp>
      <p:sp>
        <p:nvSpPr>
          <p:cNvPr id="26" name="Pentagon 57"/>
          <p:cNvSpPr/>
          <p:nvPr/>
        </p:nvSpPr>
        <p:spPr>
          <a:xfrm>
            <a:off x="9670259" y="5702045"/>
            <a:ext cx="2311040" cy="860077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8A29C327-B2B6-4F83-AE34-818B1D3A42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93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/>
      <p:bldP spid="13" grpId="0"/>
      <p:bldP spid="14" grpId="0"/>
      <p:bldP spid="15" grpId="0"/>
      <p:bldP spid="22" grpId="0"/>
      <p:bldP spid="21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27" y="226635"/>
            <a:ext cx="884713" cy="88471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532459" y="978605"/>
            <a:ext cx="3622225" cy="153178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 For example,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He </a:t>
            </a:r>
            <a:r>
              <a:rPr lang="en-US" sz="1600" b="1" i="1" u="sng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stays here.’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5336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2965312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79191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47349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9732468" y="2695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an adverb of frequency. It tells us that the boy stays there most of the time.</a:t>
            </a:r>
            <a:endParaRPr lang="en-US" sz="1600" b="1" i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2" name="Arc 41"/>
          <p:cNvSpPr/>
          <p:nvPr/>
        </p:nvSpPr>
        <p:spPr>
          <a:xfrm rot="15999288">
            <a:off x="8997212" y="1555909"/>
            <a:ext cx="1625897" cy="1826098"/>
          </a:xfrm>
          <a:prstGeom prst="arc">
            <a:avLst>
              <a:gd name="adj1" fmla="val 10298989"/>
              <a:gd name="adj2" fmla="val 1838269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9474000" y="4718765"/>
            <a:ext cx="2378805" cy="183678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 of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on the scale of frequency. Now put the other adverbs of frequency on the scale.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33119" y="5469955"/>
            <a:ext cx="7312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01458" y="4442547"/>
            <a:ext cx="125707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sometimes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1458" y="3935459"/>
            <a:ext cx="126829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usually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28750" y="4949241"/>
            <a:ext cx="68640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often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01460" y="3018764"/>
            <a:ext cx="106311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not often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07505" y="3472097"/>
            <a:ext cx="85792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28750" y="5908308"/>
            <a:ext cx="89159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usually</a:t>
            </a:r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id="{3F160D08-6852-4B6C-886D-FBED07700BB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67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417 L -0.28737 -0.577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625 L -0.28607 0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2.96296E-6 L -0.28333 -0.297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3.7037E-7 L -0.29375 0.08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3.7037E-6 L -0.28958 -0.180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3.7037E-6 L -0.27878 -0.35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-2.22222E-6 L -0.28034 -0.059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6785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frequency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243975" y="1405944"/>
            <a:ext cx="3585592" cy="3981853"/>
            <a:chOff x="172602" y="1694710"/>
            <a:chExt cx="3585592" cy="398185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322491" y="1889480"/>
              <a:ext cx="0" cy="3666159"/>
            </a:xfrm>
            <a:prstGeom prst="straightConnector1">
              <a:avLst/>
            </a:prstGeom>
            <a:ln w="298450"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862583" y="1879194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62579" y="2419203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62579" y="3663030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44615" y="5538811"/>
              <a:ext cx="895611" cy="16080"/>
            </a:xfrm>
            <a:prstGeom prst="straightConnector1">
              <a:avLst/>
            </a:prstGeom>
            <a:ln>
              <a:solidFill>
                <a:srgbClr val="00A7E3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079" y="1694710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001" y="3460191"/>
              <a:ext cx="8877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602" y="5338009"/>
              <a:ext cx="269537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</a:rPr>
                <a:t>0%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634557" y="340024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Frequency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1446001" y="2695384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459880" y="4036893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28038" y="4710725"/>
            <a:ext cx="895611" cy="16080"/>
          </a:xfrm>
          <a:prstGeom prst="straightConnector1">
            <a:avLst/>
          </a:prstGeom>
          <a:ln>
            <a:solidFill>
              <a:srgbClr val="00A7E3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tell us how often or frequently we do something.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83791" y="14218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always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run in the morning.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83791" y="190385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83791" y="249330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3791" y="3158534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sometimes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83791" y="3818742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often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83790" y="454213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don’t usually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74683" y="5065379"/>
            <a:ext cx="631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</a:t>
            </a:r>
            <a:r>
              <a:rPr lang="en-US" sz="1800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never </a:t>
            </a:r>
            <a:r>
              <a:rPr lang="en-US" sz="18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run in the morning.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26" y="947045"/>
            <a:ext cx="1356976" cy="1356976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7389431" y="1629384"/>
            <a:ext cx="2120337" cy="1556416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 are very common in the present simple.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6811978" y="3715581"/>
            <a:ext cx="2523091" cy="1719130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adverbs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often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not usually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are negative, so we must use the auxiliary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don’t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or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doesn’t.</a:t>
            </a:r>
          </a:p>
        </p:txBody>
      </p:sp>
      <p:sp>
        <p:nvSpPr>
          <p:cNvPr id="56" name="Arc 55"/>
          <p:cNvSpPr/>
          <p:nvPr/>
        </p:nvSpPr>
        <p:spPr>
          <a:xfrm rot="4824154" flipH="1">
            <a:off x="2679322" y="543868"/>
            <a:ext cx="1519627" cy="8074543"/>
          </a:xfrm>
          <a:prstGeom prst="arc">
            <a:avLst>
              <a:gd name="adj1" fmla="val 16281541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7" name="Arc 56"/>
          <p:cNvSpPr/>
          <p:nvPr/>
        </p:nvSpPr>
        <p:spPr>
          <a:xfrm rot="4824154" flipH="1">
            <a:off x="2342322" y="1212773"/>
            <a:ext cx="1519627" cy="8074543"/>
          </a:xfrm>
          <a:prstGeom prst="arc">
            <a:avLst>
              <a:gd name="adj1" fmla="val 16318306"/>
              <a:gd name="adj2" fmla="val 7924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9189971" y="544473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frequency: how do we use them?</a:t>
            </a:r>
          </a:p>
        </p:txBody>
      </p:sp>
      <p:sp>
        <p:nvSpPr>
          <p:cNvPr id="42" name="Google Shape;65;p15">
            <a:extLst>
              <a:ext uri="{FF2B5EF4-FFF2-40B4-BE49-F238E27FC236}">
                <a16:creationId xmlns:a16="http://schemas.microsoft.com/office/drawing/2014/main" id="{A9FA7C14-8C1E-4170-A433-0FD99D27DB3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53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51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0978" y="2119847"/>
            <a:ext cx="7538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 Tom          is         early.    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1948730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4037986" y="2244483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5881308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we know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when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to use adverbs of frequency, but </a:t>
            </a:r>
            <a:r>
              <a:rPr lang="en-US" sz="2000" b="1" u="sng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how</a:t>
            </a: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do we use them?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0978" y="4034459"/>
            <a:ext cx="862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He            arrives          early. 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8174479" y="2226042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948730" y="4159095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7084586" y="414628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4037986" y="4177537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 Sans" charset="0"/>
                <a:ea typeface="Open Sans" charset="0"/>
                <a:cs typeface="Open Sans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9281803" y="4146286"/>
            <a:ext cx="539460" cy="458613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3" y="248100"/>
            <a:ext cx="884713" cy="88471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399551" y="1299320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this example. Where in the sentence (position 1, 2, 3, or 4) do we put the adverb of frequency?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892382" y="1522146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Shape 87"/>
          <p:cNvSpPr/>
          <p:nvPr/>
        </p:nvSpPr>
        <p:spPr>
          <a:xfrm>
            <a:off x="8219319" y="2737234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9862724" y="4742345"/>
            <a:ext cx="1978312" cy="1296554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How about with this example? Which position now?</a:t>
            </a:r>
          </a:p>
        </p:txBody>
      </p:sp>
      <p:sp>
        <p:nvSpPr>
          <p:cNvPr id="30" name="Shape 87"/>
          <p:cNvSpPr/>
          <p:nvPr/>
        </p:nvSpPr>
        <p:spPr>
          <a:xfrm>
            <a:off x="8380481" y="5197892"/>
            <a:ext cx="1444985" cy="1158099"/>
          </a:xfrm>
          <a:prstGeom prst="cloudCallout">
            <a:avLst>
              <a:gd name="adj1" fmla="val 57153"/>
              <a:gd name="adj2" fmla="val -5266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Position </a:t>
            </a:r>
            <a:r>
              <a:rPr lang="en-US" sz="1600" b="1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1600" i="1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893054" y="3343130"/>
            <a:ext cx="952760" cy="707886"/>
          </a:xfrm>
          <a:prstGeom prst="rect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charset="0"/>
                <a:ea typeface="Open Sans" charset="0"/>
                <a:cs typeface="Open Sans" charset="0"/>
              </a:rPr>
              <a:t>always</a:t>
            </a:r>
            <a:endParaRPr lang="en-GB" sz="1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B25A18EE-7BFD-42D8-B5EA-C98F66B349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070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-0.00347 L 0.37708 0.0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99 0.10528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2" grpId="1" animBg="1"/>
      <p:bldP spid="24" grpId="0" animBg="1"/>
      <p:bldP spid="24" grpId="1" animBg="1"/>
      <p:bldP spid="25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21" grpId="0" animBg="1"/>
      <p:bldP spid="23" grpId="0" animBg="1"/>
      <p:bldP spid="23" grpId="1" animBg="1"/>
      <p:bldP spid="26" grpId="0" animBg="1"/>
      <p:bldP spid="28" grpId="0" animBg="1"/>
      <p:bldP spid="30" grpId="0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81"/>
          <p:cNvSpPr txBox="1">
            <a:spLocks/>
          </p:cNvSpPr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Adverbs of frequency: </a:t>
            </a:r>
            <a:r>
              <a:rPr lang="en-US" sz="4400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word order</a:t>
            </a:r>
          </a:p>
        </p:txBody>
      </p:sp>
      <p:sp>
        <p:nvSpPr>
          <p:cNvPr id="39" name="Shape 82"/>
          <p:cNvSpPr txBox="1">
            <a:spLocks/>
          </p:cNvSpPr>
          <p:nvPr/>
        </p:nvSpPr>
        <p:spPr>
          <a:xfrm>
            <a:off x="464550" y="892170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97" y="475992"/>
            <a:ext cx="1239506" cy="123950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074803" y="2102309"/>
            <a:ext cx="2323876" cy="1812369"/>
          </a:xfrm>
          <a:prstGeom prst="wedgeRoundRectCallout">
            <a:avLst>
              <a:gd name="adj1" fmla="val 32379"/>
              <a:gd name="adj2" fmla="val -608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Usually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and s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ometimes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can also go at the beginning of the sentence,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‘Sometimes I arrive late.’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4707" y="1132813"/>
            <a:ext cx="7713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1.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After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the verb </a:t>
            </a:r>
            <a:r>
              <a:rPr lang="en-GB" sz="4000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to be.</a:t>
            </a:r>
            <a:endParaRPr lang="en-GB" sz="40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Tom is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early.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          Juan is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on time.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707" y="3238312"/>
            <a:ext cx="10214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2. </a:t>
            </a:r>
            <a:r>
              <a:rPr lang="en-GB" sz="4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Before </a:t>
            </a:r>
            <a:r>
              <a:rPr lang="en-GB" sz="40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any other verbs.</a:t>
            </a:r>
          </a:p>
          <a:p>
            <a:r>
              <a:rPr lang="en-GB" sz="4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e.g. He </a:t>
            </a:r>
            <a:r>
              <a:rPr lang="en-GB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always</a:t>
            </a:r>
            <a:r>
              <a:rPr lang="en-GB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arrives late.</a:t>
            </a:r>
          </a:p>
          <a:p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 	    Mary </a:t>
            </a:r>
            <a:r>
              <a:rPr lang="en-US" sz="40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sometimes </a:t>
            </a:r>
            <a:r>
              <a:rPr lang="en-US" sz="4000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listens to the radio.</a:t>
            </a:r>
            <a:endParaRPr lang="en-GB" sz="4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Arc 8"/>
          <p:cNvSpPr/>
          <p:nvPr/>
        </p:nvSpPr>
        <p:spPr>
          <a:xfrm rot="15057459" flipV="1">
            <a:off x="2830149" y="1816204"/>
            <a:ext cx="1452441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Arc 9"/>
          <p:cNvSpPr/>
          <p:nvPr/>
        </p:nvSpPr>
        <p:spPr>
          <a:xfrm rot="6438632" flipH="1" flipV="1">
            <a:off x="5169837" y="3929596"/>
            <a:ext cx="1487633" cy="1240825"/>
          </a:xfrm>
          <a:prstGeom prst="arc">
            <a:avLst>
              <a:gd name="adj1" fmla="val 7904317"/>
              <a:gd name="adj2" fmla="val 118302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Pentagon 2"/>
          <p:cNvSpPr/>
          <p:nvPr/>
        </p:nvSpPr>
        <p:spPr>
          <a:xfrm>
            <a:off x="9630572" y="5372047"/>
            <a:ext cx="2222869" cy="1031178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present continuous sentences?</a:t>
            </a: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id="{61330ECD-A319-48A5-83BF-6D01BD7218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50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9" grpId="0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1692</Words>
  <Application>Microsoft Office PowerPoint</Application>
  <PresentationFormat>Widescreen</PresentationFormat>
  <Paragraphs>318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1_Simple Light</vt:lpstr>
      <vt:lpstr>Pearson</vt:lpstr>
      <vt:lpstr>Grammar A2+ present simple and present continuous </vt:lpstr>
      <vt:lpstr>We use the present simple and present continuous in different situations. Let’s look at the differences.</vt:lpstr>
      <vt:lpstr>Function: When do we use them?</vt:lpstr>
      <vt:lpstr>Function: When do we use them?</vt:lpstr>
      <vt:lpstr>Form: How do we make present simple sentences?</vt:lpstr>
      <vt:lpstr>Function: adverbs of frequency</vt:lpstr>
      <vt:lpstr>Function: adverbs of frequency</vt:lpstr>
      <vt:lpstr>PowerPoint Presentation</vt:lpstr>
      <vt:lpstr>PowerPoint Presentation</vt:lpstr>
      <vt:lpstr>Form: How do we make present continuous sentences?</vt:lpstr>
      <vt:lpstr>PowerPoint Presentation</vt:lpstr>
      <vt:lpstr>PowerPoint Presentation</vt:lpstr>
      <vt:lpstr>Explore grammar: subject and object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169</cp:revision>
  <dcterms:modified xsi:type="dcterms:W3CDTF">2019-12-05T09:56:23Z</dcterms:modified>
</cp:coreProperties>
</file>