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0" r:id="rId3"/>
    <p:sldId id="293" r:id="rId4"/>
    <p:sldId id="294" r:id="rId5"/>
    <p:sldId id="295" r:id="rId6"/>
    <p:sldId id="297" r:id="rId7"/>
    <p:sldId id="296" r:id="rId8"/>
    <p:sldId id="292" r:id="rId9"/>
    <p:sldId id="267" r:id="rId10"/>
    <p:sldId id="299" r:id="rId11"/>
    <p:sldId id="274" r:id="rId12"/>
    <p:sldId id="275" r:id="rId13"/>
    <p:sldId id="269" r:id="rId14"/>
    <p:sldId id="290" r:id="rId15"/>
    <p:sldId id="287" r:id="rId16"/>
    <p:sldId id="271" r:id="rId17"/>
    <p:sldId id="280" r:id="rId18"/>
    <p:sldId id="298" r:id="rId19"/>
    <p:sldId id="278" r:id="rId20"/>
    <p:sldId id="279" r:id="rId21"/>
    <p:sldId id="281" r:id="rId22"/>
    <p:sldId id="276" r:id="rId23"/>
    <p:sldId id="268" r:id="rId24"/>
    <p:sldId id="283" r:id="rId25"/>
    <p:sldId id="291" r:id="rId26"/>
    <p:sldId id="284" r:id="rId27"/>
    <p:sldId id="285" r:id="rId28"/>
    <p:sldId id="282" r:id="rId29"/>
    <p:sldId id="277" r:id="rId30"/>
    <p:sldId id="286" r:id="rId31"/>
    <p:sldId id="288" r:id="rId32"/>
    <p:sldId id="289" r:id="rId33"/>
    <p:sldId id="272" r:id="rId34"/>
    <p:sldId id="27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A2D7A6-9A22-4D8B-B194-E3BDFF288DFE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" y="0"/>
            <a:ext cx="9133698" cy="6860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208912" cy="365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Військові організації та </a:t>
            </a:r>
            <a:r>
              <a:rPr lang="uk-UA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союзи</a:t>
            </a:r>
          </a:p>
          <a:p>
            <a:pPr indent="342900" algn="ctr">
              <a:spcAft>
                <a:spcPts val="0"/>
              </a:spcAft>
            </a:pP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2800" dirty="0" smtClean="0">
              <a:latin typeface="Times New Roman" panose="02020603050405020304" pitchFamily="18" charset="0"/>
              <a:ea typeface="TimesNewRomanPSMT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2800" dirty="0">
              <a:latin typeface="Times New Roman" panose="02020603050405020304" pitchFamily="18" charset="0"/>
              <a:ea typeface="TimesNewRomanPSMT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Лекції</a:t>
            </a:r>
            <a:r>
              <a:rPr lang="uk-UA" sz="28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: 32 години (16 занять)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Практики: </a:t>
            </a:r>
            <a:r>
              <a:rPr lang="uk-UA" sz="28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16 годин (</a:t>
            </a:r>
            <a:r>
              <a:rPr lang="uk-UA" sz="28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8</a:t>
            </a:r>
            <a:r>
              <a:rPr lang="uk-UA" sz="28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занять)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Екзамен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" y="0"/>
            <a:ext cx="9133698" cy="6860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Picture 2" descr="https://upload.wikimedia.org/wikipedia/commons/6/63/%C3%96sterreich-Ungarns_End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81" y="942057"/>
            <a:ext cx="8424838" cy="497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0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7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90" y="404664"/>
            <a:ext cx="7311817" cy="49964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16089" y="5534274"/>
            <a:ext cx="7311817" cy="646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Сербський націоналіст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 його жертва – 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ерцгерцог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Франц-Фердинанд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335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7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16089" y="5534274"/>
            <a:ext cx="73118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Убивство спадкоємця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австро-угорського престолу Франца-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Фердинанда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сербським націоналістом Г.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Принципом, 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28 червня 1914 р.</a:t>
            </a:r>
            <a:endParaRPr lang="en-US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10" y="349630"/>
            <a:ext cx="8048173" cy="516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9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548680"/>
            <a:ext cx="806489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Стратегічні плани противників.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Німеччина</a:t>
            </a:r>
            <a:endParaRPr lang="uk-UA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нові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колонії та панування в Європі.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Велика Британія</a:t>
            </a:r>
            <a:endParaRPr lang="en-US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- послаблення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Німеччини. 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Франція</a:t>
            </a:r>
            <a:endParaRPr lang="en-US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-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ослаблення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Німеччини. Повернення Ельзасу та Лотарингії. 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Австро-Угорщина</a:t>
            </a:r>
            <a:endParaRPr lang="en-US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вплив на Балканах. 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Росія</a:t>
            </a:r>
            <a:endParaRPr lang="en-US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- оволодіння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чорноморськими протоками Босфором та Дарданеллами. 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- приєднання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Галичини, Буковини та Закарпаття.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США</a:t>
            </a:r>
            <a:endParaRPr lang="en-US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вплив на американському континенті та Китаї. 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56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7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75" y="620688"/>
            <a:ext cx="848324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1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548680"/>
            <a:ext cx="806489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Стратегічний план Німеччини (план </a:t>
            </a:r>
            <a:r>
              <a:rPr lang="uk-UA" sz="2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Шліффена</a:t>
            </a:r>
            <a:r>
              <a:rPr lang="uk-UA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indent="3429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Суть: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спочатку потрібно розгромити Францію потужним ударом через нейтральну Бельгію. Це дозволяв зробити досвід війни 1870-1871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рр.,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повільні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темпи мобілізації російської армії. На розгром Франції німці запланували близько 40 днів.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https://obrazovaka.ru/wp-content/images/predmet/istoriya-132916-plan-shliffe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87563"/>
            <a:ext cx="6757895" cy="44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6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8136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342900" algn="just"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Військові кампанії та основні битви 1914—1918 рр</a:t>
            </a:r>
            <a:r>
              <a:rPr lang="uk-UA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28600"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726863"/>
              </p:ext>
            </p:extLst>
          </p:nvPr>
        </p:nvGraphicFramePr>
        <p:xfrm>
          <a:off x="214312" y="881844"/>
          <a:ext cx="8725136" cy="5112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Документ" r:id="rId5" imgW="5946213" imgH="3484046" progId="Word.Document.12">
                  <p:embed/>
                </p:oleObj>
              </mc:Choice>
              <mc:Fallback>
                <p:oleObj name="Документ" r:id="rId5" imgW="5946213" imgH="34840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4312" y="881844"/>
                        <a:ext cx="8725136" cy="5112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548680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 1914 р.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серпня у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прикордонній битві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німецькі армії відкинули франко-англійські війська, вторглися у Північну Францію та просувалися в напрямку Парижу. Але германське командування було вимушене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перекинути два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корпуси і одну дивізію з її складу у Східну Пруссію для відбиття наступу російських військ.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початку вересня німецькі війська зазнали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поразки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р. Марна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Спроби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обох ворогуючих армій обійти з півночі відкритий фланг свого противника привели до витягування фронту аж до узбережжя Північного моря. Ці битви отримали назву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«біг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моря».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Вичерпавши свої наступальні можливості, у середині листопада сторони перейшли до позиційної оборони на суцільному фронті від кордонів Швейцарії до Північного моря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Східному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фронті на початку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Східно-Прусської операції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 серпня – 14 вересня) дві армії російського Північно-Західного фронту розгорнули успішний наступ. Проте командування фронту через відсутність досвіду управління великими військовими формуваннями не змогло належним чином організувати взаємодію між арміями.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Німецькі війська завдали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значної поразки 2-й російській армії, а потім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відкинули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її на вихідні позиції.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Галіційській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битві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 серпня – 21 вересня) армії російського Південно-Західного фронту відбили наступ австро-угорських військ, розгорнули успішний наступ по всьому фронту, завдали поразки противнику та оволоділи Галичиною. 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39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581" y="417213"/>
            <a:ext cx="6450835" cy="602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7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5839902"/>
            <a:ext cx="8037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Німецькі та австрійські солдати в окопах</a:t>
            </a:r>
            <a:endParaRPr lang="en-US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393"/>
            <a:ext cx="3528392" cy="5600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634" y="270392"/>
            <a:ext cx="4324153" cy="556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" y="0"/>
            <a:ext cx="9133698" cy="6860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20891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Термінологія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курсу</a:t>
            </a:r>
            <a:endParaRPr lang="uk-UA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400"/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Воєнно-політичні союзи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об'єднання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двох або більше держав з метою спільних дій у розв'язанні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політичних, економічних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 воєнних завдань. </a:t>
            </a:r>
            <a:endParaRPr lang="uk-UA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400"/>
            </a:pP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400"/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оаліція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політичний або військовий союз держав, які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домовилися про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спільні дії з тих чи інших питань міжнародних відносин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 строк дії обмежений визначеною метою. 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7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7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5839902"/>
            <a:ext cx="8037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Російські та австралійські солдати в окопах</a:t>
            </a:r>
            <a:endParaRPr lang="en-US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11" y="270392"/>
            <a:ext cx="4312360" cy="51748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355" y="270392"/>
            <a:ext cx="3864218" cy="517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548680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Військові операції на фронтах 1915 р. Кампанія 1916 р. Брусиловський прорив.</a:t>
            </a:r>
          </a:p>
          <a:p>
            <a:pPr indent="457200"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Кампанія 1915 р.</a:t>
            </a: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розгортання військового виробництва та підготовки резервів Англія і Франція вирішили у 1915 р. перейти до стратегічної оборони. Активні дії проти Австро-німецького блоку повинна була вести Росія. Під тиском союзників Росія планувала провести наступ у Східній Пруссії та у Карпатах. Німеччина вирішила перенести головні зусилля на схід, розгромити російські війська і вивести Росію з війни. З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лютого по жовтень 1915 р.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Східноєвропейському театрі воєнних дій йшли запеклі, кровопролитні битви. Російські війська були вимушені залишити частину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Прибалтики, Польщі та Галичину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жодна російська армія не була оточена, і Росію не вдалося вивести з війни.</a:t>
            </a: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 період характеризувався пошуками способів прориву суцільного позиційного фронту. Значно збільшилося постачання військ кулеметами, мінометами та важкою артилерією. Уперше у 1915 р. германською стороною були застосовані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бойові отруйні речовини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легких швидкісних літаках були встановлені кулемети, а на більш важких – бомбардувальне озброєння. Авіація перетворювалася на важливий бойовий засіб і стала поділятися на розвідувальну, винищувальну та бомбардувальну.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7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5617" y="5877272"/>
            <a:ext cx="68908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Британські солдати, постраждалі від газової атаки</a:t>
            </a:r>
            <a:endParaRPr lang="en-US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7319"/>
            <a:ext cx="6890876" cy="544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7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681305"/>
              </p:ext>
            </p:extLst>
          </p:nvPr>
        </p:nvGraphicFramePr>
        <p:xfrm>
          <a:off x="755576" y="294535"/>
          <a:ext cx="7603174" cy="6292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Документ" r:id="rId5" imgW="5946213" imgH="4921724" progId="Word.Document.12">
                  <p:embed/>
                </p:oleObj>
              </mc:Choice>
              <mc:Fallback>
                <p:oleObj name="Документ" r:id="rId5" imgW="5946213" imgH="49217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6" y="294535"/>
                        <a:ext cx="7603174" cy="6292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411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548680"/>
            <a:ext cx="8064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Кампанія 1916 р.</a:t>
            </a: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 Антанти при розробці планів на 1916 р. врахували досвід війни і вирішили координувати свої зусилля. Російська армія отримала завдання розпочати наступ у середині червня для того, щоб відвернути на себе сили противника. Англо-французькі армії повинні були 1 липня прорвати фронт на річці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Сомма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розгорнути широкий наступ.</a:t>
            </a: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Німеччина вирішила знов перенести зусилля на захід, здійснити прорив фронту біля Вердену, завдати французьким військам поразки та наступати на Париж. Німецькі війська розпочали наступ на фортецю Верден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лютого 1916 р.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 атаки тривали до липня, але прорвати оборону противника німці так і не змогли. </a:t>
            </a: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Важливу роль у кампанії 1916 р. відіграв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успішний наступ російського Південно-Західного фронту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під командуванням генерала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 Брусилова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Ретельна підготовка, фактор раптовості і застосування нової форми операції – одночасних ударів на ряді ділянок у смузі 450 км – дозволили російським військам прорвати потужну оборону противника та просунутися вперед на 80-120 км. За період російського наступу (липень – вересень) австро-германські війська втратили близько 1,5 млн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у тому числі – 400 тис.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полоненими. Російські війська втратили близько 500 тис.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кампанії 1916 р. австрійсько-германський блок зазнав значної поразки та втратив стратегічну ініціативу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63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14" y="288988"/>
            <a:ext cx="6585170" cy="6315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644" y="304455"/>
            <a:ext cx="3222755" cy="504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2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548680"/>
            <a:ext cx="80648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Бойові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дії 1917-1918 рр. Нововведення у військовій справі в ході Першої світової війни. </a:t>
            </a:r>
            <a:endParaRPr lang="uk-U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k-UA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Кампанія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1917 р.</a:t>
            </a:r>
          </a:p>
          <a:p>
            <a:pPr indent="45720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стратегічна обстановка на початку 1917 р. була сприятливою для Антанти. Вона мала 425 дивізій проти 331 дивізії противника. 6 квітня на боці Антанти у війну вступили США.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Командування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Антанти планувало завершити війну у 1917 р. шляхом завдання ряду узгоджених ударів арміям противника. На французькому фронті готувався наступ з метою розгрому угруповання німецьких військ у районі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нуайонського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виступу. На російському фронті головний удар готувався на львівському напрямку. Італійці планували наступ з метою оволодіння Трієстом.</a:t>
            </a:r>
          </a:p>
          <a:p>
            <a:pPr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Вирішальний вплив на хід війни мала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Жовтнева революція 1917 р. 5 грудня 1917 р.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Радянська Росія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уклала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перемир’я з Німеччиною, що значно погіршило стан Антанти. </a:t>
            </a:r>
          </a:p>
        </p:txBody>
      </p:sp>
    </p:spTree>
    <p:extLst>
      <p:ext uri="{BB962C8B-B14F-4D97-AF65-F5344CB8AC3E}">
        <p14:creationId xmlns:p14="http://schemas.microsoft.com/office/powerpoint/2010/main" val="27787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548680"/>
            <a:ext cx="80648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Кампанія 1918 р.</a:t>
            </a: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 до бойових дій кампанії 1918 р. проходила в умовах зростання політичної кризи у країнах Західної Європи.</a:t>
            </a: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Стратегічну ініціативу у першій половині 1918 р. мала Німеччина. Навесні германські війська завдали удару по правому флангу англійців у Пікардії.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Невдалим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виявився наступ германських військ на французькі позиції південніше річки Сомма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травня німці здійснили свою останню у першій світовій війні операцію на паризькому напрямку. Фронт французів було прорвано у перший день наступу. Щоб викликати паніку в Парижі німці стали обстрілювати його з надважких гармат, дальність стрільби яких досягала 120 км.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травня німецькі війська вийшли на р. Марна та опинилися за 70 км від Парижу. Проте їх наступ було зупинено.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 свою зростаючу перевагу, союзники у другій половині року розпочали загальний наступ на широкому фронті.</a:t>
            </a: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Германська коаліція почала розпадатися. Німеччина не мала ані моральних, ані матеріальних сил для продовження війни в обстановці безперервного відступу на фронті та революції усередині країни.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листопада 1918 р.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уряд прийняв усі умови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капітуляції.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0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7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25" y="753379"/>
            <a:ext cx="8715375" cy="535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7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9652" y="5362402"/>
            <a:ext cx="8320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Першими танки застосували британці у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1916 р.</a:t>
            </a:r>
            <a:endParaRPr lang="en-US" sz="2800" b="1" dirty="0"/>
          </a:p>
        </p:txBody>
      </p:sp>
      <p:pic>
        <p:nvPicPr>
          <p:cNvPr id="3074" name="Picture 2" descr="Самые первые танки в мир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52" y="476672"/>
            <a:ext cx="832092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7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" y="0"/>
            <a:ext cx="9133698" cy="6860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 військових союзів </a:t>
            </a:r>
          </a:p>
          <a:p>
            <a:pPr algn="ctr">
              <a:spcAft>
                <a:spcPts val="0"/>
              </a:spcAft>
            </a:pP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 організацій </a:t>
            </a:r>
          </a:p>
          <a:p>
            <a:pPr algn="ctr">
              <a:spcAft>
                <a:spcPts val="0"/>
              </a:spcAft>
            </a:pPr>
            <a:endParaRPr lang="uk-UA" sz="3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айменування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клад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uk-UA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цілі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міжнародних військових організацій; </a:t>
            </a:r>
            <a:endParaRPr lang="uk-UA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міжнародних військових організацій; </a:t>
            </a:r>
            <a:endParaRPr lang="uk-UA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географія діяльності; 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програми боротьби.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0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7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9652" y="5541351"/>
            <a:ext cx="8320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Перши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 «справжній»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французький легкий танк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Renault-FT17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b="1" dirty="0"/>
          </a:p>
        </p:txBody>
      </p:sp>
      <p:pic>
        <p:nvPicPr>
          <p:cNvPr id="2" name="Picture 2" descr="https://static.wikia.nocookie.net/warrior/images/7/7e/Reno_FT17_5.jpg/revision/latest?cb=20170223191947&amp;path-prefix=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25" y="332656"/>
            <a:ext cx="6984776" cy="50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9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7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9651" y="5275702"/>
            <a:ext cx="8320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22 квітня 1915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р.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під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 атаки біля міста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Іпр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(Бельгія) на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шести кілометровій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ділянці фронту німці вперше застосували отруйний газ - протягом 5 хвилин проти французів було випущено 180 тон хлору. Із 15 тисяч отруєних третина загинула. </a:t>
            </a:r>
            <a:endParaRPr lang="en-US" b="1" dirty="0"/>
          </a:p>
        </p:txBody>
      </p:sp>
      <p:pic>
        <p:nvPicPr>
          <p:cNvPr id="5122" name="Picture 2" descr="https://cdn.fishki.net/upload/post/2017/04/22/2273646/tn/1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87" y="404664"/>
            <a:ext cx="7151451" cy="473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5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7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4895205"/>
            <a:ext cx="3345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Затоплення</a:t>
            </a: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«Лузітанії»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німецьким човном U-20, 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 травня 1915 р. </a:t>
            </a:r>
            <a:endParaRPr lang="uk-UA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7059885" cy="42910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364" y="3894892"/>
            <a:ext cx="5059896" cy="263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4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7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620688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Вступ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війну США. «14 пунктів» В. Вільсона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Причини вступу США у війну:</a:t>
            </a:r>
            <a:endParaRPr lang="en-US" sz="24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кредити Антанті;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Лютнева революція в Росії.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 пунктів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— проект мирного договору, який мав завершити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Першу світову війну,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розроблений президентом США В. Вільсоном (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 січня 1919 р.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Свобода судноплавства на морях.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Повернення Франції Ельзасу й Лотарингії.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Надання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автономії народам Австро-Угорщини.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 Польщі.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Утворення Ліги Націй.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0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7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Наслідки війни</a:t>
            </a:r>
          </a:p>
          <a:p>
            <a:pPr indent="342900" algn="ctr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Людські жертви</a:t>
            </a:r>
          </a:p>
          <a:p>
            <a:pPr indent="3429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Німеччина - 1 млн. 770 тис. осіб.</a:t>
            </a:r>
          </a:p>
          <a:p>
            <a:pPr indent="3429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Росія - 1 млн. 700 тис. осіб.</a:t>
            </a:r>
          </a:p>
          <a:p>
            <a:pPr indent="3429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Франція - 1 млн. 300 тис осіб.</a:t>
            </a:r>
          </a:p>
          <a:p>
            <a:pPr indent="3429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Австро-Угорщина - 1 млн. 200 тис. осіб.</a:t>
            </a:r>
          </a:p>
          <a:p>
            <a:pPr indent="3429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Велика Британія - 910 тис. осіб.</a:t>
            </a:r>
          </a:p>
          <a:p>
            <a:pPr indent="342900" algn="ctr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Матеріальні збитки</a:t>
            </a:r>
          </a:p>
          <a:p>
            <a:pPr indent="3429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Загальна сума матеріальних збитків - 359,9 млрд. доларів.</a:t>
            </a:r>
          </a:p>
          <a:p>
            <a:pPr indent="3429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Економічна криза, пов'язана з перенапруженням господарства, що працювало на потреби війни.</a:t>
            </a:r>
          </a:p>
          <a:p>
            <a:pPr indent="342900" algn="ctr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Політичні зміни</a:t>
            </a:r>
          </a:p>
          <a:p>
            <a:pPr indent="3429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Загострення світових суперечностей.</a:t>
            </a:r>
          </a:p>
          <a:p>
            <a:pPr indent="3429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Зростання пацифістських (антивоєнних) настроїв.</a:t>
            </a:r>
          </a:p>
          <a:p>
            <a:pPr indent="3429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Становлення нової міжнародної правової системи.</a:t>
            </a:r>
          </a:p>
          <a:p>
            <a:pPr indent="342900" algn="ctr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Зміни на політичній карті Європи</a:t>
            </a:r>
          </a:p>
          <a:p>
            <a:pPr indent="3429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Розпад Російської, Німецької, Австро-Угорської та Османської імперії.</a:t>
            </a:r>
          </a:p>
          <a:p>
            <a:pPr indent="3429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Поява нових незалежних держав: Фінляндії, Латвії, Литви, Естонії, Польщі,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Чехо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-Словаччини, Австрії, Угорщини,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Сербо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хорватсько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-словенського королівства.</a:t>
            </a:r>
          </a:p>
        </p:txBody>
      </p:sp>
    </p:spTree>
    <p:extLst>
      <p:ext uri="{BB962C8B-B14F-4D97-AF65-F5344CB8AC3E}">
        <p14:creationId xmlns:p14="http://schemas.microsoft.com/office/powerpoint/2010/main" val="101311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" y="0"/>
            <a:ext cx="9133698" cy="6860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	Поява військово-політичних блоків напередодні Першої світової війни.</a:t>
            </a:r>
          </a:p>
          <a:p>
            <a:pPr indent="3429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Троїстий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союз, укладений в 1882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між Австро-угорською імперією, Італією і Німеччиною.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Країни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Троїстого союзу прагнули утвердити своє домінування в континентальній Європі, для чого об'єдналися проти Франції та Російської імперії.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Передував укладенню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Троїстого союзу двосторонній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австро-німецький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договір 1879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р. </a:t>
            </a:r>
          </a:p>
          <a:p>
            <a:pPr indent="3429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Саме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Німецька імперія, створена на основі королівства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Пруссія,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виступила з ініціативою створення військово-політичного блоку, спрямованого проти Росії та Франції.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1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" y="0"/>
            <a:ext cx="9133698" cy="6860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20891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Договір </a:t>
            </a:r>
            <a:r>
              <a:rPr lang="uk-UA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передбачав, що у разі атаки Російської імперії на одного з підписантів другий повинен прийти йому на допомогу. </a:t>
            </a:r>
            <a:endParaRPr lang="uk-UA" sz="21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Якщо </a:t>
            </a:r>
            <a:r>
              <a:rPr lang="uk-UA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Німеччини або Австро-Угорщини нападе не Росія, а інша країна, то другий фігурант договору зобов'язаний як мінімум дотримуватися нейтралітету, але якщо на боці агресора виступить російський імператор, то, знову ж таки, підписанти повинні об'єднатися для взаємної боротьби. </a:t>
            </a:r>
            <a:endParaRPr lang="uk-UA" sz="21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uk-UA" sz="21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Цей </a:t>
            </a:r>
            <a:r>
              <a:rPr lang="uk-UA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блок двох держав було прийнято називати </a:t>
            </a:r>
            <a:r>
              <a:rPr lang="uk-UA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Двоїстим союзом</a:t>
            </a:r>
            <a:r>
              <a:rPr lang="uk-UA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uk-UA" sz="21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uk-UA" sz="21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uk-UA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1882</a:t>
            </a:r>
            <a:r>
              <a:rPr lang="uk-UA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р. </a:t>
            </a:r>
            <a:r>
              <a:rPr lang="uk-UA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Австро-Угорщини та Німеччини приєдналася Італія. Так виник </a:t>
            </a:r>
            <a:r>
              <a:rPr lang="uk-UA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Троїстий союз</a:t>
            </a:r>
            <a:r>
              <a:rPr lang="uk-UA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</a:t>
            </a:r>
            <a:r>
              <a:rPr lang="uk-UA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ідписання </a:t>
            </a:r>
            <a:r>
              <a:rPr lang="uk-UA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договору між цими трьома країнами спочатку трималося в секреті. Як і раніше, термін дії договору обмежувалася п'ятьма роками. </a:t>
            </a:r>
            <a:r>
              <a:rPr lang="uk-UA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 </a:t>
            </a:r>
            <a:r>
              <a:rPr lang="uk-UA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1887 по 1891 рр. він підписувався заново, а в 1902 </a:t>
            </a:r>
            <a:r>
              <a:rPr lang="uk-UA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uk-UA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1912 </a:t>
            </a:r>
            <a:r>
              <a:rPr lang="uk-UA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р. </a:t>
            </a:r>
            <a:r>
              <a:rPr lang="uk-UA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автоматично </a:t>
            </a:r>
            <a:r>
              <a:rPr lang="uk-UA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продовжувався</a:t>
            </a:r>
            <a:r>
              <a:rPr lang="uk-UA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" y="0"/>
            <a:ext cx="9133698" cy="6860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20891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Початок формування Антанти поклав </a:t>
            </a:r>
            <a:r>
              <a:rPr lang="uk-UA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франко-російський союз, </a:t>
            </a:r>
            <a:r>
              <a:rPr lang="uk-UA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укладений в </a:t>
            </a:r>
            <a:r>
              <a:rPr lang="uk-UA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1891 </a:t>
            </a:r>
            <a:r>
              <a:rPr lang="uk-UA" sz="21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uk-UA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Він був своєрідною відповіддю на утворення Троїстого </a:t>
            </a:r>
            <a:r>
              <a:rPr lang="uk-UA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союзу. </a:t>
            </a:r>
            <a:r>
              <a:rPr lang="uk-UA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Росія і Франція домовилися, що в разі нападу членів ворожої коаліції на одну з країн, друга повинна надати військову допомогу. Дані домовленості мали силу, </a:t>
            </a:r>
            <a:r>
              <a:rPr lang="uk-UA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доки </a:t>
            </a:r>
            <a:r>
              <a:rPr lang="uk-UA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існує Троїстий союз. </a:t>
            </a:r>
            <a:endParaRPr lang="uk-UA" sz="21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uk-UA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1904 </a:t>
            </a:r>
            <a:r>
              <a:rPr lang="uk-UA" sz="21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р. </a:t>
            </a:r>
            <a:r>
              <a:rPr lang="uk-UA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було підписано </a:t>
            </a:r>
            <a:r>
              <a:rPr lang="uk-UA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угоду між Великобританією і Францією</a:t>
            </a:r>
            <a:r>
              <a:rPr lang="uk-UA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Великобританія </a:t>
            </a:r>
            <a:r>
              <a:rPr lang="uk-UA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Франція домовилися про </a:t>
            </a:r>
            <a:r>
              <a:rPr lang="uk-UA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колоніальний розділ </a:t>
            </a:r>
            <a:r>
              <a:rPr lang="uk-UA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світу і стали союзниками. За </a:t>
            </a:r>
            <a:r>
              <a:rPr lang="uk-UA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угодою </a:t>
            </a:r>
            <a:r>
              <a:rPr lang="uk-UA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закріпилася найменування 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Entente cordiale, </a:t>
            </a:r>
            <a:r>
              <a:rPr lang="uk-UA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 з французької перекладається як «сердечна згода». Звідси і пішла назва </a:t>
            </a:r>
            <a:r>
              <a:rPr lang="uk-UA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блоку </a:t>
            </a:r>
            <a:r>
              <a:rPr lang="uk-UA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Антанта. </a:t>
            </a:r>
            <a:endParaRPr lang="uk-UA" sz="21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uk-UA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1907 </a:t>
            </a:r>
            <a:r>
              <a:rPr lang="uk-UA" sz="21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р. </a:t>
            </a:r>
            <a:r>
              <a:rPr lang="uk-UA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вдалося подолати англо-російські протиріччя. Між представниками держав був підписаний договір про розмежування </a:t>
            </a:r>
            <a:r>
              <a:rPr lang="uk-UA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впливу. </a:t>
            </a:r>
          </a:p>
          <a:p>
            <a:pPr indent="342900" algn="just">
              <a:spcAft>
                <a:spcPts val="0"/>
              </a:spcAft>
            </a:pPr>
            <a:r>
              <a:rPr lang="uk-UA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Єдиний договір між Великою Британією, Францією та Росією, спрямований проти Німеччини та її союзників, було підписано лише на початку першої світової війни, </a:t>
            </a:r>
            <a:r>
              <a:rPr lang="uk-UA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5.09.1914 р.</a:t>
            </a:r>
          </a:p>
          <a:p>
            <a:pPr indent="342900" algn="just">
              <a:spcAft>
                <a:spcPts val="0"/>
              </a:spcAft>
            </a:pPr>
            <a:r>
              <a:rPr lang="uk-UA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Таким </a:t>
            </a:r>
            <a:r>
              <a:rPr lang="uk-UA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чином завершилося формування Антанти. 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6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" y="0"/>
            <a:ext cx="9133698" cy="6860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68538"/>
            <a:ext cx="8496944" cy="612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7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" y="0"/>
            <a:ext cx="9133698" cy="6860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20891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Перша світова війна 1914 – 1918 рр</a:t>
            </a: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  <a:buSzPts val="1400"/>
            </a:pP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400"/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Причини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конфлікту. Плани протидіючих сторін напередодні війни. </a:t>
            </a:r>
          </a:p>
          <a:p>
            <a:pPr lvl="0" algn="just">
              <a:spcAft>
                <a:spcPts val="0"/>
              </a:spcAft>
              <a:buSzPts val="1400"/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Початок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війни. Бойові дії на Західному та Східному фронті в 1914 р. </a:t>
            </a:r>
          </a:p>
          <a:p>
            <a:pPr lvl="0" algn="just">
              <a:spcAft>
                <a:spcPts val="0"/>
              </a:spcAft>
              <a:buSzPts val="1400"/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Військові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операції на фронтах 1915 р. Кампанія 1916 р. Брусиловський прорив. </a:t>
            </a:r>
          </a:p>
          <a:p>
            <a:pPr lvl="0" algn="just">
              <a:spcAft>
                <a:spcPts val="0"/>
              </a:spcAft>
              <a:buSzPts val="1400"/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Бойові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дії 1917-1918 рр. Нововведення у військовій справі в ході Першої світової війни. </a:t>
            </a:r>
          </a:p>
          <a:p>
            <a:pPr indent="3429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7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476672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342900" algn="just"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Причини, привід та початок Першої світової війни. Стратегічні плани противників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0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Причини війни</a:t>
            </a:r>
            <a:endParaRPr lang="en-US" sz="2000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суперечності між провідними державами світу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наявність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двох блоків — Троїстого союзу та Антанти.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загарбання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нових територій, ринків збуту та джерел сировини. Гонка озброєнь.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0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Привід</a:t>
            </a:r>
            <a:endParaRPr lang="en-US" sz="2000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28 червня 1914 р.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убивство в Сараєво спадкоємця австро-угорського престолу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Франца-</a:t>
            </a:r>
            <a:r>
              <a:rPr lang="uk-UA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Фердинанда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сербським націоналістом Г. Принципом.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0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Початок</a:t>
            </a:r>
            <a:endParaRPr lang="en-US" sz="2000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Австро-Угорський уряд висунув ультиматум, умови якого не можна було виконати.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28 липня 1914 р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—Австро-Угорщина оголосила війну Сербії.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серпня 1914 р.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Німеччина оголосила війну Росії.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233</TotalTime>
  <Words>1727</Words>
  <Application>Microsoft Office PowerPoint</Application>
  <PresentationFormat>Экран (4:3)</PresentationFormat>
  <Paragraphs>146</Paragraphs>
  <Slides>34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Arial</vt:lpstr>
      <vt:lpstr>Calibri</vt:lpstr>
      <vt:lpstr>Franklin Gothic Book</vt:lpstr>
      <vt:lpstr>Franklin Gothic Medium</vt:lpstr>
      <vt:lpstr>Times New Roman</vt:lpstr>
      <vt:lpstr>TimesNewRomanPSMT</vt:lpstr>
      <vt:lpstr>Wingdings 2</vt:lpstr>
      <vt:lpstr>Валка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«Велика Депресія»  та розвиток США</dc:title>
  <dc:creator>ванга</dc:creator>
  <cp:lastModifiedBy>Пользователь</cp:lastModifiedBy>
  <cp:revision>34</cp:revision>
  <dcterms:created xsi:type="dcterms:W3CDTF">2020-04-26T10:49:07Z</dcterms:created>
  <dcterms:modified xsi:type="dcterms:W3CDTF">2024-02-06T07:55:03Z</dcterms:modified>
</cp:coreProperties>
</file>