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9" r:id="rId4"/>
    <p:sldId id="266" r:id="rId5"/>
    <p:sldId id="265" r:id="rId6"/>
    <p:sldId id="269" r:id="rId7"/>
    <p:sldId id="272" r:id="rId8"/>
    <p:sldId id="271" r:id="rId9"/>
    <p:sldId id="275" r:id="rId10"/>
    <p:sldId id="274" r:id="rId11"/>
    <p:sldId id="276" r:id="rId12"/>
    <p:sldId id="268" r:id="rId13"/>
    <p:sldId id="267" r:id="rId14"/>
    <p:sldId id="270" r:id="rId15"/>
    <p:sldId id="263" r:id="rId16"/>
    <p:sldId id="264" r:id="rId17"/>
    <p:sldId id="277" r:id="rId18"/>
    <p:sldId id="278" r:id="rId19"/>
    <p:sldId id="280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8BB184-6998-438A-82EB-24D7B659431B}">
          <p14:sldIdLst>
            <p14:sldId id="257"/>
            <p14:sldId id="262"/>
            <p14:sldId id="259"/>
            <p14:sldId id="266"/>
            <p14:sldId id="265"/>
            <p14:sldId id="269"/>
            <p14:sldId id="272"/>
            <p14:sldId id="271"/>
            <p14:sldId id="275"/>
            <p14:sldId id="274"/>
            <p14:sldId id="276"/>
            <p14:sldId id="268"/>
            <p14:sldId id="267"/>
            <p14:sldId id="270"/>
            <p14:sldId id="263"/>
            <p14:sldId id="264"/>
            <p14:sldId id="277"/>
            <p14:sldId id="278"/>
            <p14:sldId id="280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94632"/>
  </p:normalViewPr>
  <p:slideViewPr>
    <p:cSldViewPr>
      <p:cViewPr varScale="1">
        <p:scale>
          <a:sx n="111" d="100"/>
          <a:sy n="111" d="100"/>
        </p:scale>
        <p:origin x="16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6" r="25101"/>
          <a:stretch/>
        </p:blipFill>
        <p:spPr bwMode="auto">
          <a:xfrm>
            <a:off x="107504" y="116632"/>
            <a:ext cx="5256584" cy="632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23928" y="764704"/>
            <a:ext cx="5040560" cy="23762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Comic Sans MS" pitchFamily="66" charset="0"/>
              </a:rPr>
              <a:t>ЕНДОКРИННА РЕГУЛЯЦ</a:t>
            </a:r>
            <a:r>
              <a:rPr lang="uk-UA" sz="4800" b="1" dirty="0">
                <a:solidFill>
                  <a:srgbClr val="FF0000"/>
                </a:solidFill>
                <a:latin typeface="Comic Sans MS" pitchFamily="66" charset="0"/>
              </a:rPr>
              <a:t>ІЯ</a:t>
            </a:r>
            <a:endParaRPr lang="ru-RU" sz="4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3280086"/>
            <a:ext cx="1152128" cy="50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5877272"/>
            <a:ext cx="1584176" cy="566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34563"/>
            <a:ext cx="30051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62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1" y="536452"/>
            <a:ext cx="4762498" cy="267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4968552" cy="335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764704"/>
            <a:ext cx="36724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Підшлункова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непарна</a:t>
            </a:r>
            <a:r>
              <a:rPr lang="ru-RU" b="1" dirty="0"/>
              <a:t> </a:t>
            </a:r>
            <a:r>
              <a:rPr lang="ru-RU" b="1" dirty="0" err="1"/>
              <a:t>залоза</a:t>
            </a:r>
            <a:r>
              <a:rPr lang="ru-RU" b="1" dirty="0"/>
              <a:t>,</a:t>
            </a:r>
          </a:p>
          <a:p>
            <a:pPr algn="ctr"/>
            <a:r>
              <a:rPr lang="ru-RU" b="1" dirty="0"/>
              <a:t>яка </a:t>
            </a:r>
            <a:r>
              <a:rPr lang="ru-RU" b="1" dirty="0" err="1"/>
              <a:t>виробляє</a:t>
            </a:r>
            <a:r>
              <a:rPr lang="ru-RU" b="1" dirty="0"/>
              <a:t> </a:t>
            </a:r>
            <a:r>
              <a:rPr lang="ru-RU" b="1" dirty="0" err="1"/>
              <a:t>травний</a:t>
            </a:r>
            <a:r>
              <a:rPr lang="ru-RU" b="1" dirty="0"/>
              <a:t> </a:t>
            </a:r>
            <a:r>
              <a:rPr lang="ru-RU" b="1" dirty="0" err="1"/>
              <a:t>сік</a:t>
            </a:r>
            <a:r>
              <a:rPr lang="ru-RU" b="1" dirty="0"/>
              <a:t> (</a:t>
            </a:r>
            <a:r>
              <a:rPr lang="ru-RU" b="1" dirty="0" err="1"/>
              <a:t>зовнішня</a:t>
            </a:r>
            <a:r>
              <a:rPr lang="ru-RU" b="1" dirty="0"/>
              <a:t> </a:t>
            </a:r>
            <a:r>
              <a:rPr lang="ru-RU" b="1" dirty="0" err="1"/>
              <a:t>секреція</a:t>
            </a:r>
            <a:r>
              <a:rPr lang="ru-RU" b="1" dirty="0"/>
              <a:t>) та</a:t>
            </a:r>
          </a:p>
          <a:p>
            <a:pPr algn="ctr"/>
            <a:r>
              <a:rPr lang="ru-RU" b="1" dirty="0" err="1"/>
              <a:t>гормони</a:t>
            </a:r>
            <a:r>
              <a:rPr lang="ru-RU" b="1" dirty="0"/>
              <a:t> (</a:t>
            </a:r>
            <a:r>
              <a:rPr lang="ru-RU" b="1" dirty="0" err="1"/>
              <a:t>внутрішня</a:t>
            </a:r>
            <a:r>
              <a:rPr lang="ru-RU" b="1" dirty="0"/>
              <a:t> </a:t>
            </a:r>
            <a:r>
              <a:rPr lang="ru-RU" b="1" dirty="0" err="1"/>
              <a:t>секреція</a:t>
            </a:r>
            <a:r>
              <a:rPr lang="ru-RU" b="1" dirty="0"/>
              <a:t>). </a:t>
            </a:r>
            <a:r>
              <a:rPr lang="ru-RU" b="1" dirty="0" err="1"/>
              <a:t>Гормони</a:t>
            </a:r>
            <a:r>
              <a:rPr lang="ru-RU" b="1" dirty="0"/>
              <a:t> </a:t>
            </a:r>
            <a:r>
              <a:rPr lang="ru-RU" b="1" dirty="0" err="1"/>
              <a:t>підшлункової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 – </a:t>
            </a:r>
            <a:r>
              <a:rPr lang="ru-RU" b="1" dirty="0" err="1">
                <a:solidFill>
                  <a:srgbClr val="0070C0"/>
                </a:solidFill>
              </a:rPr>
              <a:t>інсулін</a:t>
            </a:r>
            <a:r>
              <a:rPr lang="ru-RU" b="1" dirty="0">
                <a:solidFill>
                  <a:srgbClr val="0070C0"/>
                </a:solidFill>
              </a:rPr>
              <a:t> й глюкагон </a:t>
            </a:r>
            <a:r>
              <a:rPr lang="ru-RU" b="1" dirty="0"/>
              <a:t>– </a:t>
            </a:r>
            <a:r>
              <a:rPr lang="ru-RU" b="1" dirty="0" err="1"/>
              <a:t>регулюють</a:t>
            </a:r>
            <a:r>
              <a:rPr lang="ru-RU" b="1" dirty="0"/>
              <a:t> </a:t>
            </a:r>
            <a:r>
              <a:rPr lang="ru-RU" b="1" dirty="0" err="1"/>
              <a:t>обмін</a:t>
            </a:r>
            <a:r>
              <a:rPr lang="ru-RU" b="1" dirty="0"/>
              <a:t> </a:t>
            </a:r>
            <a:r>
              <a:rPr lang="ru-RU" b="1" dirty="0" err="1"/>
              <a:t>вуглеводів</a:t>
            </a:r>
            <a:r>
              <a:rPr lang="ru-RU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424201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t="30962" r="50159" b="14512"/>
          <a:stretch/>
        </p:blipFill>
        <p:spPr bwMode="auto">
          <a:xfrm>
            <a:off x="110068" y="3573015"/>
            <a:ext cx="314377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65" y="3928586"/>
            <a:ext cx="2604774" cy="238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8" t="62" b="-62"/>
          <a:stretch/>
        </p:blipFill>
        <p:spPr bwMode="auto">
          <a:xfrm>
            <a:off x="5868339" y="3624354"/>
            <a:ext cx="3224041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052736"/>
            <a:ext cx="6696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Статеві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парні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виробляють</a:t>
            </a:r>
            <a:r>
              <a:rPr lang="ru-RU" b="1" dirty="0"/>
              <a:t>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/>
              <a:t>клітини</a:t>
            </a:r>
            <a:r>
              <a:rPr lang="ru-RU" b="1" dirty="0"/>
              <a:t> (</a:t>
            </a:r>
            <a:r>
              <a:rPr lang="ru-RU" b="1" dirty="0" err="1"/>
              <a:t>зовнішнясекреція</a:t>
            </a:r>
            <a:r>
              <a:rPr lang="ru-RU" b="1" dirty="0"/>
              <a:t>)</a:t>
            </a:r>
          </a:p>
          <a:p>
            <a:pPr algn="ctr"/>
            <a:r>
              <a:rPr lang="ru-RU" b="1" dirty="0"/>
              <a:t> і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(</a:t>
            </a:r>
            <a:r>
              <a:rPr lang="ru-RU" b="1" dirty="0" err="1"/>
              <a:t>внутрішня</a:t>
            </a:r>
            <a:r>
              <a:rPr lang="ru-RU" b="1" dirty="0"/>
              <a:t> </a:t>
            </a:r>
            <a:r>
              <a:rPr lang="ru-RU" b="1" dirty="0" err="1"/>
              <a:t>секреція</a:t>
            </a:r>
            <a:r>
              <a:rPr lang="ru-RU" b="1" dirty="0"/>
              <a:t>).</a:t>
            </a:r>
          </a:p>
          <a:p>
            <a:pPr algn="ctr"/>
            <a:r>
              <a:rPr lang="ru-RU" b="1" dirty="0"/>
              <a:t> </a:t>
            </a:r>
            <a:r>
              <a:rPr lang="ru-RU" b="1" dirty="0" err="1"/>
              <a:t>Чоловічими</a:t>
            </a:r>
            <a:r>
              <a:rPr lang="ru-RU" b="1" dirty="0"/>
              <a:t> </a:t>
            </a:r>
            <a:r>
              <a:rPr lang="ru-RU" b="1" dirty="0" err="1"/>
              <a:t>статевими</a:t>
            </a:r>
            <a:r>
              <a:rPr lang="ru-RU" b="1" dirty="0"/>
              <a:t> </a:t>
            </a:r>
            <a:r>
              <a:rPr lang="ru-RU" b="1" dirty="0" err="1"/>
              <a:t>залозами</a:t>
            </a:r>
            <a:endParaRPr lang="ru-RU" b="1" dirty="0"/>
          </a:p>
          <a:p>
            <a:pPr algn="ctr"/>
            <a:r>
              <a:rPr lang="ru-RU" b="1" dirty="0" err="1"/>
              <a:t>людини</a:t>
            </a:r>
            <a:r>
              <a:rPr lang="ru-RU" b="1" dirty="0"/>
              <a:t> є </a:t>
            </a:r>
            <a:r>
              <a:rPr lang="ru-RU" b="1" dirty="0" err="1"/>
              <a:t>яєчка</a:t>
            </a:r>
            <a:r>
              <a:rPr lang="ru-RU" b="1" dirty="0"/>
              <a:t>, а </a:t>
            </a:r>
            <a:r>
              <a:rPr lang="ru-RU" b="1" dirty="0" err="1"/>
              <a:t>жіночими</a:t>
            </a:r>
            <a:r>
              <a:rPr lang="ru-RU" b="1" dirty="0"/>
              <a:t> – </a:t>
            </a:r>
            <a:r>
              <a:rPr lang="ru-RU" b="1" dirty="0" err="1"/>
              <a:t>яєчники</a:t>
            </a:r>
            <a:r>
              <a:rPr lang="ru-RU" b="1" dirty="0"/>
              <a:t>.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 разом з </a:t>
            </a:r>
            <a:r>
              <a:rPr lang="ru-RU" b="1" dirty="0" err="1"/>
              <a:t>продукцією</a:t>
            </a:r>
            <a:r>
              <a:rPr lang="ru-RU" b="1" dirty="0"/>
              <a:t> </a:t>
            </a:r>
            <a:r>
              <a:rPr lang="ru-RU" b="1" dirty="0" err="1"/>
              <a:t>сперматозоонів</a:t>
            </a:r>
            <a:r>
              <a:rPr lang="ru-RU" b="1" dirty="0"/>
              <a:t> і </a:t>
            </a:r>
            <a:r>
              <a:rPr lang="ru-RU" b="1" dirty="0" err="1"/>
              <a:t>яйцеклітин</a:t>
            </a:r>
            <a:r>
              <a:rPr lang="ru-RU" b="1" dirty="0"/>
              <a:t> </a:t>
            </a:r>
            <a:r>
              <a:rPr lang="ru-RU" b="1" dirty="0" err="1"/>
              <a:t>виділяють</a:t>
            </a:r>
            <a:r>
              <a:rPr lang="ru-RU" b="1" dirty="0"/>
              <a:t> у кров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– </a:t>
            </a:r>
            <a:r>
              <a:rPr lang="ru-RU" b="1" dirty="0" err="1">
                <a:solidFill>
                  <a:srgbClr val="0070C0"/>
                </a:solidFill>
              </a:rPr>
              <a:t>андрогени</a:t>
            </a:r>
            <a:r>
              <a:rPr lang="ru-RU" b="1" dirty="0">
                <a:solidFill>
                  <a:srgbClr val="0070C0"/>
                </a:solidFill>
              </a:rPr>
              <a:t> і </a:t>
            </a:r>
            <a:r>
              <a:rPr lang="ru-RU" b="1" dirty="0" err="1">
                <a:solidFill>
                  <a:srgbClr val="0070C0"/>
                </a:solidFill>
              </a:rPr>
              <a:t>естрогени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95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3139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4738" y="260648"/>
            <a:ext cx="7632312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Ендокринна система – </a:t>
            </a:r>
            <a:r>
              <a:rPr lang="uk-UA" sz="2000" b="1" dirty="0">
                <a:solidFill>
                  <a:schemeClr val="tx1"/>
                </a:solidFill>
              </a:rPr>
              <a:t>сукупність залоз, що утворюють гормони та забезпечують ендокринну регуляцію</a:t>
            </a:r>
            <a:r>
              <a:rPr lang="uk-UA" sz="2000" dirty="0"/>
              <a:t>.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9318" r="3486" b="11785"/>
          <a:stretch/>
        </p:blipFill>
        <p:spPr bwMode="auto">
          <a:xfrm>
            <a:off x="814738" y="1412776"/>
            <a:ext cx="7632312" cy="33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4738" y="4756414"/>
            <a:ext cx="7632312" cy="1296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Діяльність ендокринної системи організована за принципами взаємодії, ієрархічності, </a:t>
            </a:r>
            <a:r>
              <a:rPr lang="uk-UA" sz="2000" b="1" dirty="0" err="1">
                <a:solidFill>
                  <a:srgbClr val="0070C0"/>
                </a:solidFill>
              </a:rPr>
              <a:t>зворотнього</a:t>
            </a:r>
            <a:r>
              <a:rPr lang="uk-UA" sz="2000" b="1" dirty="0">
                <a:solidFill>
                  <a:srgbClr val="0070C0"/>
                </a:solidFill>
              </a:rPr>
              <a:t> </a:t>
            </a:r>
            <a:r>
              <a:rPr lang="uk-UA" sz="2000" b="1" dirty="0" err="1">
                <a:solidFill>
                  <a:srgbClr val="0070C0"/>
                </a:solidFill>
              </a:rPr>
              <a:t>зв</a:t>
            </a:r>
            <a:r>
              <a:rPr lang="en-US" sz="2000" b="1" dirty="0">
                <a:solidFill>
                  <a:srgbClr val="0070C0"/>
                </a:solidFill>
              </a:rPr>
              <a:t>’</a:t>
            </a:r>
            <a:r>
              <a:rPr lang="uk-UA" sz="2000" b="1" dirty="0" err="1">
                <a:solidFill>
                  <a:srgbClr val="0070C0"/>
                </a:solidFill>
              </a:rPr>
              <a:t>язку</a:t>
            </a:r>
            <a:r>
              <a:rPr lang="uk-UA" sz="2000" b="1" dirty="0">
                <a:solidFill>
                  <a:srgbClr val="0070C0"/>
                </a:solidFill>
              </a:rPr>
              <a:t>,  </a:t>
            </a:r>
            <a:r>
              <a:rPr lang="uk-UA" sz="2000" b="1" dirty="0" err="1">
                <a:solidFill>
                  <a:srgbClr val="0070C0"/>
                </a:solidFill>
              </a:rPr>
              <a:t>взаємозв</a:t>
            </a:r>
            <a:r>
              <a:rPr lang="en-US" sz="2000" b="1" dirty="0">
                <a:solidFill>
                  <a:srgbClr val="0070C0"/>
                </a:solidFill>
              </a:rPr>
              <a:t>’</a:t>
            </a:r>
            <a:r>
              <a:rPr lang="uk-UA" sz="2000" b="1" dirty="0" err="1">
                <a:solidFill>
                  <a:srgbClr val="0070C0"/>
                </a:solidFill>
              </a:rPr>
              <a:t>язку</a:t>
            </a:r>
            <a:r>
              <a:rPr lang="uk-UA" sz="2000" b="1" dirty="0">
                <a:solidFill>
                  <a:srgbClr val="0070C0"/>
                </a:solidFill>
              </a:rPr>
              <a:t> із зовнішнім середовищем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2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04664"/>
            <a:ext cx="6984776" cy="1080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Гормони – біологічно активні речовини залоз внутрішньої секреції, що здійснюють ендокринну регуляцію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3" r="3262"/>
          <a:stretch/>
        </p:blipFill>
        <p:spPr bwMode="auto">
          <a:xfrm>
            <a:off x="1295636" y="4774352"/>
            <a:ext cx="6552728" cy="208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9785"/>
            <a:ext cx="2840867" cy="179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5628" r="4431" b="33559"/>
          <a:stretch/>
        </p:blipFill>
        <p:spPr bwMode="auto">
          <a:xfrm>
            <a:off x="3075765" y="2529392"/>
            <a:ext cx="3064477" cy="217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99" y="1643620"/>
            <a:ext cx="27305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55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64896" cy="604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86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632"/>
            <a:ext cx="8208912" cy="614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26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8"/>
            <a:ext cx="8496944" cy="636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771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7"/>
            <a:ext cx="8136904" cy="609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908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560840" cy="56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60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16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9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t="2220" r="5703" b="4303"/>
          <a:stretch/>
        </p:blipFill>
        <p:spPr bwMode="auto">
          <a:xfrm>
            <a:off x="297620" y="620688"/>
            <a:ext cx="8548759" cy="493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94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5956"/>
            <a:ext cx="5860338" cy="571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3140968"/>
            <a:ext cx="3312368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omic Sans MS" pitchFamily="66" charset="0"/>
              </a:rPr>
              <a:t>Параграф 60,61</a:t>
            </a:r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5877495"/>
            <a:ext cx="5860338" cy="3077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bg1"/>
                </a:solidFill>
              </a:rPr>
              <a:t>Для створення презентації використовувалися матеріали </a:t>
            </a:r>
            <a:r>
              <a:rPr lang="uk-UA" sz="1400" dirty="0" err="1">
                <a:solidFill>
                  <a:schemeClr val="bg1"/>
                </a:solidFill>
              </a:rPr>
              <a:t>інтернету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8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83568" y="260648"/>
            <a:ext cx="7848872" cy="19442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Ендокринна регуляція – це регуляція функцій організму, яка здійснюється через рідинні середовища за допомогою гормонів, що забезпечують загальний і тривалий вплив на  організм</a:t>
            </a:r>
            <a:r>
              <a:rPr lang="uk-UA" sz="2400" dirty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1706" y="2636912"/>
            <a:ext cx="1294872" cy="126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/>
          <a:stretch/>
        </p:blipFill>
        <p:spPr bwMode="auto">
          <a:xfrm>
            <a:off x="6482710" y="2616114"/>
            <a:ext cx="1372796" cy="152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13582" r="3741" b="9353"/>
          <a:stretch/>
        </p:blipFill>
        <p:spPr bwMode="auto">
          <a:xfrm>
            <a:off x="3206578" y="2636912"/>
            <a:ext cx="3332820" cy="372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36" y="4144112"/>
            <a:ext cx="918270" cy="91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53" y="4144112"/>
            <a:ext cx="1358783" cy="135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4868" y="3906714"/>
            <a:ext cx="1877059" cy="166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05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5456"/>
            <a:ext cx="7333909" cy="527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950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/>
          <a:stretch/>
        </p:blipFill>
        <p:spPr bwMode="auto">
          <a:xfrm>
            <a:off x="1516399" y="116632"/>
            <a:ext cx="5935922" cy="5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37321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не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вивідних</a:t>
            </a:r>
            <a:r>
              <a:rPr lang="ru-RU" sz="2000" b="1" dirty="0"/>
              <a:t> проток,</a:t>
            </a:r>
          </a:p>
          <a:p>
            <a:pPr algn="ctr"/>
            <a:r>
              <a:rPr lang="ru-RU" sz="2000" b="1" dirty="0" err="1"/>
              <a:t>утворюють</a:t>
            </a:r>
            <a:r>
              <a:rPr lang="ru-RU" sz="2000" b="1" dirty="0"/>
              <a:t> </a:t>
            </a:r>
            <a:r>
              <a:rPr lang="ru-RU" sz="2000" b="1" dirty="0" err="1"/>
              <a:t>гормони</a:t>
            </a:r>
            <a:r>
              <a:rPr lang="ru-RU" sz="2000" b="1" dirty="0"/>
              <a:t> та </a:t>
            </a:r>
            <a:r>
              <a:rPr lang="ru-RU" sz="2000" b="1" dirty="0" err="1"/>
              <a:t>виділяють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у кров. До </a:t>
            </a:r>
            <a:r>
              <a:rPr lang="ru-RU" sz="2000" b="1" dirty="0" err="1"/>
              <a:t>цієї</a:t>
            </a:r>
            <a:r>
              <a:rPr lang="ru-RU" sz="2000" b="1" dirty="0"/>
              <a:t> </a:t>
            </a:r>
            <a:r>
              <a:rPr lang="ru-RU" sz="2000" b="1" dirty="0" err="1"/>
              <a:t>групи</a:t>
            </a:r>
            <a:r>
              <a:rPr lang="ru-RU" sz="2000" b="1" dirty="0"/>
              <a:t> належать </a:t>
            </a:r>
            <a:r>
              <a:rPr lang="ru-RU" sz="2000" b="1" dirty="0" err="1"/>
              <a:t>гіпофіз</a:t>
            </a:r>
            <a:r>
              <a:rPr lang="ru-RU" sz="2000" b="1" dirty="0"/>
              <a:t> й </a:t>
            </a:r>
            <a:r>
              <a:rPr lang="ru-RU" sz="2000" b="1" dirty="0" err="1"/>
              <a:t>епіфіз</a:t>
            </a:r>
            <a:r>
              <a:rPr lang="ru-RU" sz="2000" b="1" dirty="0"/>
              <a:t>, </a:t>
            </a:r>
            <a:r>
              <a:rPr lang="ru-RU" sz="2000" b="1" dirty="0" err="1"/>
              <a:t>щитоподібна</a:t>
            </a:r>
            <a:r>
              <a:rPr lang="ru-RU" sz="2000" b="1" dirty="0"/>
              <a:t> та </a:t>
            </a:r>
            <a:r>
              <a:rPr lang="ru-RU" sz="2000" b="1" dirty="0" err="1"/>
              <a:t>прищитоподібні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, тимус та </a:t>
            </a:r>
            <a:r>
              <a:rPr lang="ru-RU" sz="2000" b="1" dirty="0" err="1"/>
              <a:t>надниркові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545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31988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17" y="4287995"/>
            <a:ext cx="1617121" cy="212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3697"/>
            <a:ext cx="3672408" cy="364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3" y="4412656"/>
            <a:ext cx="2417495" cy="181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88" y="143697"/>
            <a:ext cx="4106066" cy="233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2536447"/>
            <a:ext cx="48377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Гіпофіз</a:t>
            </a:r>
            <a:r>
              <a:rPr lang="ru-RU" sz="2000" b="1" dirty="0">
                <a:solidFill>
                  <a:srgbClr val="FF0000"/>
                </a:solidFill>
              </a:rPr>
              <a:t>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b="1" dirty="0" err="1"/>
              <a:t>непарна</a:t>
            </a:r>
            <a:r>
              <a:rPr lang="ru-RU" b="1" dirty="0"/>
              <a:t> </a:t>
            </a:r>
            <a:r>
              <a:rPr lang="ru-RU" b="1" dirty="0" err="1"/>
              <a:t>ендокринна</a:t>
            </a:r>
            <a:r>
              <a:rPr lang="ru-RU" b="1" dirty="0"/>
              <a:t> </a:t>
            </a:r>
            <a:r>
              <a:rPr lang="ru-RU" b="1" dirty="0" err="1"/>
              <a:t>залоза</a:t>
            </a:r>
            <a:r>
              <a:rPr lang="ru-RU" b="1" dirty="0"/>
              <a:t>.  </a:t>
            </a:r>
            <a:r>
              <a:rPr lang="ru-RU" b="1" dirty="0" err="1"/>
              <a:t>Виробляє</a:t>
            </a:r>
            <a:r>
              <a:rPr lang="ru-RU" b="1" dirty="0"/>
              <a:t> </a:t>
            </a:r>
            <a:r>
              <a:rPr lang="ru-RU" b="1" dirty="0">
                <a:solidFill>
                  <a:srgbClr val="0070C0"/>
                </a:solidFill>
              </a:rPr>
              <a:t>гормон росту</a:t>
            </a:r>
            <a:r>
              <a:rPr lang="ru-RU" b="1" dirty="0"/>
              <a:t>, </a:t>
            </a:r>
            <a:r>
              <a:rPr lang="ru-RU" b="1" dirty="0" err="1"/>
              <a:t>впливають</a:t>
            </a:r>
            <a:r>
              <a:rPr lang="ru-RU" b="1" dirty="0"/>
              <a:t> на </a:t>
            </a:r>
            <a:r>
              <a:rPr lang="ru-RU" b="1" dirty="0" err="1"/>
              <a:t>діяльність</a:t>
            </a:r>
            <a:r>
              <a:rPr lang="ru-RU" b="1" dirty="0"/>
              <a:t> </a:t>
            </a:r>
            <a:r>
              <a:rPr lang="ru-RU" b="1" dirty="0" err="1"/>
              <a:t>інших</a:t>
            </a:r>
            <a:r>
              <a:rPr lang="ru-RU" b="1" dirty="0"/>
              <a:t> </a:t>
            </a:r>
            <a:r>
              <a:rPr lang="ru-RU" b="1" dirty="0" err="1"/>
              <a:t>ендокринних</a:t>
            </a:r>
            <a:r>
              <a:rPr lang="ru-RU" b="1" dirty="0"/>
              <a:t> </a:t>
            </a:r>
            <a:r>
              <a:rPr lang="ru-RU" b="1" dirty="0" err="1"/>
              <a:t>залоз</a:t>
            </a:r>
            <a:r>
              <a:rPr lang="ru-RU" b="1" dirty="0"/>
              <a:t>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тропн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гормони</a:t>
            </a:r>
            <a:r>
              <a:rPr lang="ru-RU" b="1" dirty="0"/>
              <a:t>), </a:t>
            </a:r>
            <a:r>
              <a:rPr lang="ru-RU" b="1" dirty="0" err="1"/>
              <a:t>виробляє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0070C0"/>
                </a:solidFill>
              </a:rPr>
              <a:t>меланотропін</a:t>
            </a:r>
            <a:r>
              <a:rPr lang="ru-RU" b="1" dirty="0" err="1"/>
              <a:t>,виконує</a:t>
            </a:r>
            <a:r>
              <a:rPr lang="ru-RU" b="1" dirty="0"/>
              <a:t> </a:t>
            </a:r>
            <a:r>
              <a:rPr lang="ru-RU" b="1" dirty="0" err="1"/>
              <a:t>функцію</a:t>
            </a:r>
            <a:r>
              <a:rPr lang="ru-RU" b="1" dirty="0"/>
              <a:t> «депо» </a:t>
            </a:r>
            <a:r>
              <a:rPr lang="ru-RU" b="1" dirty="0" err="1"/>
              <a:t>гормонів</a:t>
            </a:r>
            <a:r>
              <a:rPr lang="ru-RU" b="1" dirty="0"/>
              <a:t> </a:t>
            </a:r>
            <a:r>
              <a:rPr lang="ru-RU" b="1" dirty="0" err="1"/>
              <a:t>вазопресину</a:t>
            </a:r>
            <a:r>
              <a:rPr lang="ru-RU" b="1" dirty="0"/>
              <a:t> і окситоцину.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2638" y="4321551"/>
            <a:ext cx="4843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Епіфіз</a:t>
            </a:r>
            <a:r>
              <a:rPr lang="ru-RU" b="1" dirty="0"/>
              <a:t> - </a:t>
            </a:r>
            <a:r>
              <a:rPr lang="ru-RU" b="1" dirty="0" err="1"/>
              <a:t>шишкоподібна</a:t>
            </a:r>
            <a:r>
              <a:rPr lang="ru-RU" b="1" dirty="0"/>
              <a:t> </a:t>
            </a:r>
            <a:r>
              <a:rPr lang="ru-RU" b="1" dirty="0" err="1"/>
              <a:t>залоза</a:t>
            </a:r>
            <a:r>
              <a:rPr lang="ru-RU" b="1" dirty="0"/>
              <a:t>, </a:t>
            </a:r>
            <a:r>
              <a:rPr lang="ru-RU" b="1" dirty="0" err="1"/>
              <a:t>розвивається</a:t>
            </a:r>
            <a:endParaRPr lang="ru-RU" b="1" dirty="0"/>
          </a:p>
          <a:p>
            <a:pPr algn="ctr"/>
            <a:r>
              <a:rPr lang="ru-RU" b="1" dirty="0"/>
              <a:t>як </a:t>
            </a:r>
            <a:r>
              <a:rPr lang="ru-RU" b="1" dirty="0" err="1"/>
              <a:t>виріст</a:t>
            </a:r>
            <a:r>
              <a:rPr lang="ru-RU" b="1" dirty="0"/>
              <a:t> </a:t>
            </a:r>
            <a:r>
              <a:rPr lang="ru-RU" b="1" dirty="0" err="1"/>
              <a:t>проміжного</a:t>
            </a:r>
            <a:r>
              <a:rPr lang="ru-RU" b="1" dirty="0"/>
              <a:t> </a:t>
            </a:r>
            <a:r>
              <a:rPr lang="ru-RU" b="1" dirty="0" err="1"/>
              <a:t>мозку</a:t>
            </a:r>
            <a:r>
              <a:rPr lang="ru-RU" b="1" dirty="0"/>
              <a:t>.  </a:t>
            </a:r>
            <a:r>
              <a:rPr lang="ru-RU" b="1" dirty="0" err="1"/>
              <a:t>Забезпечує</a:t>
            </a:r>
            <a:r>
              <a:rPr lang="ru-RU" b="1" dirty="0"/>
              <a:t> </a:t>
            </a:r>
            <a:r>
              <a:rPr lang="ru-RU" b="1" dirty="0" err="1"/>
              <a:t>діяльність</a:t>
            </a:r>
            <a:r>
              <a:rPr lang="ru-RU" b="1" dirty="0"/>
              <a:t> «</a:t>
            </a:r>
            <a:r>
              <a:rPr lang="ru-RU" b="1" dirty="0" err="1"/>
              <a:t>біологічного</a:t>
            </a:r>
            <a:endParaRPr lang="ru-RU" b="1" dirty="0"/>
          </a:p>
          <a:p>
            <a:pPr algn="ctr"/>
            <a:r>
              <a:rPr lang="ru-RU" b="1" dirty="0" err="1"/>
              <a:t>годинника</a:t>
            </a:r>
            <a:r>
              <a:rPr lang="ru-RU" b="1" dirty="0"/>
              <a:t>». В </a:t>
            </a:r>
            <a:r>
              <a:rPr lang="ru-RU" b="1" dirty="0" err="1"/>
              <a:t>епіфізі</a:t>
            </a:r>
            <a:r>
              <a:rPr lang="ru-RU" b="1" dirty="0"/>
              <a:t> </a:t>
            </a:r>
            <a:r>
              <a:rPr lang="ru-RU" b="1" dirty="0" err="1"/>
              <a:t>синтезується</a:t>
            </a:r>
            <a:r>
              <a:rPr lang="ru-RU" b="1" dirty="0"/>
              <a:t> гормон </a:t>
            </a:r>
            <a:r>
              <a:rPr lang="ru-RU" b="1" dirty="0" err="1">
                <a:solidFill>
                  <a:srgbClr val="0070C0"/>
                </a:solidFill>
              </a:rPr>
              <a:t>мелатонін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запобігає</a:t>
            </a:r>
            <a:r>
              <a:rPr lang="ru-RU" b="1" dirty="0"/>
              <a:t> </a:t>
            </a:r>
            <a:r>
              <a:rPr lang="ru-RU" b="1" dirty="0" err="1"/>
              <a:t>передчасному</a:t>
            </a:r>
            <a:r>
              <a:rPr lang="ru-RU" b="1" dirty="0"/>
              <a:t> </a:t>
            </a:r>
            <a:r>
              <a:rPr lang="ru-RU" b="1" dirty="0" err="1"/>
              <a:t>статевому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, </a:t>
            </a:r>
            <a:r>
              <a:rPr lang="ru-RU" b="1" dirty="0" err="1"/>
              <a:t>бере</a:t>
            </a:r>
            <a:r>
              <a:rPr lang="ru-RU" b="1" dirty="0"/>
              <a:t> участь у </a:t>
            </a:r>
            <a:r>
              <a:rPr lang="ru-RU" b="1" dirty="0" err="1"/>
              <a:t>біологічних</a:t>
            </a:r>
            <a:r>
              <a:rPr lang="ru-RU" b="1" dirty="0"/>
              <a:t> ритмах </a:t>
            </a:r>
            <a:r>
              <a:rPr lang="ru-RU" b="1" dirty="0" err="1"/>
              <a:t>організму</a:t>
            </a:r>
            <a:r>
              <a:rPr lang="ru-RU" b="1" dirty="0"/>
              <a:t> та </a:t>
            </a:r>
            <a:r>
              <a:rPr lang="ru-RU" b="1" dirty="0" err="1"/>
              <a:t>ін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146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242263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519223" cy="211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1850"/>
            <a:ext cx="4025194" cy="284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180627"/>
            <a:ext cx="4968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Щитоподібна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залоза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(</a:t>
            </a:r>
            <a:r>
              <a:rPr lang="ru-RU" sz="2000" b="1" dirty="0" err="1"/>
              <a:t>тиреоїдна</a:t>
            </a:r>
            <a:r>
              <a:rPr lang="ru-RU" sz="2000" b="1" dirty="0"/>
              <a:t> </a:t>
            </a:r>
            <a:r>
              <a:rPr lang="ru-RU" sz="2000" b="1" dirty="0" err="1"/>
              <a:t>залоза</a:t>
            </a:r>
            <a:r>
              <a:rPr lang="ru-RU" sz="2000" b="1" dirty="0"/>
              <a:t>)</a:t>
            </a:r>
          </a:p>
          <a:p>
            <a:pPr algn="ctr"/>
            <a:r>
              <a:rPr lang="ru-RU" sz="2000" b="1" dirty="0" err="1"/>
              <a:t>виділяє</a:t>
            </a:r>
            <a:r>
              <a:rPr lang="ru-RU" sz="2000" b="1" dirty="0"/>
              <a:t> </a:t>
            </a:r>
            <a:r>
              <a:rPr lang="ru-RU" sz="2000" b="1" dirty="0" err="1"/>
              <a:t>йодовмісні</a:t>
            </a:r>
            <a:r>
              <a:rPr lang="ru-RU" sz="2000" b="1" dirty="0"/>
              <a:t> </a:t>
            </a:r>
            <a:r>
              <a:rPr lang="ru-RU" sz="2000" b="1" dirty="0" err="1"/>
              <a:t>гормони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70C0"/>
                </a:solidFill>
              </a:rPr>
              <a:t>тироксин</a:t>
            </a:r>
            <a:r>
              <a:rPr lang="ru-RU" sz="2000" b="1" dirty="0"/>
              <a:t> й </a:t>
            </a:r>
            <a:r>
              <a:rPr lang="ru-RU" sz="2000" b="1" dirty="0" err="1">
                <a:solidFill>
                  <a:srgbClr val="0070C0"/>
                </a:solidFill>
              </a:rPr>
              <a:t>трийодтиронін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/>
              <a:t>та гормон </a:t>
            </a:r>
            <a:r>
              <a:rPr lang="ru-RU" sz="2000" b="1" dirty="0" err="1">
                <a:solidFill>
                  <a:srgbClr val="0070C0"/>
                </a:solidFill>
              </a:rPr>
              <a:t>тиреокальцитонін</a:t>
            </a:r>
            <a:r>
              <a:rPr lang="ru-RU" sz="2000" b="1" dirty="0"/>
              <a:t>.</a:t>
            </a:r>
          </a:p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Прищитоподібні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– </a:t>
            </a:r>
            <a:r>
              <a:rPr lang="ru-RU" sz="2000" b="1" dirty="0" err="1"/>
              <a:t>парні</a:t>
            </a:r>
            <a:r>
              <a:rPr lang="ru-RU" sz="2000" b="1" dirty="0"/>
              <a:t> </a:t>
            </a:r>
            <a:r>
              <a:rPr lang="ru-RU" sz="2000" b="1" dirty="0" err="1"/>
              <a:t>ендокринні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 у </a:t>
            </a:r>
            <a:r>
              <a:rPr lang="ru-RU" sz="2000" b="1" dirty="0" err="1"/>
              <a:t>вигляді</a:t>
            </a:r>
            <a:r>
              <a:rPr lang="ru-RU" sz="2000" b="1" dirty="0"/>
              <a:t> маленьких </a:t>
            </a:r>
            <a:r>
              <a:rPr lang="ru-RU" sz="2000" b="1" dirty="0" err="1"/>
              <a:t>тілець</a:t>
            </a:r>
            <a:r>
              <a:rPr lang="ru-RU" sz="2000" b="1" dirty="0"/>
              <a:t>, </a:t>
            </a:r>
            <a:r>
              <a:rPr lang="ru-RU" sz="2000" b="1" dirty="0" err="1"/>
              <a:t>занурених</a:t>
            </a:r>
            <a:r>
              <a:rPr lang="ru-RU" sz="2000" b="1" dirty="0"/>
              <a:t> у тканину </a:t>
            </a:r>
            <a:r>
              <a:rPr lang="ru-RU" sz="2000" b="1" dirty="0" err="1"/>
              <a:t>щитоподібної</a:t>
            </a:r>
            <a:r>
              <a:rPr lang="ru-RU" sz="2000" b="1" dirty="0"/>
              <a:t> </a:t>
            </a:r>
            <a:r>
              <a:rPr lang="ru-RU" sz="2000" b="1" dirty="0" err="1"/>
              <a:t>залози</a:t>
            </a:r>
            <a:r>
              <a:rPr lang="ru-RU" sz="2000" b="1" dirty="0"/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3789040"/>
            <a:ext cx="129614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/>
              <a:t>Щитоподібна</a:t>
            </a:r>
            <a:r>
              <a:rPr lang="ru-RU" sz="1400" b="1" dirty="0"/>
              <a:t> </a:t>
            </a:r>
            <a:r>
              <a:rPr lang="ru-RU" sz="1400" b="1" dirty="0" err="1"/>
              <a:t>залоза</a:t>
            </a:r>
            <a:r>
              <a:rPr lang="ru-RU" sz="1400" b="1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4786" y="4457899"/>
            <a:ext cx="159143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/>
              <a:t>Прищитоподібні</a:t>
            </a:r>
            <a:r>
              <a:rPr lang="ru-RU" sz="1400" b="1" dirty="0"/>
              <a:t> </a:t>
            </a:r>
            <a:r>
              <a:rPr lang="ru-RU" sz="1400" b="1" dirty="0" err="1"/>
              <a:t>залози</a:t>
            </a:r>
            <a:r>
              <a:rPr lang="ru-RU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84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r="9588"/>
          <a:stretch/>
        </p:blipFill>
        <p:spPr bwMode="auto">
          <a:xfrm>
            <a:off x="323528" y="620687"/>
            <a:ext cx="326162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r="4333"/>
          <a:stretch/>
        </p:blipFill>
        <p:spPr bwMode="auto">
          <a:xfrm>
            <a:off x="1691680" y="3717032"/>
            <a:ext cx="5297284" cy="290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620686"/>
            <a:ext cx="52920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Надниркові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залози</a:t>
            </a:r>
            <a:r>
              <a:rPr lang="ru-RU" sz="2000" b="1" dirty="0">
                <a:solidFill>
                  <a:srgbClr val="FF0000"/>
                </a:solidFill>
              </a:rPr>
              <a:t>  </a:t>
            </a:r>
            <a:r>
              <a:rPr lang="ru-RU" b="1" dirty="0"/>
              <a:t>– </a:t>
            </a:r>
            <a:r>
              <a:rPr lang="ru-RU" b="1" dirty="0" err="1"/>
              <a:t>парні</a:t>
            </a:r>
            <a:r>
              <a:rPr lang="ru-RU" b="1" dirty="0"/>
              <a:t> </a:t>
            </a:r>
            <a:r>
              <a:rPr lang="ru-RU" b="1" dirty="0" err="1"/>
              <a:t>ендокринні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, </a:t>
            </a:r>
            <a:r>
              <a:rPr lang="ru-RU" b="1" dirty="0" err="1"/>
              <a:t>розташовані</a:t>
            </a:r>
            <a:r>
              <a:rPr lang="ru-RU" b="1" dirty="0"/>
              <a:t> над </a:t>
            </a:r>
            <a:r>
              <a:rPr lang="ru-RU" b="1" dirty="0" err="1"/>
              <a:t>нирками</a:t>
            </a:r>
            <a:r>
              <a:rPr lang="ru-RU" b="1" dirty="0"/>
              <a:t>. </a:t>
            </a:r>
            <a:r>
              <a:rPr lang="ru-RU" b="1" dirty="0" err="1"/>
              <a:t>Правий</a:t>
            </a:r>
            <a:r>
              <a:rPr lang="ru-RU" b="1" dirty="0"/>
              <a:t> </a:t>
            </a:r>
            <a:r>
              <a:rPr lang="ru-RU" b="1" dirty="0" err="1"/>
              <a:t>наднирник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трикутну</a:t>
            </a:r>
            <a:r>
              <a:rPr lang="ru-RU" b="1" dirty="0"/>
              <a:t> форму, </a:t>
            </a:r>
            <a:r>
              <a:rPr lang="ru-RU" b="1" dirty="0" err="1"/>
              <a:t>лівий</a:t>
            </a:r>
            <a:r>
              <a:rPr lang="ru-RU" b="1" dirty="0"/>
              <a:t> – </a:t>
            </a:r>
            <a:r>
              <a:rPr lang="ru-RU" b="1" dirty="0" err="1"/>
              <a:t>півмісячну</a:t>
            </a:r>
            <a:r>
              <a:rPr lang="ru-RU" b="1" dirty="0"/>
              <a:t>. </a:t>
            </a:r>
          </a:p>
          <a:p>
            <a:pPr algn="ctr"/>
            <a:r>
              <a:rPr lang="ru-RU" b="1" dirty="0" err="1"/>
              <a:t>Корковий</a:t>
            </a:r>
            <a:r>
              <a:rPr lang="ru-RU" b="1" dirty="0"/>
              <a:t> шар </a:t>
            </a:r>
            <a:r>
              <a:rPr lang="ru-RU" b="1" dirty="0" err="1"/>
              <a:t>виробляє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0070C0"/>
                </a:solidFill>
              </a:rPr>
              <a:t>кортикостероїди</a:t>
            </a:r>
            <a:r>
              <a:rPr lang="ru-RU" b="1" dirty="0">
                <a:solidFill>
                  <a:srgbClr val="0070C0"/>
                </a:solidFill>
              </a:rPr>
              <a:t>,</a:t>
            </a:r>
            <a:r>
              <a:rPr lang="ru-RU" b="1" dirty="0"/>
              <a:t>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регулюють</a:t>
            </a:r>
            <a:r>
              <a:rPr lang="ru-RU" b="1" dirty="0"/>
              <a:t> водно-</a:t>
            </a:r>
            <a:r>
              <a:rPr lang="ru-RU" b="1" dirty="0" err="1"/>
              <a:t>сольовий</a:t>
            </a:r>
            <a:r>
              <a:rPr lang="ru-RU" b="1" dirty="0"/>
              <a:t> </a:t>
            </a:r>
            <a:r>
              <a:rPr lang="ru-RU" b="1" dirty="0" err="1"/>
              <a:t>обмін</a:t>
            </a:r>
            <a:r>
              <a:rPr lang="ru-RU" b="1" dirty="0"/>
              <a:t> та </a:t>
            </a:r>
            <a:r>
              <a:rPr lang="ru-RU" b="1" dirty="0" err="1"/>
              <a:t>обмін</a:t>
            </a:r>
            <a:r>
              <a:rPr lang="ru-RU" b="1" dirty="0"/>
              <a:t> </a:t>
            </a:r>
            <a:r>
              <a:rPr lang="ru-RU" b="1" dirty="0" err="1"/>
              <a:t>білків</a:t>
            </a:r>
            <a:r>
              <a:rPr lang="ru-RU" b="1" dirty="0"/>
              <a:t>, </a:t>
            </a:r>
            <a:r>
              <a:rPr lang="ru-RU" b="1" dirty="0" err="1"/>
              <a:t>жирів</a:t>
            </a:r>
            <a:r>
              <a:rPr lang="ru-RU" b="1" dirty="0"/>
              <a:t> й </a:t>
            </a:r>
            <a:r>
              <a:rPr lang="ru-RU" b="1" dirty="0" err="1"/>
              <a:t>вуглеводів</a:t>
            </a:r>
            <a:r>
              <a:rPr lang="ru-RU" b="1" dirty="0"/>
              <a:t>. </a:t>
            </a:r>
          </a:p>
          <a:p>
            <a:pPr algn="ctr"/>
            <a:r>
              <a:rPr lang="ru-RU" b="1" dirty="0" err="1"/>
              <a:t>Мозковий</a:t>
            </a:r>
            <a:r>
              <a:rPr lang="ru-RU" b="1" dirty="0"/>
              <a:t> шар </a:t>
            </a:r>
            <a:r>
              <a:rPr lang="ru-RU" b="1" dirty="0" err="1"/>
              <a:t>виділяє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0070C0"/>
                </a:solidFill>
              </a:rPr>
              <a:t>адреналін</a:t>
            </a:r>
            <a:r>
              <a:rPr lang="ru-RU" b="1" dirty="0">
                <a:solidFill>
                  <a:srgbClr val="0070C0"/>
                </a:solidFill>
              </a:rPr>
              <a:t> та </a:t>
            </a:r>
            <a:r>
              <a:rPr lang="ru-RU" b="1" dirty="0" err="1">
                <a:solidFill>
                  <a:srgbClr val="0070C0"/>
                </a:solidFill>
              </a:rPr>
              <a:t>норадреналін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забезпечують</a:t>
            </a:r>
            <a:r>
              <a:rPr lang="ru-RU" b="1" dirty="0"/>
              <a:t>  </a:t>
            </a:r>
            <a:r>
              <a:rPr lang="ru-RU" b="1" dirty="0" err="1"/>
              <a:t>мобілізацію</a:t>
            </a:r>
            <a:r>
              <a:rPr lang="ru-RU" b="1" dirty="0"/>
              <a:t> </a:t>
            </a:r>
            <a:r>
              <a:rPr lang="ru-RU" b="1" dirty="0" err="1"/>
              <a:t>ресурсів</a:t>
            </a:r>
            <a:r>
              <a:rPr lang="ru-RU" b="1" dirty="0"/>
              <a:t> </a:t>
            </a:r>
            <a:r>
              <a:rPr lang="ru-RU" b="1" dirty="0" err="1"/>
              <a:t>організму</a:t>
            </a:r>
            <a:r>
              <a:rPr lang="ru-RU" b="1" dirty="0"/>
              <a:t>,</a:t>
            </a:r>
          </a:p>
          <a:p>
            <a:pPr algn="ctr"/>
            <a:r>
              <a:rPr lang="ru-RU" b="1" dirty="0" err="1"/>
              <a:t>активізацію</a:t>
            </a:r>
            <a:r>
              <a:rPr lang="ru-RU" b="1" dirty="0"/>
              <a:t> </a:t>
            </a:r>
            <a:r>
              <a:rPr lang="ru-RU" b="1" dirty="0" err="1"/>
              <a:t>функцій</a:t>
            </a:r>
            <a:r>
              <a:rPr lang="ru-RU" b="1" dirty="0"/>
              <a:t> </a:t>
            </a:r>
            <a:r>
              <a:rPr lang="ru-RU" b="1" dirty="0" err="1"/>
              <a:t>органів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593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9" r="-1"/>
          <a:stretch/>
        </p:blipFill>
        <p:spPr bwMode="auto">
          <a:xfrm>
            <a:off x="2451" y="-70262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98885" cy="35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63658"/>
            <a:ext cx="4985870" cy="306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548680"/>
            <a:ext cx="39604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Тимус -</a:t>
            </a:r>
            <a:r>
              <a:rPr lang="ru-RU" sz="2000" b="1" dirty="0"/>
              <a:t> </a:t>
            </a:r>
            <a:r>
              <a:rPr lang="ru-RU" b="1" dirty="0"/>
              <a:t>(</a:t>
            </a:r>
            <a:r>
              <a:rPr lang="ru-RU" b="1" dirty="0" err="1"/>
              <a:t>загрудинна</a:t>
            </a:r>
            <a:r>
              <a:rPr lang="ru-RU" b="1" dirty="0"/>
              <a:t>,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вилочкова</a:t>
            </a:r>
            <a:r>
              <a:rPr lang="ru-RU" b="1" dirty="0"/>
              <a:t> </a:t>
            </a:r>
            <a:r>
              <a:rPr lang="ru-RU" b="1" dirty="0" err="1"/>
              <a:t>залоза</a:t>
            </a:r>
            <a:r>
              <a:rPr lang="ru-RU" b="1" dirty="0"/>
              <a:t>) – </a:t>
            </a:r>
            <a:r>
              <a:rPr lang="ru-RU" b="1" dirty="0" err="1"/>
              <a:t>непарна</a:t>
            </a:r>
            <a:r>
              <a:rPr lang="ru-RU" b="1" dirty="0"/>
              <a:t> </a:t>
            </a:r>
            <a:r>
              <a:rPr lang="ru-RU" b="1" dirty="0" err="1"/>
              <a:t>ендокринна</a:t>
            </a:r>
            <a:r>
              <a:rPr lang="ru-RU" b="1" dirty="0"/>
              <a:t> </a:t>
            </a:r>
            <a:r>
              <a:rPr lang="ru-RU" b="1" dirty="0" err="1"/>
              <a:t>залоза</a:t>
            </a:r>
            <a:r>
              <a:rPr lang="ru-RU" b="1" dirty="0"/>
              <a:t>, </a:t>
            </a:r>
            <a:r>
              <a:rPr lang="ru-RU" b="1" dirty="0" err="1"/>
              <a:t>розташована</a:t>
            </a:r>
            <a:r>
              <a:rPr lang="ru-RU" b="1" dirty="0"/>
              <a:t> за грудиною. </a:t>
            </a:r>
            <a:r>
              <a:rPr lang="ru-RU" b="1" dirty="0" err="1"/>
              <a:t>Маса</a:t>
            </a:r>
            <a:r>
              <a:rPr lang="ru-RU" b="1" dirty="0"/>
              <a:t> і </a:t>
            </a:r>
            <a:r>
              <a:rPr lang="ru-RU" b="1" dirty="0" err="1"/>
              <a:t>розміри</a:t>
            </a:r>
            <a:r>
              <a:rPr lang="ru-RU" b="1" dirty="0"/>
              <a:t> </a:t>
            </a:r>
            <a:r>
              <a:rPr lang="ru-RU" b="1" dirty="0" err="1"/>
              <a:t>залози</a:t>
            </a:r>
            <a:r>
              <a:rPr lang="ru-RU" b="1" dirty="0"/>
              <a:t> </a:t>
            </a:r>
            <a:r>
              <a:rPr lang="ru-RU" b="1" dirty="0" err="1"/>
              <a:t>змінюються</a:t>
            </a:r>
            <a:r>
              <a:rPr lang="ru-RU" b="1" dirty="0"/>
              <a:t> з </a:t>
            </a:r>
            <a:r>
              <a:rPr lang="ru-RU" b="1" dirty="0" err="1"/>
              <a:t>віком</a:t>
            </a:r>
            <a:r>
              <a:rPr lang="ru-RU" b="1" dirty="0"/>
              <a:t>.  </a:t>
            </a:r>
            <a:r>
              <a:rPr lang="ru-RU" b="1" dirty="0" err="1"/>
              <a:t>Основним</a:t>
            </a:r>
            <a:r>
              <a:rPr lang="ru-RU" b="1" dirty="0"/>
              <a:t> гормоном </a:t>
            </a:r>
            <a:r>
              <a:rPr lang="ru-RU" b="1" dirty="0" err="1"/>
              <a:t>залози</a:t>
            </a:r>
            <a:r>
              <a:rPr lang="ru-RU" b="1" dirty="0"/>
              <a:t> є </a:t>
            </a:r>
            <a:r>
              <a:rPr lang="ru-RU" b="1" dirty="0" err="1">
                <a:solidFill>
                  <a:srgbClr val="0070C0"/>
                </a:solidFill>
              </a:rPr>
              <a:t>тимозин</a:t>
            </a:r>
            <a:r>
              <a:rPr lang="ru-RU" b="1" dirty="0">
                <a:solidFill>
                  <a:srgbClr val="0070C0"/>
                </a:solidFill>
              </a:rPr>
              <a:t>,  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впливає</a:t>
            </a:r>
            <a:r>
              <a:rPr lang="ru-RU" b="1" dirty="0"/>
              <a:t> на </a:t>
            </a:r>
            <a:r>
              <a:rPr lang="ru-RU" b="1" dirty="0" err="1"/>
              <a:t>диференціацію</a:t>
            </a:r>
            <a:r>
              <a:rPr lang="ru-RU" b="1" dirty="0"/>
              <a:t> Т-</a:t>
            </a:r>
            <a:r>
              <a:rPr lang="ru-RU" b="1" dirty="0" err="1"/>
              <a:t>лімфоцитів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28573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411</Words>
  <Application>Microsoft Macintosh PowerPoint</Application>
  <PresentationFormat>On-screen Show (4:3)</PresentationFormat>
  <Paragraphs>30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Comic Sans MS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Microsoft Office User</cp:lastModifiedBy>
  <cp:revision>29</cp:revision>
  <dcterms:created xsi:type="dcterms:W3CDTF">2021-04-26T13:13:18Z</dcterms:created>
  <dcterms:modified xsi:type="dcterms:W3CDTF">2023-09-10T19:03:46Z</dcterms:modified>
</cp:coreProperties>
</file>