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0" r:id="rId5"/>
    <p:sldId id="267" r:id="rId6"/>
    <p:sldId id="270" r:id="rId7"/>
    <p:sldId id="268" r:id="rId8"/>
    <p:sldId id="269" r:id="rId9"/>
    <p:sldId id="271" r:id="rId10"/>
    <p:sldId id="272" r:id="rId11"/>
    <p:sldId id="273" r:id="rId12"/>
    <p:sldId id="264" r:id="rId13"/>
    <p:sldId id="265" r:id="rId14"/>
    <p:sldId id="274" r:id="rId15"/>
    <p:sldId id="261" r:id="rId16"/>
    <p:sldId id="26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4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59A6-FCBE-4B2B-AAB5-3313B2C87B76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4F38-155A-46D9-A70B-B2A469646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97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59A6-FCBE-4B2B-AAB5-3313B2C87B76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4F38-155A-46D9-A70B-B2A469646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5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59A6-FCBE-4B2B-AAB5-3313B2C87B76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4F38-155A-46D9-A70B-B2A469646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81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59A6-FCBE-4B2B-AAB5-3313B2C87B76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4F38-155A-46D9-A70B-B2A469646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24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59A6-FCBE-4B2B-AAB5-3313B2C87B76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4F38-155A-46D9-A70B-B2A469646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16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59A6-FCBE-4B2B-AAB5-3313B2C87B76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4F38-155A-46D9-A70B-B2A469646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53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59A6-FCBE-4B2B-AAB5-3313B2C87B76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4F38-155A-46D9-A70B-B2A469646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656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59A6-FCBE-4B2B-AAB5-3313B2C87B76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4F38-155A-46D9-A70B-B2A469646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0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59A6-FCBE-4B2B-AAB5-3313B2C87B76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4F38-155A-46D9-A70B-B2A469646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670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59A6-FCBE-4B2B-AAB5-3313B2C87B76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4F38-155A-46D9-A70B-B2A469646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662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59A6-FCBE-4B2B-AAB5-3313B2C87B76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4F38-155A-46D9-A70B-B2A469646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48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E59A6-FCBE-4B2B-AAB5-3313B2C87B76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84F38-155A-46D9-A70B-B2A469646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2588" y="1550209"/>
            <a:ext cx="8963608" cy="2396640"/>
          </a:xfrm>
        </p:spPr>
        <p:txBody>
          <a:bodyPr>
            <a:noAutofit/>
          </a:bodyPr>
          <a:lstStyle/>
          <a:p>
            <a:r>
              <a:rPr lang="uk-UA" dirty="0"/>
              <a:t>Вегетативна нервова система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2196" y="4136004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8" name="Picture 4" descr="Результат пошуку зображень за запитом соматична нервова систем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631" y="3144416"/>
            <a:ext cx="3638939" cy="36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091.539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5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17"/>
    </mc:Choice>
    <mc:Fallback xmlns="">
      <p:transition spd="slow" advTm="9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uk-UA" b="1" dirty="0"/>
              <a:t>Функції автономної (вегетативної) НС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910" y="1172482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Дана система здійснює два види рефлекторних впливів на внутрішні органи: </a:t>
            </a:r>
          </a:p>
          <a:p>
            <a:pPr algn="just"/>
            <a:r>
              <a:rPr lang="uk-UA" b="1" dirty="0"/>
              <a:t>Функціональний вплив </a:t>
            </a:r>
            <a:r>
              <a:rPr lang="uk-UA" dirty="0"/>
              <a:t>подразнення автономних нервів або стимулює функцію органів, або гальмує їх діяльність</a:t>
            </a:r>
          </a:p>
          <a:p>
            <a:pPr algn="just"/>
            <a:r>
              <a:rPr lang="uk-UA" b="1" dirty="0"/>
              <a:t>Трофічний вплив </a:t>
            </a:r>
            <a:r>
              <a:rPr lang="uk-UA" dirty="0"/>
              <a:t>полягає у зміні інтенсивності обміну речовин у робочих органах, чим визначається рівень їхньої активності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911" y="3791278"/>
            <a:ext cx="2601686" cy="306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27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5836"/>
            <a:ext cx="10515600" cy="1325563"/>
          </a:xfrm>
        </p:spPr>
        <p:txBody>
          <a:bodyPr/>
          <a:lstStyle/>
          <a:p>
            <a:pPr algn="ctr"/>
            <a:r>
              <a:rPr lang="uk-UA" b="1" dirty="0"/>
              <a:t>Кожен орган </a:t>
            </a:r>
            <a:r>
              <a:rPr lang="uk-UA" b="1" dirty="0" err="1"/>
              <a:t>іннервується</a:t>
            </a:r>
            <a:r>
              <a:rPr lang="uk-UA" b="1" dirty="0"/>
              <a:t> симпатичним та парасимпатичним нервами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4223" y="1541399"/>
            <a:ext cx="10843727" cy="4351338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Це явище називається </a:t>
            </a:r>
            <a:r>
              <a:rPr lang="uk-UA" b="1" dirty="0"/>
              <a:t>подвійною іннервацією</a:t>
            </a:r>
          </a:p>
          <a:p>
            <a:pPr algn="just"/>
            <a:r>
              <a:rPr lang="uk-UA" dirty="0"/>
              <a:t>Збудження симпатичної НС сприяє інтенсивній діяльності організму, </a:t>
            </a:r>
            <a:r>
              <a:rPr lang="uk-UA" b="1" dirty="0"/>
              <a:t>мобілізації ресурсів</a:t>
            </a:r>
          </a:p>
          <a:p>
            <a:pPr algn="just"/>
            <a:r>
              <a:rPr lang="ru-RU" dirty="0" err="1"/>
              <a:t>Активізується</a:t>
            </a:r>
            <a:r>
              <a:rPr lang="ru-RU" dirty="0"/>
              <a:t>, коли ми </a:t>
            </a:r>
            <a:r>
              <a:rPr lang="ru-RU" dirty="0" err="1"/>
              <a:t>відчуваємо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емоції</a:t>
            </a:r>
            <a:r>
              <a:rPr lang="ru-RU" dirty="0"/>
              <a:t> (страх, </a:t>
            </a:r>
            <a:r>
              <a:rPr lang="ru-RU" dirty="0" err="1"/>
              <a:t>гнів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стикаємося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значними</a:t>
            </a:r>
            <a:r>
              <a:rPr lang="ru-RU" dirty="0"/>
              <a:t> </a:t>
            </a:r>
            <a:r>
              <a:rPr lang="ru-RU" dirty="0" err="1"/>
              <a:t>напруженнями</a:t>
            </a:r>
            <a:r>
              <a:rPr lang="ru-RU" dirty="0"/>
              <a:t> (тяжка </a:t>
            </a:r>
            <a:r>
              <a:rPr lang="ru-RU" dirty="0" err="1"/>
              <a:t>фізична</a:t>
            </a:r>
            <a:r>
              <a:rPr lang="ru-RU" dirty="0"/>
              <a:t> </a:t>
            </a:r>
            <a:r>
              <a:rPr lang="ru-RU" dirty="0" err="1"/>
              <a:t>праця</a:t>
            </a:r>
            <a:r>
              <a:rPr lang="ru-RU" dirty="0"/>
              <a:t>, </a:t>
            </a:r>
            <a:r>
              <a:rPr lang="ru-RU" dirty="0" err="1"/>
              <a:t>спортивні</a:t>
            </a:r>
            <a:r>
              <a:rPr lang="ru-RU" dirty="0"/>
              <a:t> </a:t>
            </a:r>
            <a:r>
              <a:rPr lang="ru-RU" dirty="0" err="1"/>
              <a:t>змагання</a:t>
            </a:r>
            <a:r>
              <a:rPr lang="ru-RU" dirty="0"/>
              <a:t>)</a:t>
            </a:r>
            <a:endParaRPr lang="uk-UA" dirty="0"/>
          </a:p>
          <a:p>
            <a:pPr algn="just"/>
            <a:r>
              <a:rPr lang="uk-UA" dirty="0"/>
              <a:t>Збудження парасимпатичної сприяє </a:t>
            </a:r>
            <a:r>
              <a:rPr lang="uk-UA" b="1" dirty="0"/>
              <a:t>відновленню</a:t>
            </a:r>
            <a:r>
              <a:rPr lang="uk-UA" dirty="0"/>
              <a:t> витрачених організмом ресурсів</a:t>
            </a:r>
          </a:p>
          <a:p>
            <a:pPr algn="just"/>
            <a:r>
              <a:rPr lang="ru-RU" dirty="0" err="1"/>
              <a:t>Активізується</a:t>
            </a:r>
            <a:r>
              <a:rPr lang="ru-RU" dirty="0"/>
              <a:t>, коли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перебуває</a:t>
            </a:r>
            <a:r>
              <a:rPr lang="ru-RU" dirty="0"/>
              <a:t> у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спокою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569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6505"/>
            <a:ext cx="10515600" cy="1325563"/>
          </a:xfrm>
        </p:spPr>
        <p:txBody>
          <a:bodyPr/>
          <a:lstStyle/>
          <a:p>
            <a:pPr algn="ctr"/>
            <a:r>
              <a:rPr lang="uk-UA" b="1" dirty="0"/>
              <a:t>Характеристика симпатичної нервової системи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299" y="1532068"/>
            <a:ext cx="8824362" cy="462182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/>
              <a:t>Забезпечує мобілізацію ресурсів організму, подолання труднощів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Нервові волокна симпатичної нервової системи (НС) виходять з бічних рогів сірої речовини грудного та поперекового відділів спинного мозку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Ганглії (нервові вузли) розташовані поряд зі спинним мозком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Медіатором є  </a:t>
            </a:r>
            <a:r>
              <a:rPr lang="uk-UA" b="1" dirty="0" err="1"/>
              <a:t>норадреналін</a:t>
            </a:r>
            <a:r>
              <a:rPr lang="uk-UA" dirty="0"/>
              <a:t>, який справляє на організм збудливий ефект, підвищує інтенсивність обміну речовин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Симпатична </a:t>
            </a:r>
            <a:r>
              <a:rPr lang="ru-RU" dirty="0" err="1"/>
              <a:t>нервова</a:t>
            </a:r>
            <a:r>
              <a:rPr lang="ru-RU" dirty="0"/>
              <a:t> система </a:t>
            </a:r>
            <a:r>
              <a:rPr lang="ru-RU" dirty="0" err="1"/>
              <a:t>прискорює</a:t>
            </a:r>
            <a:r>
              <a:rPr lang="ru-RU" dirty="0"/>
              <a:t> роботу </a:t>
            </a:r>
            <a:r>
              <a:rPr lang="ru-RU" dirty="0" err="1"/>
              <a:t>серця</a:t>
            </a:r>
            <a:r>
              <a:rPr lang="ru-RU" dirty="0"/>
              <a:t>, </a:t>
            </a:r>
            <a:r>
              <a:rPr lang="ru-RU" dirty="0" err="1"/>
              <a:t>звужує</a:t>
            </a:r>
            <a:r>
              <a:rPr lang="ru-RU" dirty="0"/>
              <a:t> </a:t>
            </a:r>
            <a:r>
              <a:rPr lang="ru-RU" dirty="0" err="1"/>
              <a:t>просвіт</a:t>
            </a:r>
            <a:r>
              <a:rPr lang="ru-RU" dirty="0"/>
              <a:t> </a:t>
            </a:r>
            <a:r>
              <a:rPr lang="ru-RU" dirty="0" err="1"/>
              <a:t>судин</a:t>
            </a:r>
            <a:r>
              <a:rPr lang="ru-RU" dirty="0"/>
              <a:t>,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кров’яний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 і т. д. Вона </a:t>
            </a:r>
            <a:r>
              <a:rPr lang="ru-RU" dirty="0" err="1"/>
              <a:t>стимулює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у </a:t>
            </a:r>
            <a:r>
              <a:rPr lang="ru-RU" dirty="0" err="1"/>
              <a:t>клітинах</a:t>
            </a:r>
            <a:r>
              <a:rPr lang="ru-RU" dirty="0"/>
              <a:t> і тканинах </a:t>
            </a:r>
            <a:r>
              <a:rPr lang="ru-RU" dirty="0" err="1"/>
              <a:t>організму</a:t>
            </a:r>
            <a:endParaRPr lang="ru-RU" dirty="0"/>
          </a:p>
        </p:txBody>
      </p:sp>
      <p:pic>
        <p:nvPicPr>
          <p:cNvPr id="9218" name="Picture 2" descr="Результат пошуку зображень за запитом автономна н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25"/>
          <a:stretch/>
        </p:blipFill>
        <p:spPr bwMode="auto">
          <a:xfrm>
            <a:off x="9162661" y="1532068"/>
            <a:ext cx="2920482" cy="482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900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Характеристика парасимпатичної нервової системи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926" y="1853616"/>
            <a:ext cx="8846976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/>
              <a:t>Забезпечує відновлення та відпочинок організму (протилежна за дією симпатичній)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Нервові волокна парасимпатичної нервової системи (НС) виходять зі стовбуру головного мозку та крижового відділу спинного мозку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Ганглії (нервові вузли) розташовані поряд з відповідним органом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Медіатором є  </a:t>
            </a:r>
            <a:r>
              <a:rPr lang="uk-UA" b="1" dirty="0"/>
              <a:t>ацетилхолін</a:t>
            </a:r>
            <a:r>
              <a:rPr lang="uk-UA" dirty="0"/>
              <a:t>, що справляє на організм гальмуючий ефект, знижує інтенсивність обміну речовин</a:t>
            </a:r>
            <a:endParaRPr lang="ru-RU" dirty="0"/>
          </a:p>
        </p:txBody>
      </p:sp>
      <p:pic>
        <p:nvPicPr>
          <p:cNvPr id="10242" name="Picture 2" descr="Результат пошуку зображень за запитом автономна н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3"/>
          <a:stretch/>
        </p:blipFill>
        <p:spPr bwMode="auto">
          <a:xfrm>
            <a:off x="9479902" y="1690688"/>
            <a:ext cx="2712099" cy="504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11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516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Порівняльна характеристика симпатичного та парасимпатичного відділів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366329"/>
              </p:ext>
            </p:extLst>
          </p:nvPr>
        </p:nvGraphicFramePr>
        <p:xfrm>
          <a:off x="763555" y="1657674"/>
          <a:ext cx="10515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57085115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6145111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Симпатична</a:t>
                      </a:r>
                      <a:r>
                        <a:rPr lang="uk-UA" sz="2400" baseline="0" dirty="0"/>
                        <a:t> НС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Парасимпатична НС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462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/>
                        <a:t>Нервові центри у</a:t>
                      </a:r>
                      <a:r>
                        <a:rPr lang="uk-UA" sz="2400" baseline="0" dirty="0"/>
                        <a:t> грудному та поперековому відділах спинного мозку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Нервові центри у</a:t>
                      </a:r>
                      <a:r>
                        <a:rPr lang="uk-UA" sz="2400" baseline="0" dirty="0"/>
                        <a:t> стовбурі мозку і </a:t>
                      </a:r>
                      <a:r>
                        <a:rPr lang="uk-UA" sz="2400" baseline="0" dirty="0" err="1"/>
                        <a:t>крижомому</a:t>
                      </a:r>
                      <a:r>
                        <a:rPr lang="uk-UA" sz="2400" baseline="0" dirty="0"/>
                        <a:t> відділі спинного мозку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984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/>
                        <a:t>Нервові вузли розташовуються  вздовж спинного мозку на невеликій</a:t>
                      </a:r>
                      <a:r>
                        <a:rPr lang="uk-UA" sz="2400" baseline="0" dirty="0"/>
                        <a:t> відстані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Нервові вузли біля органів або в органах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67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 err="1"/>
                        <a:t>Передвузлові</a:t>
                      </a:r>
                      <a:r>
                        <a:rPr lang="uk-UA" sz="2400" dirty="0"/>
                        <a:t> волокна короткі</a:t>
                      </a:r>
                    </a:p>
                    <a:p>
                      <a:r>
                        <a:rPr lang="uk-UA" sz="2400" dirty="0" err="1"/>
                        <a:t>Післявузлові</a:t>
                      </a:r>
                      <a:r>
                        <a:rPr lang="uk-UA" sz="2400" dirty="0"/>
                        <a:t> - довгі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err="1"/>
                        <a:t>Передвузлові</a:t>
                      </a:r>
                      <a:r>
                        <a:rPr lang="uk-UA" sz="2400" dirty="0"/>
                        <a:t> - довгі</a:t>
                      </a:r>
                    </a:p>
                    <a:p>
                      <a:r>
                        <a:rPr lang="uk-UA" sz="2400" dirty="0" err="1"/>
                        <a:t>Післявузлові</a:t>
                      </a:r>
                      <a:r>
                        <a:rPr lang="uk-UA" sz="2400" dirty="0"/>
                        <a:t> - короткі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989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/>
                        <a:t>Медіатор  </a:t>
                      </a:r>
                      <a:r>
                        <a:rPr lang="uk-UA" sz="2400" b="1" dirty="0" err="1"/>
                        <a:t>норадреналін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Медіатор  </a:t>
                      </a:r>
                      <a:r>
                        <a:rPr lang="uk-UA" sz="2400" b="1" dirty="0"/>
                        <a:t>ацетилхолін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801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/>
                        <a:t>Значення: активується під час небезпеки і підвищення активності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Значення: домінує у спокої, контролює звичайні реакції і функції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99550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870" r="25660"/>
          <a:stretch/>
        </p:blipFill>
        <p:spPr>
          <a:xfrm>
            <a:off x="11187404" y="0"/>
            <a:ext cx="877077" cy="218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81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uk-UA" b="1" dirty="0"/>
              <a:t>Дія вегетативної нервової системи</a:t>
            </a:r>
            <a:endParaRPr lang="ru-RU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974954"/>
              </p:ext>
            </p:extLst>
          </p:nvPr>
        </p:nvGraphicFramePr>
        <p:xfrm>
          <a:off x="139959" y="1101012"/>
          <a:ext cx="11719248" cy="541128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859624">
                  <a:extLst>
                    <a:ext uri="{9D8B030D-6E8A-4147-A177-3AD203B41FA5}">
                      <a16:colId xmlns:a16="http://schemas.microsoft.com/office/drawing/2014/main" val="2556621998"/>
                    </a:ext>
                  </a:extLst>
                </a:gridCol>
                <a:gridCol w="5859624">
                  <a:extLst>
                    <a:ext uri="{9D8B030D-6E8A-4147-A177-3AD203B41FA5}">
                      <a16:colId xmlns:a16="http://schemas.microsoft.com/office/drawing/2014/main" val="1338122936"/>
                    </a:ext>
                  </a:extLst>
                </a:gridCol>
              </a:tblGrid>
              <a:tr h="3993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</a:rPr>
                        <a:t>Симпатична нервова система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</a:rPr>
                        <a:t>Парасимпатична нервова система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955337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</a:rPr>
                        <a:t>Збільшує ритм серцевих скорочень</a:t>
                      </a:r>
                      <a:endParaRPr lang="ru-RU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>
                          <a:effectLst/>
                        </a:rPr>
                        <a:t>Зменшує ритм серцевих скорочень</a:t>
                      </a:r>
                      <a:endParaRPr lang="ru-RU" sz="24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9687216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</a:rPr>
                        <a:t>Звужує кровоносні судини</a:t>
                      </a:r>
                      <a:endParaRPr lang="ru-RU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>
                          <a:effectLst/>
                        </a:rPr>
                        <a:t>Розширює кровоносні судини</a:t>
                      </a:r>
                      <a:endParaRPr lang="ru-RU" sz="24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9411038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>
                          <a:effectLst/>
                        </a:rPr>
                        <a:t>Підвищує  кров</a:t>
                      </a:r>
                      <a:r>
                        <a:rPr lang="en-US" sz="2400" b="0">
                          <a:effectLst/>
                        </a:rPr>
                        <a:t>’</a:t>
                      </a:r>
                      <a:r>
                        <a:rPr lang="uk-UA" sz="2400" b="0">
                          <a:effectLst/>
                        </a:rPr>
                        <a:t>яний  тиск</a:t>
                      </a:r>
                      <a:endParaRPr lang="ru-RU" sz="24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</a:rPr>
                        <a:t>Знижує  кров</a:t>
                      </a:r>
                      <a:r>
                        <a:rPr lang="en-US" sz="2400" b="0" dirty="0">
                          <a:effectLst/>
                        </a:rPr>
                        <a:t>’</a:t>
                      </a:r>
                      <a:r>
                        <a:rPr lang="uk-UA" sz="2400" b="0" dirty="0" err="1">
                          <a:effectLst/>
                        </a:rPr>
                        <a:t>яний</a:t>
                      </a:r>
                      <a:r>
                        <a:rPr lang="uk-UA" sz="2400" b="0" dirty="0">
                          <a:effectLst/>
                        </a:rPr>
                        <a:t>  тиск</a:t>
                      </a:r>
                      <a:endParaRPr lang="ru-RU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6815448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>
                          <a:effectLst/>
                        </a:rPr>
                        <a:t>Розширює зіниці</a:t>
                      </a:r>
                      <a:endParaRPr lang="ru-RU" sz="24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</a:rPr>
                        <a:t>Звужує зіниці</a:t>
                      </a:r>
                      <a:endParaRPr lang="ru-RU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3005070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>
                          <a:effectLst/>
                        </a:rPr>
                        <a:t>Пригнічує слиновиділення</a:t>
                      </a:r>
                      <a:endParaRPr lang="ru-RU" sz="24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</a:rPr>
                        <a:t>Стимулює слиновиділення</a:t>
                      </a:r>
                      <a:endParaRPr lang="ru-RU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7008468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>
                          <a:effectLst/>
                        </a:rPr>
                        <a:t>Розширює бронхи</a:t>
                      </a:r>
                      <a:endParaRPr lang="ru-RU" sz="24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</a:rPr>
                        <a:t>Звужує бронхи</a:t>
                      </a:r>
                      <a:endParaRPr lang="ru-RU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9416115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>
                          <a:effectLst/>
                        </a:rPr>
                        <a:t>Збільшує вентиляціє легенів</a:t>
                      </a:r>
                      <a:endParaRPr lang="ru-RU" sz="24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</a:rPr>
                        <a:t>Зменшує вентиляціє </a:t>
                      </a:r>
                      <a:r>
                        <a:rPr lang="uk-UA" sz="2400" b="0" dirty="0" err="1">
                          <a:effectLst/>
                        </a:rPr>
                        <a:t>легенів</a:t>
                      </a:r>
                      <a:endParaRPr lang="ru-RU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4144409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>
                          <a:effectLst/>
                        </a:rPr>
                        <a:t>Розслабляє сечовий міхур</a:t>
                      </a:r>
                      <a:endParaRPr lang="ru-RU" sz="24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</a:rPr>
                        <a:t>Скорочує сечовий міхур</a:t>
                      </a:r>
                      <a:endParaRPr lang="ru-RU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2260907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>
                          <a:effectLst/>
                        </a:rPr>
                        <a:t>Уповільнює травлення</a:t>
                      </a:r>
                      <a:endParaRPr lang="ru-RU" sz="24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</a:rPr>
                        <a:t>Стимулює травлення</a:t>
                      </a:r>
                      <a:endParaRPr lang="ru-RU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2292289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</a:rPr>
                        <a:t>Стимулює обмін речовин</a:t>
                      </a:r>
                      <a:endParaRPr lang="ru-RU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</a:rPr>
                        <a:t>Уповільнює обмін речовин</a:t>
                      </a:r>
                      <a:endParaRPr lang="ru-RU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5778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74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167" y="309142"/>
            <a:ext cx="10515600" cy="1325563"/>
          </a:xfrm>
        </p:spPr>
        <p:txBody>
          <a:bodyPr/>
          <a:lstStyle/>
          <a:p>
            <a:pPr algn="ctr"/>
            <a:r>
              <a:rPr lang="uk-UA" b="1" dirty="0"/>
              <a:t>Значення вегетативної (автономної) нервової системи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531" y="1825625"/>
            <a:ext cx="11513975" cy="4351338"/>
          </a:xfrm>
        </p:spPr>
        <p:txBody>
          <a:bodyPr/>
          <a:lstStyle/>
          <a:p>
            <a:pPr algn="just"/>
            <a:r>
              <a:rPr lang="ru-RU" dirty="0" err="1"/>
              <a:t>Функцією</a:t>
            </a:r>
            <a:r>
              <a:rPr lang="ru-RU" dirty="0"/>
              <a:t> </a:t>
            </a:r>
            <a:r>
              <a:rPr lang="ru-RU" dirty="0" err="1"/>
              <a:t>автономної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є </a:t>
            </a:r>
            <a:r>
              <a:rPr lang="ru-RU" dirty="0" err="1"/>
              <a:t>підтримка</a:t>
            </a:r>
            <a:r>
              <a:rPr lang="ru-RU" dirty="0"/>
              <a:t> </a:t>
            </a:r>
            <a:r>
              <a:rPr lang="ru-RU" b="1" dirty="0"/>
              <a:t>гомеостазу</a:t>
            </a:r>
            <a:r>
              <a:rPr lang="ru-RU" dirty="0"/>
              <a:t> — </a:t>
            </a:r>
            <a:r>
              <a:rPr lang="ru-RU" dirty="0" err="1"/>
              <a:t>сталості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endParaRPr lang="uk-UA" dirty="0"/>
          </a:p>
          <a:p>
            <a:pPr algn="just"/>
            <a:r>
              <a:rPr lang="uk-UA" dirty="0"/>
              <a:t>Діяльність майже всіх внутрішніх органів може координуватися обома відділами вегетативної нервової системи – симпатичним та парасимпатичним</a:t>
            </a:r>
          </a:p>
          <a:p>
            <a:pPr algn="just"/>
            <a:r>
              <a:rPr lang="uk-UA" dirty="0"/>
              <a:t>Таке подвійне керування забезпечує кращу регуляцію роботи органів та забезпечує цілісне реагування організму на зміни, </a:t>
            </a:r>
          </a:p>
          <a:p>
            <a:pPr marL="0" indent="0">
              <a:buNone/>
            </a:pPr>
            <a:r>
              <a:rPr lang="uk-UA" dirty="0"/>
              <a:t>  що відбуваються в довкіллі та в організмі</a:t>
            </a:r>
            <a:endParaRPr lang="ru-RU" dirty="0"/>
          </a:p>
        </p:txBody>
      </p:sp>
      <p:pic>
        <p:nvPicPr>
          <p:cNvPr id="11266" name="Picture 2" descr="Результат пошуку зображень за запитом нерв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498" y="4399472"/>
            <a:ext cx="2469502" cy="245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69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7174"/>
            <a:ext cx="10515600" cy="1325563"/>
          </a:xfrm>
        </p:spPr>
        <p:txBody>
          <a:bodyPr/>
          <a:lstStyle/>
          <a:p>
            <a:pPr algn="ctr"/>
            <a:r>
              <a:rPr lang="uk-UA" b="1" dirty="0"/>
              <a:t>Ситуація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902" y="1443070"/>
            <a:ext cx="10515600" cy="4351338"/>
          </a:xfrm>
        </p:spPr>
        <p:txBody>
          <a:bodyPr/>
          <a:lstStyle/>
          <a:p>
            <a:pPr algn="just" fontAlgn="base"/>
            <a:r>
              <a:rPr lang="uk-UA" dirty="0"/>
              <a:t>Мабуть, ми помічали, що раптовий переляк змушує сильніше битися серце, дихання стає частішим і глибшим, в кров з печінки викидається глюкоза, припиняється виділення травного соку, з’являється сухість у роті.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готується</a:t>
            </a:r>
            <a:r>
              <a:rPr lang="ru-RU" dirty="0"/>
              <a:t> до </a:t>
            </a:r>
            <a:r>
              <a:rPr lang="ru-RU" dirty="0" err="1"/>
              <a:t>швидкої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на </a:t>
            </a:r>
            <a:r>
              <a:rPr lang="ru-RU" dirty="0" err="1"/>
              <a:t>небезпеку</a:t>
            </a:r>
            <a:r>
              <a:rPr lang="ru-RU" dirty="0"/>
              <a:t> і,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, до </a:t>
            </a:r>
            <a:r>
              <a:rPr lang="ru-RU" dirty="0" err="1"/>
              <a:t>самозахисту</a:t>
            </a:r>
            <a:endParaRPr lang="ru-RU" dirty="0"/>
          </a:p>
          <a:p>
            <a:pPr fontAlgn="base"/>
            <a:r>
              <a:rPr lang="uk-UA" dirty="0"/>
              <a:t>Що змушує наш організм так реагувати?</a:t>
            </a:r>
            <a:endParaRPr lang="ru-RU" dirty="0"/>
          </a:p>
          <a:p>
            <a:endParaRPr lang="ru-RU" dirty="0"/>
          </a:p>
        </p:txBody>
      </p:sp>
      <p:pic>
        <p:nvPicPr>
          <p:cNvPr id="7172" name="Picture 4" descr="Результат пошуку зображень за запитом переля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658" y="4076862"/>
            <a:ext cx="4186342" cy="27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1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02"/>
    </mc:Choice>
    <mc:Fallback xmlns="">
      <p:transition spd="slow" advTm="2390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2795" y="357167"/>
            <a:ext cx="408098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chemeClr val="tx1"/>
                </a:solidFill>
              </a:rPr>
              <a:t>НЕРВОВА СИСТЕМА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7624" y="2071679"/>
            <a:ext cx="3579903" cy="15081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tx1"/>
                </a:solidFill>
              </a:rPr>
              <a:t>Соматична</a:t>
            </a:r>
            <a:r>
              <a:rPr lang="uk-UA" sz="20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uk-UA" sz="2000" b="1" i="1" dirty="0"/>
          </a:p>
          <a:p>
            <a:pPr algn="ctr"/>
            <a:r>
              <a:rPr lang="uk-UA" sz="2000" b="1" dirty="0"/>
              <a:t>регулює роботу скелетних</a:t>
            </a:r>
          </a:p>
          <a:p>
            <a:pPr algn="ctr"/>
            <a:r>
              <a:rPr lang="uk-UA" sz="2000" b="1" dirty="0"/>
              <a:t>м</a:t>
            </a:r>
            <a:r>
              <a:rPr lang="en-US" sz="2000" b="1" dirty="0"/>
              <a:t>’</a:t>
            </a:r>
            <a:r>
              <a:rPr lang="uk-UA" sz="2000" b="1" dirty="0"/>
              <a:t>язів, органів чуття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74968" y="2071679"/>
            <a:ext cx="3657796" cy="15081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tx1"/>
                </a:solidFill>
              </a:rPr>
              <a:t>Вегетативна</a:t>
            </a:r>
            <a:r>
              <a:rPr lang="uk-UA" sz="2000" b="1" i="1" dirty="0"/>
              <a:t> </a:t>
            </a:r>
          </a:p>
          <a:p>
            <a:pPr algn="ctr"/>
            <a:endParaRPr lang="uk-UA" sz="2000" b="1" i="1" dirty="0"/>
          </a:p>
          <a:p>
            <a:pPr algn="ctr"/>
            <a:r>
              <a:rPr lang="uk-UA" sz="2000" b="1" dirty="0"/>
              <a:t>регулює роботу всіх внутрішніх</a:t>
            </a:r>
          </a:p>
          <a:p>
            <a:pPr algn="ctr"/>
            <a:r>
              <a:rPr lang="uk-UA" sz="2000" b="1" dirty="0"/>
              <a:t>органів</a:t>
            </a:r>
            <a:endParaRPr lang="ru-RU" sz="2000" b="1" dirty="0"/>
          </a:p>
        </p:txBody>
      </p:sp>
      <p:cxnSp>
        <p:nvCxnSpPr>
          <p:cNvPr id="6" name="Прямая со стрелкой 5"/>
          <p:cNvCxnSpPr>
            <a:endCxn id="3" idx="0"/>
          </p:cNvCxnSpPr>
          <p:nvPr/>
        </p:nvCxnSpPr>
        <p:spPr>
          <a:xfrm rot="5400000">
            <a:off x="3313527" y="1003717"/>
            <a:ext cx="1071570" cy="10643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6810380" y="1071546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Рисунок 8" descr="rombovidna-myaz-funkcyi-velika-mala-rombopodbn-myazi-spini_55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8283" y="3571876"/>
            <a:ext cx="3598127" cy="2938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2c4a591088100672ca315dda24a35f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0314" y="3609018"/>
            <a:ext cx="3143272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 descr="Результат пошуку зображень за запитом нервова систем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18"/>
          <a:stretch/>
        </p:blipFill>
        <p:spPr bwMode="auto">
          <a:xfrm>
            <a:off x="9923540" y="224838"/>
            <a:ext cx="2268081" cy="355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59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27"/>
    </mc:Choice>
    <mc:Fallback xmlns="">
      <p:transition spd="slow" advTm="19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195638" y="4238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47" name="WordArt 7" descr="045_e1"/>
          <p:cNvSpPr>
            <a:spLocks noChangeArrowheads="1" noChangeShapeType="1" noTextEdit="1"/>
          </p:cNvSpPr>
          <p:nvPr/>
        </p:nvSpPr>
        <p:spPr bwMode="auto">
          <a:xfrm>
            <a:off x="1334278" y="115888"/>
            <a:ext cx="9619861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dirty="0" err="1">
                <a:latin typeface="+mj-lt"/>
                <a:ea typeface="+mj-ea"/>
                <a:cs typeface="+mj-cs"/>
              </a:rPr>
              <a:t>Вегетативна</a:t>
            </a:r>
            <a:r>
              <a:rPr lang="ru-RU" sz="2400" dirty="0">
                <a:latin typeface="+mj-lt"/>
                <a:ea typeface="+mj-ea"/>
                <a:cs typeface="+mj-cs"/>
              </a:rPr>
              <a:t> (автономна)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нервова</a:t>
            </a:r>
            <a:r>
              <a:rPr lang="ru-RU" sz="2400" dirty="0">
                <a:latin typeface="+mj-lt"/>
                <a:ea typeface="+mj-ea"/>
                <a:cs typeface="+mj-cs"/>
              </a:rPr>
              <a:t> система</a:t>
            </a: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550506" y="1228336"/>
            <a:ext cx="1093547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buFont typeface="+mj-lt"/>
              <a:buAutoNum type="arabicPeriod"/>
            </a:pPr>
            <a:r>
              <a:rPr lang="uk-UA" altLang="ru-RU" sz="2400" dirty="0"/>
              <a:t>Не керується свідомістю людини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uk-UA" altLang="ru-RU" sz="2400" dirty="0"/>
              <a:t>Іннервує внутрішні органи, залози, гладкі м’язи, регулює обмінні процеси в тканинах, забезпечує гомеостаз, обмін речовин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uk-UA" sz="2400" dirty="0"/>
              <a:t>Р</a:t>
            </a:r>
            <a:r>
              <a:rPr lang="ru-RU" sz="2400" dirty="0" err="1"/>
              <a:t>ефлекторна</a:t>
            </a:r>
            <a:r>
              <a:rPr lang="ru-RU" sz="2400" dirty="0"/>
              <a:t> дуга </a:t>
            </a:r>
            <a:r>
              <a:rPr lang="ru-RU" sz="2400" dirty="0" err="1"/>
              <a:t>вегетативної</a:t>
            </a:r>
            <a:r>
              <a:rPr lang="ru-RU" sz="2400" dirty="0"/>
              <a:t> </a:t>
            </a:r>
            <a:r>
              <a:rPr lang="ru-RU" sz="2400" dirty="0" err="1"/>
              <a:t>нервової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складається</a:t>
            </a:r>
            <a:r>
              <a:rPr lang="ru-RU" sz="2400" dirty="0"/>
              <a:t> з </a:t>
            </a:r>
            <a:r>
              <a:rPr lang="ru-RU" sz="2400" dirty="0" err="1"/>
              <a:t>трьох</a:t>
            </a:r>
            <a:r>
              <a:rPr lang="ru-RU" sz="2400" dirty="0"/>
              <a:t> </a:t>
            </a:r>
            <a:r>
              <a:rPr lang="ru-RU" sz="2400" dirty="0" err="1"/>
              <a:t>нейронів</a:t>
            </a:r>
            <a:endParaRPr lang="uk-UA" altLang="ru-RU" sz="2400" dirty="0"/>
          </a:p>
          <a:p>
            <a:pPr eaLnBrk="1" hangingPunct="1"/>
            <a:endParaRPr lang="uk-UA" alt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37118" y="3771227"/>
            <a:ext cx="63541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Arial" panose="020B0604020202020204" pitchFamily="34" charset="0"/>
              </a:rPr>
              <a:t>Як ви думаєте, чому вегетативну нервову систему також називають автономною? </a:t>
            </a:r>
          </a:p>
          <a:p>
            <a:endParaRPr lang="uk-UA" sz="2400" dirty="0">
              <a:latin typeface="Arial" panose="020B0604020202020204" pitchFamily="34" charset="0"/>
            </a:endParaRPr>
          </a:p>
          <a:p>
            <a:r>
              <a:rPr lang="uk-UA" sz="2400" dirty="0">
                <a:latin typeface="Arial" panose="020B0604020202020204" pitchFamily="34" charset="0"/>
              </a:rPr>
              <a:t>Тому що регуляція відбувається несвідомо, бо більшість функцій, які вона регулює, не можуть бути викликані та припинені свідомо</a:t>
            </a:r>
            <a:endParaRPr lang="ru-RU" sz="2400" dirty="0">
              <a:latin typeface="Arial" panose="020B0604020202020204" pitchFamily="34" charset="0"/>
            </a:endParaRPr>
          </a:p>
        </p:txBody>
      </p:sp>
      <p:pic>
        <p:nvPicPr>
          <p:cNvPr id="2050" name="Picture 2" descr="Результат пошуку зображень за запитом рефлекторна дуга слиновиділ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824" y="3092644"/>
            <a:ext cx="456247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46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563" y="94537"/>
            <a:ext cx="10983686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Особливості автономної (вегетативної) НС</a:t>
            </a:r>
            <a:br>
              <a:rPr lang="uk-UA" dirty="0"/>
            </a:br>
            <a:r>
              <a:rPr lang="uk-UA" dirty="0"/>
              <a:t>засновник вчення Джон </a:t>
            </a:r>
            <a:r>
              <a:rPr lang="uk-UA" dirty="0" err="1"/>
              <a:t>Ленглі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840894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/>
              <a:t>Називають автономною, тому що вона здійснює свої функції незалежно від нашої волі й свідомості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Має центральні та периферичні відділи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Центральні відділи складаються з нейронів, розміщені у стовбурі головного мозку й спинного мозку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584" y="1420100"/>
            <a:ext cx="3600288" cy="549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277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563" y="945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Особливості автономної нервової системи</a:t>
            </a:r>
            <a:br>
              <a:rPr lang="uk-UA" dirty="0"/>
            </a:br>
            <a:r>
              <a:rPr lang="uk-UA" dirty="0"/>
              <a:t>засновник вчення Джон </a:t>
            </a:r>
            <a:r>
              <a:rPr lang="uk-UA" dirty="0" err="1"/>
              <a:t>Ленглі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316755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uk-UA" dirty="0"/>
              <a:t>Периферична утворена нервовими вузлами, які іннервують робочий орган. Нервові волокна не мають шару мієліну, тому швидкість проведення нервових імпульсів невелика (3-10м/с)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uk-UA" dirty="0"/>
              <a:t>Автономні нервові волокна мають нижчу збудливість і тривалий період реакції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517" y="1509074"/>
            <a:ext cx="3506983" cy="534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331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Особливості автономної нервової системи</a:t>
            </a:r>
            <a:br>
              <a:rPr lang="uk-UA" dirty="0"/>
            </a:br>
            <a:r>
              <a:rPr lang="uk-UA" dirty="0"/>
              <a:t>засновник вчення Джон </a:t>
            </a:r>
            <a:r>
              <a:rPr lang="uk-UA" dirty="0" err="1"/>
              <a:t>Ленглі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653" y="1844286"/>
            <a:ext cx="6887547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uk-UA" dirty="0"/>
              <a:t>Особливістю автономної НС є те, що нервові волокна в нервах перериваються вузлами і тому еферентні (рухові) шляхи складаються з </a:t>
            </a:r>
            <a:r>
              <a:rPr lang="uk-UA" b="1" dirty="0"/>
              <a:t>2-х нейронів: </a:t>
            </a:r>
            <a:r>
              <a:rPr lang="uk-UA" b="1" dirty="0" err="1"/>
              <a:t>передвузлового</a:t>
            </a:r>
            <a:r>
              <a:rPr lang="uk-UA" b="1" dirty="0"/>
              <a:t> та </a:t>
            </a:r>
            <a:r>
              <a:rPr lang="uk-UA" b="1" dirty="0" err="1"/>
              <a:t>післявузлового</a:t>
            </a:r>
            <a:endParaRPr lang="uk-UA" b="1" dirty="0"/>
          </a:p>
          <a:p>
            <a:pPr marL="514350" indent="-514350">
              <a:buFont typeface="+mj-lt"/>
              <a:buAutoNum type="arabicPeriod" startAt="6"/>
            </a:pPr>
            <a:r>
              <a:rPr lang="uk-UA" dirty="0"/>
              <a:t>Тіло першого нейрона знаходиться в ЦНС, а його аксон за її межами передає збудження на нейрони, тіла яких містяться в периферичних нервових вузлах(гангліях)</a:t>
            </a:r>
          </a:p>
        </p:txBody>
      </p:sp>
      <p:pic>
        <p:nvPicPr>
          <p:cNvPr id="2052" name="Picture 4" descr="Соматична та вегетативна нервова система - Підручник з Біології. 8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212" y="1844286"/>
            <a:ext cx="4982633" cy="299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080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Особливості автономної нервової системи</a:t>
            </a:r>
            <a:br>
              <a:rPr lang="uk-UA" dirty="0"/>
            </a:br>
            <a:r>
              <a:rPr lang="uk-UA" dirty="0"/>
              <a:t>засновник вчення Джон </a:t>
            </a:r>
            <a:r>
              <a:rPr lang="uk-UA" dirty="0" err="1"/>
              <a:t>Ленглі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221035" cy="4351338"/>
          </a:xfrm>
        </p:spPr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uk-UA" dirty="0"/>
              <a:t>Один </a:t>
            </a:r>
            <a:r>
              <a:rPr lang="uk-UA" dirty="0" err="1"/>
              <a:t>передвузловий</a:t>
            </a:r>
            <a:r>
              <a:rPr lang="uk-UA" dirty="0"/>
              <a:t> нейрон зазвичай передає збудження на декілька </a:t>
            </a:r>
            <a:r>
              <a:rPr lang="uk-UA" dirty="0" err="1"/>
              <a:t>післявузлових</a:t>
            </a:r>
            <a:r>
              <a:rPr lang="uk-UA" dirty="0"/>
              <a:t> нейронів (явище мультиплікації)</a:t>
            </a:r>
            <a:endParaRPr lang="ru-RU" dirty="0"/>
          </a:p>
          <a:p>
            <a:pPr marL="514350" indent="-514350">
              <a:buFont typeface="+mj-lt"/>
              <a:buAutoNum type="arabicPeriod" startAt="8"/>
            </a:pPr>
            <a:r>
              <a:rPr lang="uk-UA" dirty="0"/>
              <a:t>Рефлекторні дуги автономних рефлексів мають тільки рухові ланки. Своїх власних чутливих шляхів автономна НС не має, вони є спільними з іншими відділами нервової системи</a:t>
            </a:r>
          </a:p>
        </p:txBody>
      </p:sp>
      <p:pic>
        <p:nvPicPr>
          <p:cNvPr id="3076" name="Picture 4" descr="Відділи вегетативної нервової системи: симпатичний і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026" y="1900681"/>
            <a:ext cx="4496659" cy="453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433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Особливості автономної нервової системи</a:t>
            </a:r>
            <a:br>
              <a:rPr lang="uk-UA" dirty="0"/>
            </a:br>
            <a:r>
              <a:rPr lang="uk-UA" dirty="0"/>
              <a:t>засновник вчення Джон </a:t>
            </a:r>
            <a:r>
              <a:rPr lang="uk-UA" dirty="0" err="1"/>
              <a:t>Ленглі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10"/>
            </a:pPr>
            <a:r>
              <a:rPr lang="uk-UA" dirty="0"/>
              <a:t>Вищими центрами регуляції вегетативних функцій є гіпоталамус, а також кора півкуль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uk-UA" dirty="0"/>
              <a:t>Автономну нервову систему поділяють на два відділи: симпатичний та парасимпатичний</a:t>
            </a:r>
            <a:endParaRPr lang="ru-RU" dirty="0"/>
          </a:p>
        </p:txBody>
      </p:sp>
      <p:pic>
        <p:nvPicPr>
          <p:cNvPr id="1026" name="Picture 2" descr="Соматична та вегетативна нервова система - Підручник з Біології. 8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37" y="3405674"/>
            <a:ext cx="5535563" cy="333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ипоталамус — Душа человека. Статья. Здоровый образ жизни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29" y="3596610"/>
            <a:ext cx="3679307" cy="326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8997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2.2|2.7|7.1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9|14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850</Words>
  <Application>Microsoft Macintosh PowerPoint</Application>
  <PresentationFormat>Widescreen</PresentationFormat>
  <Paragraphs>100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Вегетативна нервова система</vt:lpstr>
      <vt:lpstr>Ситуація</vt:lpstr>
      <vt:lpstr>PowerPoint Presentation</vt:lpstr>
      <vt:lpstr>PowerPoint Presentation</vt:lpstr>
      <vt:lpstr>Особливості автономної (вегетативної) НС засновник вчення Джон Ленглі</vt:lpstr>
      <vt:lpstr>Особливості автономної нервової системи засновник вчення Джон Ленглі</vt:lpstr>
      <vt:lpstr>Особливості автономної нервової системи засновник вчення Джон Ленглі</vt:lpstr>
      <vt:lpstr>Особливості автономної нервової системи засновник вчення Джон Ленглі</vt:lpstr>
      <vt:lpstr>Особливості автономної нервової системи засновник вчення Джон Ленглі</vt:lpstr>
      <vt:lpstr>Функції автономної (вегетативної) НС</vt:lpstr>
      <vt:lpstr>Кожен орган іннервується симпатичним та парасимпатичним нервами</vt:lpstr>
      <vt:lpstr>Характеристика симпатичної нервової системи</vt:lpstr>
      <vt:lpstr>Характеристика парасимпатичної нервової системи</vt:lpstr>
      <vt:lpstr>Порівняльна характеристика симпатичного та парасимпатичного відділів</vt:lpstr>
      <vt:lpstr>Дія вегетативної нервової системи</vt:lpstr>
      <vt:lpstr>Значення вегетативної (автономної) нервової системи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про соматичну нервову систему. Вегетативна нервова система</dc:title>
  <dc:creator>User</dc:creator>
  <cp:lastModifiedBy>Microsoft Office User</cp:lastModifiedBy>
  <cp:revision>31</cp:revision>
  <dcterms:created xsi:type="dcterms:W3CDTF">2020-03-22T20:20:39Z</dcterms:created>
  <dcterms:modified xsi:type="dcterms:W3CDTF">2023-10-03T20:27:26Z</dcterms:modified>
</cp:coreProperties>
</file>