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3" r:id="rId6"/>
    <p:sldId id="264" r:id="rId7"/>
    <p:sldId id="265" r:id="rId8"/>
    <p:sldId id="266" r:id="rId9"/>
    <p:sldId id="269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418"/>
    <a:srgbClr val="19B7AF"/>
    <a:srgbClr val="6E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3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2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4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1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0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C9DD-7708-465C-9135-B97C99D764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E2DC-812F-485A-8461-197DC149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2" y="0"/>
            <a:ext cx="6791814" cy="6783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3200" y="3874527"/>
            <a:ext cx="5091952" cy="2387600"/>
          </a:xfrm>
        </p:spPr>
        <p:txBody>
          <a:bodyPr>
            <a:noAutofit/>
          </a:bodyPr>
          <a:lstStyle/>
          <a:p>
            <a:r>
              <a:rPr lang="uk-UA" sz="88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Спинний мозок</a:t>
            </a:r>
            <a:endParaRPr lang="ru-RU" sz="88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834" y="0"/>
            <a:ext cx="7588624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Спинний мозок виконує </a:t>
            </a:r>
            <a:br>
              <a:rPr lang="uk-UA" sz="36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600" dirty="0">
                <a:solidFill>
                  <a:srgbClr val="6FA418"/>
                </a:solidFill>
                <a:latin typeface="Comic Sans MS" panose="030F0702030302020204" pitchFamily="66" charset="0"/>
              </a:rPr>
              <a:t>дві важливі функції:</a:t>
            </a:r>
            <a:endParaRPr lang="ru-RU" sz="36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0" y="170804"/>
            <a:ext cx="2956005" cy="64810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156172" y="2716305"/>
            <a:ext cx="74879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Comic Sans MS" panose="030F0702030302020204" pitchFamily="66" charset="0"/>
              </a:rPr>
              <a:t>2.Провідникова функція </a:t>
            </a:r>
            <a:r>
              <a:rPr lang="uk-UA" sz="2400" dirty="0">
                <a:latin typeface="Comic Sans MS" panose="030F0702030302020204" pitchFamily="66" charset="0"/>
              </a:rPr>
              <a:t>забезпечує зв’язок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    і злагоджену роботу всіх відділів ЦНС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54188" y="3021105"/>
            <a:ext cx="8965" cy="28328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6565" y="5853953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спинний мозок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>
            <a:endCxn id="7" idx="1"/>
          </p:cNvCxnSpPr>
          <p:nvPr/>
        </p:nvCxnSpPr>
        <p:spPr>
          <a:xfrm flipV="1">
            <a:off x="2752165" y="6038619"/>
            <a:ext cx="914400" cy="227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90683" y="1586753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головний мозок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3254188" y="1541929"/>
            <a:ext cx="636495" cy="229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14400" y="1541929"/>
            <a:ext cx="8964" cy="31735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553" y="105149"/>
            <a:ext cx="9919447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Колінний рефлекс – рефлекс на розтягнення – </a:t>
            </a:r>
            <a:r>
              <a:rPr lang="uk-UA" sz="3200" dirty="0">
                <a:latin typeface="Comic Sans MS" panose="030F0702030302020204" pitchFamily="66" charset="0"/>
              </a:rPr>
              <a:t>визначає стан спинномозкових нервових шляхів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08" y="1391557"/>
            <a:ext cx="8087252" cy="546644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805952" y="3314308"/>
            <a:ext cx="968189" cy="2241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5325034" y="1545627"/>
            <a:ext cx="2770095" cy="905435"/>
            <a:chOff x="5271246" y="1828800"/>
            <a:chExt cx="2770095" cy="905435"/>
          </a:xfrm>
        </p:grpSpPr>
        <p:sp>
          <p:nvSpPr>
            <p:cNvPr id="16" name="Полилиния 15"/>
            <p:cNvSpPr/>
            <p:nvPr/>
          </p:nvSpPr>
          <p:spPr>
            <a:xfrm>
              <a:off x="5271246" y="1828800"/>
              <a:ext cx="2770095" cy="905435"/>
            </a:xfrm>
            <a:custGeom>
              <a:avLst/>
              <a:gdLst>
                <a:gd name="connsiteX0" fmla="*/ 0 w 2868706"/>
                <a:gd name="connsiteY0" fmla="*/ 480940 h 812634"/>
                <a:gd name="connsiteX1" fmla="*/ 251012 w 2868706"/>
                <a:gd name="connsiteY1" fmla="*/ 238893 h 812634"/>
                <a:gd name="connsiteX2" fmla="*/ 546847 w 2868706"/>
                <a:gd name="connsiteY2" fmla="*/ 95458 h 812634"/>
                <a:gd name="connsiteX3" fmla="*/ 824753 w 2868706"/>
                <a:gd name="connsiteY3" fmla="*/ 32705 h 812634"/>
                <a:gd name="connsiteX4" fmla="*/ 1138518 w 2868706"/>
                <a:gd name="connsiteY4" fmla="*/ 5811 h 812634"/>
                <a:gd name="connsiteX5" fmla="*/ 1479177 w 2868706"/>
                <a:gd name="connsiteY5" fmla="*/ 5811 h 812634"/>
                <a:gd name="connsiteX6" fmla="*/ 1792941 w 2868706"/>
                <a:gd name="connsiteY6" fmla="*/ 68564 h 812634"/>
                <a:gd name="connsiteX7" fmla="*/ 2097741 w 2868706"/>
                <a:gd name="connsiteY7" fmla="*/ 167175 h 812634"/>
                <a:gd name="connsiteX8" fmla="*/ 2492188 w 2868706"/>
                <a:gd name="connsiteY8" fmla="*/ 436117 h 812634"/>
                <a:gd name="connsiteX9" fmla="*/ 2743200 w 2868706"/>
                <a:gd name="connsiteY9" fmla="*/ 669199 h 812634"/>
                <a:gd name="connsiteX10" fmla="*/ 2868706 w 2868706"/>
                <a:gd name="connsiteY10" fmla="*/ 812634 h 812634"/>
                <a:gd name="connsiteX11" fmla="*/ 2868706 w 2868706"/>
                <a:gd name="connsiteY11" fmla="*/ 812634 h 812634"/>
                <a:gd name="connsiteX12" fmla="*/ 2868706 w 2868706"/>
                <a:gd name="connsiteY12" fmla="*/ 812634 h 812634"/>
                <a:gd name="connsiteX13" fmla="*/ 2868706 w 2868706"/>
                <a:gd name="connsiteY13" fmla="*/ 812634 h 81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8706" h="812634">
                  <a:moveTo>
                    <a:pt x="0" y="480940"/>
                  </a:moveTo>
                  <a:cubicBezTo>
                    <a:pt x="79935" y="392040"/>
                    <a:pt x="159871" y="303140"/>
                    <a:pt x="251012" y="238893"/>
                  </a:cubicBezTo>
                  <a:cubicBezTo>
                    <a:pt x="342153" y="174646"/>
                    <a:pt x="451224" y="129823"/>
                    <a:pt x="546847" y="95458"/>
                  </a:cubicBezTo>
                  <a:cubicBezTo>
                    <a:pt x="642470" y="61093"/>
                    <a:pt x="726141" y="47646"/>
                    <a:pt x="824753" y="32705"/>
                  </a:cubicBezTo>
                  <a:cubicBezTo>
                    <a:pt x="923365" y="17764"/>
                    <a:pt x="1029447" y="10293"/>
                    <a:pt x="1138518" y="5811"/>
                  </a:cubicBezTo>
                  <a:cubicBezTo>
                    <a:pt x="1247589" y="1329"/>
                    <a:pt x="1370106" y="-4648"/>
                    <a:pt x="1479177" y="5811"/>
                  </a:cubicBezTo>
                  <a:cubicBezTo>
                    <a:pt x="1588248" y="16270"/>
                    <a:pt x="1689847" y="41670"/>
                    <a:pt x="1792941" y="68564"/>
                  </a:cubicBezTo>
                  <a:cubicBezTo>
                    <a:pt x="1896035" y="95458"/>
                    <a:pt x="1981200" y="105916"/>
                    <a:pt x="2097741" y="167175"/>
                  </a:cubicBezTo>
                  <a:cubicBezTo>
                    <a:pt x="2214282" y="228434"/>
                    <a:pt x="2384612" y="352446"/>
                    <a:pt x="2492188" y="436117"/>
                  </a:cubicBezTo>
                  <a:cubicBezTo>
                    <a:pt x="2599765" y="519788"/>
                    <a:pt x="2680447" y="606446"/>
                    <a:pt x="2743200" y="669199"/>
                  </a:cubicBezTo>
                  <a:cubicBezTo>
                    <a:pt x="2805953" y="731952"/>
                    <a:pt x="2868706" y="812634"/>
                    <a:pt x="2868706" y="812634"/>
                  </a:cubicBezTo>
                  <a:lnTo>
                    <a:pt x="2868706" y="812634"/>
                  </a:lnTo>
                  <a:lnTo>
                    <a:pt x="2868706" y="812634"/>
                  </a:lnTo>
                  <a:lnTo>
                    <a:pt x="2868706" y="812634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7699951" y="2323685"/>
              <a:ext cx="341390" cy="410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689" flipH="1" flipV="1">
            <a:off x="5680402" y="3871061"/>
            <a:ext cx="2601507" cy="825853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H="1" flipV="1">
            <a:off x="3774141" y="5387788"/>
            <a:ext cx="797860" cy="268941"/>
          </a:xfrm>
          <a:prstGeom prst="straightConnector1">
            <a:avLst/>
          </a:prstGeom>
          <a:ln w="76200">
            <a:solidFill>
              <a:srgbClr val="6FA4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5200" y="1545627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чутливі волокна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9648" y="457315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рухові волокна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81059" y="281726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спинний мозок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05027" y="815787"/>
            <a:ext cx="2364837" cy="5800165"/>
            <a:chOff x="4836459" y="1407458"/>
            <a:chExt cx="1779494" cy="43723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1" t="7003" r="38235"/>
            <a:stretch/>
          </p:blipFill>
          <p:spPr>
            <a:xfrm>
              <a:off x="4836459" y="1407458"/>
              <a:ext cx="1779494" cy="437231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517341" y="5396753"/>
              <a:ext cx="98612" cy="116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02" y="365646"/>
            <a:ext cx="57159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Спинний мозок </a:t>
            </a:r>
            <a:br>
              <a:rPr lang="uk-UA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100" dirty="0">
                <a:latin typeface="Comic Sans MS" panose="030F0702030302020204" pitchFamily="66" charset="0"/>
              </a:rPr>
              <a:t>– це нижній відділ ЦНС, </a:t>
            </a:r>
            <a:br>
              <a:rPr lang="uk-UA" sz="3100" dirty="0">
                <a:latin typeface="Comic Sans MS" panose="030F0702030302020204" pitchFamily="66" charset="0"/>
              </a:rPr>
            </a:br>
            <a:r>
              <a:rPr lang="uk-UA" sz="3100" dirty="0">
                <a:latin typeface="Comic Sans MS" panose="030F0702030302020204" pitchFamily="66" charset="0"/>
              </a:rPr>
              <a:t>що має вигляд </a:t>
            </a:r>
            <a:r>
              <a:rPr lang="uk-UA" sz="3100" dirty="0" err="1">
                <a:latin typeface="Comic Sans MS" panose="030F0702030302020204" pitchFamily="66" charset="0"/>
              </a:rPr>
              <a:t>тяжа</a:t>
            </a:r>
            <a:r>
              <a:rPr lang="uk-UA" sz="3100" dirty="0">
                <a:latin typeface="Comic Sans MS" panose="030F0702030302020204" pitchFamily="66" charset="0"/>
              </a:rPr>
              <a:t>, </a:t>
            </a:r>
            <a:br>
              <a:rPr lang="uk-UA" sz="3100" dirty="0">
                <a:latin typeface="Comic Sans MS" panose="030F0702030302020204" pitchFamily="66" charset="0"/>
              </a:rPr>
            </a:br>
            <a:r>
              <a:rPr lang="uk-UA" sz="3100" dirty="0">
                <a:latin typeface="Comic Sans MS" panose="030F0702030302020204" pitchFamily="66" charset="0"/>
              </a:rPr>
              <a:t>розташованого у каналі хребта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2353" r="29091" b="3791"/>
          <a:stretch/>
        </p:blipFill>
        <p:spPr>
          <a:xfrm>
            <a:off x="8303803" y="82572"/>
            <a:ext cx="2201297" cy="6398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1930" y="18098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головний мозок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492433" y="530338"/>
            <a:ext cx="800164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66774" y="2167893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спинний мозок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431679" y="2497278"/>
            <a:ext cx="680509" cy="1772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21008" y="471994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кінцева нитка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>
            <a:endCxn id="14" idx="1"/>
          </p:cNvCxnSpPr>
          <p:nvPr/>
        </p:nvCxnSpPr>
        <p:spPr>
          <a:xfrm flipV="1">
            <a:off x="9585473" y="4904609"/>
            <a:ext cx="535535" cy="93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0665" y="5594804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«кінський хвіст»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038815" y="5296639"/>
            <a:ext cx="606621" cy="298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0399" y="4665600"/>
            <a:ext cx="46698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srgbClr val="6FA418"/>
                </a:solidFill>
                <a:latin typeface="Comic Sans MS" panose="030F0702030302020204" pitchFamily="66" charset="0"/>
              </a:rPr>
              <a:t>Довжина спинного мозку </a:t>
            </a:r>
          </a:p>
          <a:p>
            <a:pPr algn="ctr"/>
            <a:r>
              <a:rPr lang="uk-UA" sz="2800" dirty="0">
                <a:solidFill>
                  <a:srgbClr val="6FA418"/>
                </a:solidFill>
                <a:latin typeface="Comic Sans MS" panose="030F0702030302020204" pitchFamily="66" charset="0"/>
              </a:rPr>
              <a:t>– 41-45 см</a:t>
            </a:r>
          </a:p>
          <a:p>
            <a:pPr algn="ctr"/>
            <a:r>
              <a:rPr lang="uk-UA" sz="2800" dirty="0">
                <a:solidFill>
                  <a:srgbClr val="6FA418"/>
                </a:solidFill>
                <a:latin typeface="Comic Sans MS" panose="030F0702030302020204" pitchFamily="66" charset="0"/>
              </a:rPr>
              <a:t>Товщина – 8-14 мм</a:t>
            </a:r>
          </a:p>
          <a:p>
            <a:pPr algn="ctr"/>
            <a:r>
              <a:rPr lang="uk-UA" sz="2800" dirty="0">
                <a:solidFill>
                  <a:srgbClr val="6FA418"/>
                </a:solidFill>
                <a:latin typeface="Comic Sans MS" panose="030F0702030302020204" pitchFamily="66" charset="0"/>
              </a:rPr>
              <a:t>Маса – 38 г</a:t>
            </a:r>
            <a:endParaRPr lang="ru-RU" sz="28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6315" y="209637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шийне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потовщення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021999" y="1960259"/>
            <a:ext cx="567455" cy="197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5007" y="4131176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поперекове </a:t>
            </a:r>
          </a:p>
          <a:p>
            <a:r>
              <a:rPr lang="uk-UA" dirty="0">
                <a:latin typeface="Comic Sans MS" panose="030F0702030302020204" pitchFamily="66" charset="0"/>
              </a:rPr>
              <a:t>потовщення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974694" y="3950250"/>
            <a:ext cx="575939" cy="2586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99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4" grpId="0"/>
      <p:bldP spid="17" grpId="0"/>
      <p:bldP spid="20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4740" r="2892"/>
          <a:stretch/>
        </p:blipFill>
        <p:spPr>
          <a:xfrm>
            <a:off x="1631576" y="106538"/>
            <a:ext cx="8839201" cy="6751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1230" y="646355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тіло хребця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051176" y="5674659"/>
            <a:ext cx="0" cy="788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352" y="968188"/>
            <a:ext cx="3421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Епідуральний</a:t>
            </a:r>
            <a:r>
              <a:rPr lang="uk-UA" dirty="0">
                <a:latin typeface="Comic Sans MS" panose="030F0702030302020204" pitchFamily="66" charset="0"/>
              </a:rPr>
              <a:t> простір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(містить нерви,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кровоносні судини,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жирову та сполучну тканину)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113481" y="1990165"/>
            <a:ext cx="1068119" cy="564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3435" y="106538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Захист спинного мозку</a:t>
            </a:r>
            <a:endParaRPr lang="ru-RU" sz="32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9433" y="2455893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спинномозкова рідина</a:t>
            </a:r>
          </a:p>
          <a:p>
            <a:r>
              <a:rPr lang="uk-UA" dirty="0">
                <a:latin typeface="Comic Sans MS" panose="030F0702030302020204" pitchFamily="66" charset="0"/>
              </a:rPr>
              <a:t>(</a:t>
            </a:r>
            <a:r>
              <a:rPr lang="uk-UA" dirty="0" err="1">
                <a:latin typeface="Comic Sans MS" panose="030F0702030302020204" pitchFamily="66" charset="0"/>
              </a:rPr>
              <a:t>пом</a:t>
            </a:r>
            <a:r>
              <a:rPr lang="en-US" dirty="0">
                <a:latin typeface="Comic Sans MS" panose="030F0702030302020204" pitchFamily="66" charset="0"/>
              </a:rPr>
              <a:t>’</a:t>
            </a:r>
            <a:r>
              <a:rPr lang="uk-UA" dirty="0" err="1">
                <a:latin typeface="Comic Sans MS" panose="030F0702030302020204" pitchFamily="66" charset="0"/>
              </a:rPr>
              <a:t>ягшує</a:t>
            </a:r>
            <a:r>
              <a:rPr lang="uk-UA" dirty="0">
                <a:latin typeface="Comic Sans MS" panose="030F0702030302020204" pitchFamily="66" charset="0"/>
              </a:rPr>
              <a:t> поштовхи)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929718" y="2779059"/>
            <a:ext cx="2104722" cy="824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916" y="787014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тверда оболонка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287422" y="1156346"/>
            <a:ext cx="938131" cy="1210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39264" y="133028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павутинна оболонка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459438" y="1699616"/>
            <a:ext cx="851108" cy="8508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63505" y="1836822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м</a:t>
            </a:r>
            <a:r>
              <a:rPr lang="en-US" dirty="0">
                <a:latin typeface="Comic Sans MS" panose="030F0702030302020204" pitchFamily="66" charset="0"/>
              </a:rPr>
              <a:t>’</a:t>
            </a:r>
            <a:r>
              <a:rPr lang="uk-UA" dirty="0">
                <a:latin typeface="Comic Sans MS" panose="030F0702030302020204" pitchFamily="66" charset="0"/>
              </a:rPr>
              <a:t>яка оболонка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576898" y="2083804"/>
            <a:ext cx="951926" cy="7037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авая фигурная скобка 25"/>
          <p:cNvSpPr/>
          <p:nvPr/>
        </p:nvSpPr>
        <p:spPr>
          <a:xfrm>
            <a:off x="9494372" y="805380"/>
            <a:ext cx="277906" cy="14191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891448" y="1330284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оболонки мозку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6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8" grpId="0"/>
      <p:bldP spid="13" grpId="0"/>
      <p:bldP spid="17" grpId="0"/>
      <p:bldP spid="22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1978" y="251909"/>
            <a:ext cx="4939553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Будова 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спинного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 мозку</a:t>
            </a:r>
            <a:endParaRPr lang="ru-RU" sz="32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029" b="1047"/>
          <a:stretch/>
        </p:blipFill>
        <p:spPr>
          <a:xfrm>
            <a:off x="3584825" y="0"/>
            <a:ext cx="5958103" cy="664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5961" y="3048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передня борозна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6" name="Прямая соединительная линия 5"/>
          <p:cNvCxnSpPr>
            <a:stCxn id="3" idx="3"/>
          </p:cNvCxnSpPr>
          <p:nvPr/>
        </p:nvCxnSpPr>
        <p:spPr>
          <a:xfrm flipV="1">
            <a:off x="3345684" y="2554942"/>
            <a:ext cx="1798206" cy="6777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6282" y="5827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задня борозна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445624" y="941294"/>
            <a:ext cx="627529" cy="394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572000" y="952038"/>
            <a:ext cx="2286000" cy="2095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1978" y="251909"/>
            <a:ext cx="4939553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Будова 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спинного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 мозку</a:t>
            </a:r>
            <a:endParaRPr lang="ru-RU" sz="32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029" b="1047"/>
          <a:stretch/>
        </p:blipFill>
        <p:spPr>
          <a:xfrm>
            <a:off x="3584825" y="0"/>
            <a:ext cx="5958103" cy="664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9703" y="1594493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сіра речовина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122894" y="1916668"/>
            <a:ext cx="1837765" cy="4589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921" y="2286000"/>
            <a:ext cx="33009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Сіра речовина 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– це </a:t>
            </a:r>
            <a:r>
              <a:rPr lang="uk-UA" sz="2000" b="1" dirty="0">
                <a:latin typeface="Comic Sans MS" panose="030F0702030302020204" pitchFamily="66" charset="0"/>
              </a:rPr>
              <a:t>тіла вставних </a:t>
            </a:r>
            <a:r>
              <a:rPr lang="uk-UA" sz="2000" dirty="0">
                <a:latin typeface="Comic Sans MS" panose="030F0702030302020204" pitchFamily="66" charset="0"/>
              </a:rPr>
              <a:t>(97%)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і рухових (3%) </a:t>
            </a:r>
            <a:r>
              <a:rPr lang="uk-UA" sz="2000" b="1" dirty="0">
                <a:latin typeface="Comic Sans MS" panose="030F0702030302020204" pitchFamily="66" charset="0"/>
              </a:rPr>
              <a:t>нейронів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та </a:t>
            </a:r>
            <a:r>
              <a:rPr lang="uk-UA" sz="2000" dirty="0" err="1">
                <a:latin typeface="Comic Sans MS" panose="030F0702030302020204" pitchFamily="66" charset="0"/>
              </a:rPr>
              <a:t>безмієлінових</a:t>
            </a:r>
            <a:r>
              <a:rPr lang="uk-UA" sz="2000" dirty="0">
                <a:latin typeface="Comic Sans MS" panose="030F0702030302020204" pitchFamily="66" charset="0"/>
              </a:rPr>
              <a:t> аксонів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4373" y="445545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передній ріг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316941" y="2823882"/>
            <a:ext cx="2223247" cy="15957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32194" y="297020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бічний ріг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90447" y="2761129"/>
            <a:ext cx="1739162" cy="248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35355" y="105438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задній ріг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862484" y="1384651"/>
            <a:ext cx="716474" cy="502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7593097" y="-159143"/>
            <a:ext cx="4435430" cy="6997354"/>
            <a:chOff x="7379403" y="-170329"/>
            <a:chExt cx="4435430" cy="699735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7361" l="14375" r="28750"/>
                      </a14:imgEffect>
                    </a14:imgLayer>
                  </a14:imgProps>
                </a:ext>
              </a:extLst>
            </a:blip>
            <a:srcRect l="14117" t="-4967" r="69412" b="82222"/>
            <a:stretch/>
          </p:blipFill>
          <p:spPr>
            <a:xfrm>
              <a:off x="10346323" y="-170329"/>
              <a:ext cx="1308726" cy="135546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17500" l="32188" r="45000"/>
                      </a14:imgEffect>
                    </a14:imgLayer>
                  </a14:imgProps>
                </a:ext>
              </a:extLst>
            </a:blip>
            <a:srcRect l="32157" t="915" r="53627" b="82222"/>
            <a:stretch/>
          </p:blipFill>
          <p:spPr>
            <a:xfrm>
              <a:off x="10484214" y="1263222"/>
              <a:ext cx="1156455" cy="102884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944" b="41667" l="13229" r="30729"/>
                      </a14:imgEffect>
                    </a14:imgLayer>
                  </a14:imgProps>
                </a:ext>
              </a:extLst>
            </a:blip>
            <a:srcRect l="12941" t="25490" r="69412" b="58432"/>
            <a:stretch/>
          </p:blipFill>
          <p:spPr>
            <a:xfrm>
              <a:off x="10319434" y="2318961"/>
              <a:ext cx="1385042" cy="94644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41806" l="30938" r="47188"/>
                      </a14:imgEffect>
                    </a14:imgLayer>
                  </a14:imgProps>
                </a:ext>
              </a:extLst>
            </a:blip>
            <a:srcRect l="30980" t="24444" r="52549" b="57124"/>
            <a:stretch/>
          </p:blipFill>
          <p:spPr>
            <a:xfrm>
              <a:off x="10319434" y="3288218"/>
              <a:ext cx="1440163" cy="120870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583" b="65417" l="15313" r="28542"/>
                      </a14:imgEffect>
                    </a14:imgLayer>
                  </a14:imgProps>
                </a:ext>
              </a:extLst>
            </a:blip>
            <a:srcRect l="15294" t="49412" r="70980" b="34902"/>
            <a:stretch/>
          </p:blipFill>
          <p:spPr>
            <a:xfrm>
              <a:off x="10434911" y="4519739"/>
              <a:ext cx="1255059" cy="1075766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472" b="64583" l="32813" r="45729"/>
                      </a14:imgEffect>
                    </a14:imgLayer>
                  </a14:imgProps>
                </a:ext>
              </a:extLst>
            </a:blip>
            <a:srcRect l="32451" t="48627" r="53823" b="34902"/>
            <a:stretch/>
          </p:blipFill>
          <p:spPr>
            <a:xfrm>
              <a:off x="10534580" y="5641130"/>
              <a:ext cx="1106089" cy="99548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79403" y="61354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>
                  <a:latin typeface="Comic Sans MS" panose="030F0702030302020204" pitchFamily="66" charset="0"/>
                </a:rPr>
                <a:t>Розрізи спинного мозку</a:t>
              </a:r>
            </a:p>
            <a:p>
              <a:pPr algn="r"/>
              <a:r>
                <a:rPr lang="uk-UA" dirty="0">
                  <a:latin typeface="Comic Sans MS" panose="030F0702030302020204" pitchFamily="66" charset="0"/>
                </a:rPr>
                <a:t>на різних сегментах: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4196" y="1076874"/>
              <a:ext cx="2090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dirty="0">
                  <a:latin typeface="Comic Sans MS" panose="030F0702030302020204" pitchFamily="66" charset="0"/>
                </a:rPr>
                <a:t>біля довгастого мозку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10812" y="3134330"/>
              <a:ext cx="1244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V</a:t>
              </a:r>
              <a:r>
                <a:rPr lang="uk-UA" sz="1400" dirty="0">
                  <a:latin typeface="Comic Sans MS" panose="030F0702030302020204" pitchFamily="66" charset="0"/>
                </a:rPr>
                <a:t>ІІ шийний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837431" y="4343038"/>
              <a:ext cx="1075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X</a:t>
              </a:r>
              <a:r>
                <a:rPr lang="uk-UA" sz="1400" dirty="0">
                  <a:latin typeface="Comic Sans MS" panose="030F0702030302020204" pitchFamily="66" charset="0"/>
                </a:rPr>
                <a:t> грудний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25491" y="5464429"/>
              <a:ext cx="16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dirty="0">
                  <a:latin typeface="Comic Sans MS" panose="030F0702030302020204" pitchFamily="66" charset="0"/>
                </a:rPr>
                <a:t>ІІІ поперековий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10812" y="2149587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dirty="0">
                  <a:latin typeface="Comic Sans MS" panose="030F0702030302020204" pitchFamily="66" charset="0"/>
                </a:rPr>
                <a:t>І шийний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843673" y="6519248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dirty="0">
                  <a:latin typeface="Comic Sans MS" panose="030F0702030302020204" pitchFamily="66" charset="0"/>
                </a:rPr>
                <a:t>І крижовий</a:t>
              </a:r>
              <a:endParaRPr lang="ru-RU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0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1978" y="251909"/>
            <a:ext cx="4939553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Будова 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спинного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 мозку</a:t>
            </a:r>
            <a:endParaRPr lang="ru-RU" sz="32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029" b="1047"/>
          <a:stretch/>
        </p:blipFill>
        <p:spPr>
          <a:xfrm>
            <a:off x="3584825" y="0"/>
            <a:ext cx="5958103" cy="664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887" y="2401551"/>
            <a:ext cx="34259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Біла речовина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- це </a:t>
            </a:r>
            <a:r>
              <a:rPr lang="uk-UA" sz="2000" b="1" dirty="0">
                <a:latin typeface="Comic Sans MS" panose="030F0702030302020204" pitchFamily="66" charset="0"/>
              </a:rPr>
              <a:t>аксони</a:t>
            </a:r>
            <a:r>
              <a:rPr lang="uk-UA" sz="2000" dirty="0">
                <a:latin typeface="Comic Sans MS" panose="030F0702030302020204" pitchFamily="66" charset="0"/>
              </a:rPr>
              <a:t>, вкриті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 мієліновими оболонками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284" y="464023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передній канатик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316941" y="2895600"/>
            <a:ext cx="1712259" cy="1744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5436" y="429914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задній канатик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563876" y="799246"/>
            <a:ext cx="389821" cy="7782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203221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бічний канатик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073153" y="2250141"/>
            <a:ext cx="986118" cy="25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3778" y="268359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біла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речовина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419600" y="914690"/>
            <a:ext cx="391390" cy="416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39901" y="698499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центральний канал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(містить спинномозкову рідину)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5392132" y="1150538"/>
            <a:ext cx="2667139" cy="1127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5" t="1005" r="63810" b="2054"/>
          <a:stretch/>
        </p:blipFill>
        <p:spPr>
          <a:xfrm>
            <a:off x="447683" y="125506"/>
            <a:ext cx="2321859" cy="6360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742" y="125506"/>
            <a:ext cx="3608294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Сегменти </a:t>
            </a:r>
            <a:b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спинного мозку</a:t>
            </a:r>
            <a:endParaRPr lang="ru-RU" sz="32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8746" y="1649506"/>
            <a:ext cx="4038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latin typeface="Comic Sans MS" panose="030F0702030302020204" pitchFamily="66" charset="0"/>
              </a:rPr>
              <a:t>Спинний мозок людини</a:t>
            </a:r>
          </a:p>
          <a:p>
            <a:pPr algn="ctr"/>
            <a:r>
              <a:rPr lang="uk-UA" sz="2000" dirty="0">
                <a:latin typeface="Comic Sans MS" panose="030F0702030302020204" pitchFamily="66" charset="0"/>
              </a:rPr>
              <a:t>складається з 31-33 сегментів, </a:t>
            </a:r>
          </a:p>
          <a:p>
            <a:pPr algn="ctr"/>
            <a:r>
              <a:rPr lang="uk-UA" sz="2000" dirty="0">
                <a:latin typeface="Comic Sans MS" panose="030F0702030302020204" pitchFamily="66" charset="0"/>
              </a:rPr>
              <a:t>які об</a:t>
            </a:r>
            <a:r>
              <a:rPr lang="en-US" sz="2000" dirty="0">
                <a:latin typeface="Comic Sans MS" panose="030F0702030302020204" pitchFamily="66" charset="0"/>
              </a:rPr>
              <a:t>’</a:t>
            </a:r>
            <a:r>
              <a:rPr lang="uk-UA" sz="2000" dirty="0" err="1">
                <a:latin typeface="Comic Sans MS" panose="030F0702030302020204" pitchFamily="66" charset="0"/>
              </a:rPr>
              <a:t>єднані</a:t>
            </a:r>
            <a:r>
              <a:rPr lang="uk-UA" sz="2000" dirty="0">
                <a:latin typeface="Comic Sans MS" panose="030F0702030302020204" pitchFamily="66" charset="0"/>
              </a:rPr>
              <a:t> у відділи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7292" y="703729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шийний відділ – 8 сегментів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796985" y="233082"/>
            <a:ext cx="268942" cy="13357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71148" y="2657146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грудний відділ – 12 сегментів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787936" y="1649506"/>
            <a:ext cx="322731" cy="23846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71148" y="4686762"/>
            <a:ext cx="391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поперековий відділ – 5 сегментів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2760575" y="4104946"/>
            <a:ext cx="322731" cy="15329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24118" y="582705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крижовий відділ – 5 сегментів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784760" y="5747266"/>
            <a:ext cx="268943" cy="52891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06704" y="6301251"/>
            <a:ext cx="38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куприковий відділ – 1-3 сегмента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704273" y="6363566"/>
            <a:ext cx="465957" cy="138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517" y="3305711"/>
            <a:ext cx="3458519" cy="34554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46250" y="3656764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спинномозкові нерви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3" name="Прямая соединительная линия 22"/>
          <p:cNvCxnSpPr>
            <a:stCxn id="21" idx="3"/>
          </p:cNvCxnSpPr>
          <p:nvPr/>
        </p:nvCxnSpPr>
        <p:spPr>
          <a:xfrm>
            <a:off x="8193742" y="3841430"/>
            <a:ext cx="817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7888941" y="4026096"/>
            <a:ext cx="1084730" cy="3038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029" b="1047"/>
          <a:stretch/>
        </p:blipFill>
        <p:spPr>
          <a:xfrm>
            <a:off x="3584825" y="0"/>
            <a:ext cx="5958103" cy="6641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9553" cy="823856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Спинномозкові нерви</a:t>
            </a:r>
            <a:endParaRPr lang="ru-RU" sz="3200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9153" y="4437529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Спинномозкові нерви</a:t>
            </a:r>
          </a:p>
          <a:p>
            <a:pPr algn="ctr"/>
            <a:r>
              <a:rPr lang="uk-UA" dirty="0">
                <a:solidFill>
                  <a:srgbClr val="6FA418"/>
                </a:solidFill>
                <a:latin typeface="Comic Sans MS" panose="030F0702030302020204" pitchFamily="66" charset="0"/>
              </a:rPr>
              <a:t>є змішаними</a:t>
            </a:r>
            <a:endParaRPr lang="ru-RU" dirty="0">
              <a:solidFill>
                <a:srgbClr val="6FA418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215718" y="4849906"/>
            <a:ext cx="609600" cy="233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58209" y="1039958"/>
            <a:ext cx="3401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Чутливий (задній) корінець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утворений пучками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чутливих волокон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799294" y="1963288"/>
            <a:ext cx="528918" cy="3316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62496" y="3320975"/>
            <a:ext cx="298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Чутливий вузол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 – скупчення тіл нейронів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13694" y="3979453"/>
            <a:ext cx="527353" cy="5746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47789" y="5730767"/>
            <a:ext cx="3453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Руховий (передній) корінець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утворений пучками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рухових волокон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7799294" y="4966448"/>
            <a:ext cx="367553" cy="726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218" y="764448"/>
            <a:ext cx="3095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latin typeface="Comic Sans MS" panose="030F0702030302020204" pitchFamily="66" charset="0"/>
              </a:rPr>
              <a:t>Від спинного мозку </a:t>
            </a:r>
          </a:p>
          <a:p>
            <a:pPr algn="ctr"/>
            <a:r>
              <a:rPr lang="uk-UA" sz="2000" dirty="0">
                <a:latin typeface="Comic Sans MS" panose="030F0702030302020204" pitchFamily="66" charset="0"/>
              </a:rPr>
              <a:t>відходить </a:t>
            </a:r>
            <a:r>
              <a:rPr lang="uk-UA" sz="2000" b="1" dirty="0">
                <a:latin typeface="Comic Sans MS" panose="030F0702030302020204" pitchFamily="66" charset="0"/>
              </a:rPr>
              <a:t>31 пара</a:t>
            </a:r>
          </a:p>
          <a:p>
            <a:pPr algn="ctr"/>
            <a:r>
              <a:rPr lang="uk-UA" sz="2000" dirty="0">
                <a:latin typeface="Comic Sans MS" panose="030F0702030302020204" pitchFamily="66" charset="0"/>
              </a:rPr>
              <a:t>спинномозкових нервів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" y="2871060"/>
            <a:ext cx="2606631" cy="27914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1459" y="5638434"/>
            <a:ext cx="2981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Comic Sans MS" panose="030F0702030302020204" pitchFamily="66" charset="0"/>
              </a:rPr>
              <a:t>Гілки сусідніх нервів 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можуть сполучатись, 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утворюючи </a:t>
            </a:r>
            <a:r>
              <a:rPr lang="uk-UA" sz="2000" b="1" dirty="0">
                <a:latin typeface="Comic Sans MS" panose="030F0702030302020204" pitchFamily="66" charset="0"/>
              </a:rPr>
              <a:t>сплетення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8641" y="227262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тракт нервових волокон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266329" y="596594"/>
            <a:ext cx="430306" cy="252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3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14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559" t="25401" r="12684" b="11895"/>
          <a:stretch/>
        </p:blipFill>
        <p:spPr>
          <a:xfrm>
            <a:off x="2124634" y="2075877"/>
            <a:ext cx="7584141" cy="4580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77" y="0"/>
            <a:ext cx="6450106" cy="1325563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rgbClr val="6FA418"/>
                </a:solidFill>
                <a:latin typeface="Comic Sans MS" panose="030F0702030302020204" pitchFamily="66" charset="0"/>
              </a:rPr>
              <a:t>Спинний мозок виконує </a:t>
            </a:r>
            <a:br>
              <a:rPr lang="uk-UA" sz="3600" dirty="0">
                <a:solidFill>
                  <a:srgbClr val="6FA418"/>
                </a:solidFill>
                <a:latin typeface="Comic Sans MS" panose="030F0702030302020204" pitchFamily="66" charset="0"/>
              </a:rPr>
            </a:br>
            <a:r>
              <a:rPr lang="uk-UA" sz="3600" dirty="0">
                <a:solidFill>
                  <a:srgbClr val="6FA418"/>
                </a:solidFill>
                <a:latin typeface="Comic Sans MS" panose="030F0702030302020204" pitchFamily="66" charset="0"/>
              </a:rPr>
              <a:t>дві важливі функції: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7882" y="1325563"/>
            <a:ext cx="105496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b="1" dirty="0">
                <a:latin typeface="Comic Sans MS" panose="030F0702030302020204" pitchFamily="66" charset="0"/>
              </a:rPr>
              <a:t>Рефлекторна функція </a:t>
            </a:r>
            <a:r>
              <a:rPr lang="uk-UA" sz="2400" dirty="0">
                <a:latin typeface="Comic Sans MS" panose="030F0702030302020204" pitchFamily="66" charset="0"/>
              </a:rPr>
              <a:t>полягає у забезпеченні рефлексів, 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    </a:t>
            </a:r>
            <a:r>
              <a:rPr lang="uk-UA" sz="2400" dirty="0" err="1">
                <a:latin typeface="Comic Sans MS" panose="030F0702030302020204" pitchFamily="66" charset="0"/>
              </a:rPr>
              <a:t>пов</a:t>
            </a:r>
            <a:r>
              <a:rPr lang="en-US" sz="2400" dirty="0">
                <a:latin typeface="Comic Sans MS" panose="030F0702030302020204" pitchFamily="66" charset="0"/>
              </a:rPr>
              <a:t>’</a:t>
            </a:r>
            <a:r>
              <a:rPr lang="uk-UA" sz="2400" dirty="0" err="1">
                <a:latin typeface="Comic Sans MS" panose="030F0702030302020204" pitchFamily="66" charset="0"/>
              </a:rPr>
              <a:t>язаних</a:t>
            </a:r>
            <a:r>
              <a:rPr lang="uk-UA" sz="2400" dirty="0">
                <a:latin typeface="Comic Sans MS" panose="030F0702030302020204" pitchFamily="66" charset="0"/>
              </a:rPr>
              <a:t> із роботою м</a:t>
            </a:r>
            <a:r>
              <a:rPr lang="en-US" sz="2400" dirty="0">
                <a:latin typeface="Comic Sans MS" panose="030F0702030302020204" pitchFamily="66" charset="0"/>
              </a:rPr>
              <a:t>’</a:t>
            </a:r>
            <a:r>
              <a:rPr lang="uk-UA" sz="2400" dirty="0" err="1">
                <a:latin typeface="Comic Sans MS" panose="030F0702030302020204" pitchFamily="66" charset="0"/>
              </a:rPr>
              <a:t>язів</a:t>
            </a:r>
            <a:r>
              <a:rPr lang="uk-UA" sz="2400" dirty="0">
                <a:latin typeface="Comic Sans MS" panose="030F0702030302020204" pitchFamily="66" charset="0"/>
              </a:rPr>
              <a:t>, регуляції функцій внутрішніх органів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348</Words>
  <Application>Microsoft Macintosh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Спинний мозок</vt:lpstr>
      <vt:lpstr>Спинний мозок  – це нижній відділ ЦНС,  що має вигляд тяжа,  розташованого у каналі хребта </vt:lpstr>
      <vt:lpstr>PowerPoint Presentation</vt:lpstr>
      <vt:lpstr>Будова  спинного  мозку</vt:lpstr>
      <vt:lpstr>Будова  спинного  мозку</vt:lpstr>
      <vt:lpstr>Будова  спинного  мозку</vt:lpstr>
      <vt:lpstr>Сегменти  спинного мозку</vt:lpstr>
      <vt:lpstr>Спинномозкові нерви</vt:lpstr>
      <vt:lpstr>Спинний мозок виконує  дві важливі функції:</vt:lpstr>
      <vt:lpstr>Спинний мозок виконує  дві важливі функції:</vt:lpstr>
      <vt:lpstr>Колінний рефлекс – рефлекс на розтягнення – визначає стан спинномозкових нервових шляхів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115</cp:revision>
  <dcterms:created xsi:type="dcterms:W3CDTF">2020-01-23T16:21:38Z</dcterms:created>
  <dcterms:modified xsi:type="dcterms:W3CDTF">2023-09-28T19:32:44Z</dcterms:modified>
</cp:coreProperties>
</file>