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120" y="6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60E2D2C-8015-4EFE-AAAE-6FBB63C5F40E}"/>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uk-UA"/>
          </a:p>
        </p:txBody>
      </p:sp>
      <p:sp>
        <p:nvSpPr>
          <p:cNvPr id="3" name="Подзаголовок 2">
            <a:extLst>
              <a:ext uri="{FF2B5EF4-FFF2-40B4-BE49-F238E27FC236}">
                <a16:creationId xmlns:a16="http://schemas.microsoft.com/office/drawing/2014/main" id="{87E39125-4D87-4970-A28C-37ACE7088C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uk-UA"/>
          </a:p>
        </p:txBody>
      </p:sp>
      <p:sp>
        <p:nvSpPr>
          <p:cNvPr id="4" name="Дата 3">
            <a:extLst>
              <a:ext uri="{FF2B5EF4-FFF2-40B4-BE49-F238E27FC236}">
                <a16:creationId xmlns:a16="http://schemas.microsoft.com/office/drawing/2014/main" id="{3B4BF18B-A42D-412A-8362-2C090954DFA2}"/>
              </a:ext>
            </a:extLst>
          </p:cNvPr>
          <p:cNvSpPr>
            <a:spLocks noGrp="1"/>
          </p:cNvSpPr>
          <p:nvPr>
            <p:ph type="dt" sz="half" idx="10"/>
          </p:nvPr>
        </p:nvSpPr>
        <p:spPr/>
        <p:txBody>
          <a:bodyPr/>
          <a:lstStyle/>
          <a:p>
            <a:fld id="{E27B8E7B-8CE8-4DEE-A0C8-31EBEAF9266D}" type="datetimeFigureOut">
              <a:rPr lang="uk-UA" smtClean="0"/>
              <a:t>10.02.2022</a:t>
            </a:fld>
            <a:endParaRPr lang="uk-UA"/>
          </a:p>
        </p:txBody>
      </p:sp>
      <p:sp>
        <p:nvSpPr>
          <p:cNvPr id="5" name="Нижний колонтитул 4">
            <a:extLst>
              <a:ext uri="{FF2B5EF4-FFF2-40B4-BE49-F238E27FC236}">
                <a16:creationId xmlns:a16="http://schemas.microsoft.com/office/drawing/2014/main" id="{A99F7550-366E-4FD0-9F5D-A4F3595FF9D4}"/>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6C568620-2745-4F75-A00E-CD273D78974B}"/>
              </a:ext>
            </a:extLst>
          </p:cNvPr>
          <p:cNvSpPr>
            <a:spLocks noGrp="1"/>
          </p:cNvSpPr>
          <p:nvPr>
            <p:ph type="sldNum" sz="quarter" idx="12"/>
          </p:nvPr>
        </p:nvSpPr>
        <p:spPr/>
        <p:txBody>
          <a:bodyPr/>
          <a:lstStyle/>
          <a:p>
            <a:fld id="{BDF3C159-A0B8-4536-A99A-BD749C36BEC5}" type="slidenum">
              <a:rPr lang="uk-UA" smtClean="0"/>
              <a:t>‹#›</a:t>
            </a:fld>
            <a:endParaRPr lang="uk-UA"/>
          </a:p>
        </p:txBody>
      </p:sp>
    </p:spTree>
    <p:extLst>
      <p:ext uri="{BB962C8B-B14F-4D97-AF65-F5344CB8AC3E}">
        <p14:creationId xmlns:p14="http://schemas.microsoft.com/office/powerpoint/2010/main" val="3783033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D4A7378-4B4D-4456-BFF4-6FA69A375493}"/>
              </a:ext>
            </a:extLst>
          </p:cNvPr>
          <p:cNvSpPr>
            <a:spLocks noGrp="1"/>
          </p:cNvSpPr>
          <p:nvPr>
            <p:ph type="title"/>
          </p:nvPr>
        </p:nvSpPr>
        <p:spPr/>
        <p:txBody>
          <a:bodyPr/>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BC36EADE-104D-46E2-85E5-96D5173720E5}"/>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7D13A168-0C91-4E79-B817-B880F5DD68CD}"/>
              </a:ext>
            </a:extLst>
          </p:cNvPr>
          <p:cNvSpPr>
            <a:spLocks noGrp="1"/>
          </p:cNvSpPr>
          <p:nvPr>
            <p:ph type="dt" sz="half" idx="10"/>
          </p:nvPr>
        </p:nvSpPr>
        <p:spPr/>
        <p:txBody>
          <a:bodyPr/>
          <a:lstStyle/>
          <a:p>
            <a:fld id="{E27B8E7B-8CE8-4DEE-A0C8-31EBEAF9266D}" type="datetimeFigureOut">
              <a:rPr lang="uk-UA" smtClean="0"/>
              <a:t>10.02.2022</a:t>
            </a:fld>
            <a:endParaRPr lang="uk-UA"/>
          </a:p>
        </p:txBody>
      </p:sp>
      <p:sp>
        <p:nvSpPr>
          <p:cNvPr id="5" name="Нижний колонтитул 4">
            <a:extLst>
              <a:ext uri="{FF2B5EF4-FFF2-40B4-BE49-F238E27FC236}">
                <a16:creationId xmlns:a16="http://schemas.microsoft.com/office/drawing/2014/main" id="{9A572A9D-6DDC-42A1-9E01-B4DE802DBEFE}"/>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534A4D37-580D-408A-B1EB-C03288C8FFF8}"/>
              </a:ext>
            </a:extLst>
          </p:cNvPr>
          <p:cNvSpPr>
            <a:spLocks noGrp="1"/>
          </p:cNvSpPr>
          <p:nvPr>
            <p:ph type="sldNum" sz="quarter" idx="12"/>
          </p:nvPr>
        </p:nvSpPr>
        <p:spPr/>
        <p:txBody>
          <a:bodyPr/>
          <a:lstStyle/>
          <a:p>
            <a:fld id="{BDF3C159-A0B8-4536-A99A-BD749C36BEC5}" type="slidenum">
              <a:rPr lang="uk-UA" smtClean="0"/>
              <a:t>‹#›</a:t>
            </a:fld>
            <a:endParaRPr lang="uk-UA"/>
          </a:p>
        </p:txBody>
      </p:sp>
    </p:spTree>
    <p:extLst>
      <p:ext uri="{BB962C8B-B14F-4D97-AF65-F5344CB8AC3E}">
        <p14:creationId xmlns:p14="http://schemas.microsoft.com/office/powerpoint/2010/main" val="3312672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BBE39D0B-D537-4E1C-9B9C-62E11D3CBCDB}"/>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B746960B-54BE-444D-8EFB-E13B9A7827BF}"/>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3F1195AE-575F-4475-A3FD-2BA4B11987A7}"/>
              </a:ext>
            </a:extLst>
          </p:cNvPr>
          <p:cNvSpPr>
            <a:spLocks noGrp="1"/>
          </p:cNvSpPr>
          <p:nvPr>
            <p:ph type="dt" sz="half" idx="10"/>
          </p:nvPr>
        </p:nvSpPr>
        <p:spPr/>
        <p:txBody>
          <a:bodyPr/>
          <a:lstStyle/>
          <a:p>
            <a:fld id="{E27B8E7B-8CE8-4DEE-A0C8-31EBEAF9266D}" type="datetimeFigureOut">
              <a:rPr lang="uk-UA" smtClean="0"/>
              <a:t>10.02.2022</a:t>
            </a:fld>
            <a:endParaRPr lang="uk-UA"/>
          </a:p>
        </p:txBody>
      </p:sp>
      <p:sp>
        <p:nvSpPr>
          <p:cNvPr id="5" name="Нижний колонтитул 4">
            <a:extLst>
              <a:ext uri="{FF2B5EF4-FFF2-40B4-BE49-F238E27FC236}">
                <a16:creationId xmlns:a16="http://schemas.microsoft.com/office/drawing/2014/main" id="{B90A470A-8ADE-4799-A7ED-C3C7995DC88A}"/>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BBEEB7BE-64F1-4D50-855C-D573224CA3C8}"/>
              </a:ext>
            </a:extLst>
          </p:cNvPr>
          <p:cNvSpPr>
            <a:spLocks noGrp="1"/>
          </p:cNvSpPr>
          <p:nvPr>
            <p:ph type="sldNum" sz="quarter" idx="12"/>
          </p:nvPr>
        </p:nvSpPr>
        <p:spPr/>
        <p:txBody>
          <a:bodyPr/>
          <a:lstStyle/>
          <a:p>
            <a:fld id="{BDF3C159-A0B8-4536-A99A-BD749C36BEC5}" type="slidenum">
              <a:rPr lang="uk-UA" smtClean="0"/>
              <a:t>‹#›</a:t>
            </a:fld>
            <a:endParaRPr lang="uk-UA"/>
          </a:p>
        </p:txBody>
      </p:sp>
    </p:spTree>
    <p:extLst>
      <p:ext uri="{BB962C8B-B14F-4D97-AF65-F5344CB8AC3E}">
        <p14:creationId xmlns:p14="http://schemas.microsoft.com/office/powerpoint/2010/main" val="3069029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7C7314-5208-4005-BA8E-BA271D1A5D29}"/>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948158CF-7CF6-4A8A-B1E1-CD5547BEDCDE}"/>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0C5A08F6-15B7-4864-A83F-5591601C45BA}"/>
              </a:ext>
            </a:extLst>
          </p:cNvPr>
          <p:cNvSpPr>
            <a:spLocks noGrp="1"/>
          </p:cNvSpPr>
          <p:nvPr>
            <p:ph type="dt" sz="half" idx="10"/>
          </p:nvPr>
        </p:nvSpPr>
        <p:spPr/>
        <p:txBody>
          <a:bodyPr/>
          <a:lstStyle/>
          <a:p>
            <a:fld id="{E27B8E7B-8CE8-4DEE-A0C8-31EBEAF9266D}" type="datetimeFigureOut">
              <a:rPr lang="uk-UA" smtClean="0"/>
              <a:t>10.02.2022</a:t>
            </a:fld>
            <a:endParaRPr lang="uk-UA"/>
          </a:p>
        </p:txBody>
      </p:sp>
      <p:sp>
        <p:nvSpPr>
          <p:cNvPr id="5" name="Нижний колонтитул 4">
            <a:extLst>
              <a:ext uri="{FF2B5EF4-FFF2-40B4-BE49-F238E27FC236}">
                <a16:creationId xmlns:a16="http://schemas.microsoft.com/office/drawing/2014/main" id="{CB499328-FC07-466B-94C1-C658A80FC3FA}"/>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C34D7BB8-21CB-448A-BB9C-75171EA8244D}"/>
              </a:ext>
            </a:extLst>
          </p:cNvPr>
          <p:cNvSpPr>
            <a:spLocks noGrp="1"/>
          </p:cNvSpPr>
          <p:nvPr>
            <p:ph type="sldNum" sz="quarter" idx="12"/>
          </p:nvPr>
        </p:nvSpPr>
        <p:spPr/>
        <p:txBody>
          <a:bodyPr/>
          <a:lstStyle/>
          <a:p>
            <a:fld id="{BDF3C159-A0B8-4536-A99A-BD749C36BEC5}" type="slidenum">
              <a:rPr lang="uk-UA" smtClean="0"/>
              <a:t>‹#›</a:t>
            </a:fld>
            <a:endParaRPr lang="uk-UA"/>
          </a:p>
        </p:txBody>
      </p:sp>
    </p:spTree>
    <p:extLst>
      <p:ext uri="{BB962C8B-B14F-4D97-AF65-F5344CB8AC3E}">
        <p14:creationId xmlns:p14="http://schemas.microsoft.com/office/powerpoint/2010/main" val="2765955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A13CE33-D069-42A3-9388-8EABEC0E89F6}"/>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uk-UA"/>
          </a:p>
        </p:txBody>
      </p:sp>
      <p:sp>
        <p:nvSpPr>
          <p:cNvPr id="3" name="Текст 2">
            <a:extLst>
              <a:ext uri="{FF2B5EF4-FFF2-40B4-BE49-F238E27FC236}">
                <a16:creationId xmlns:a16="http://schemas.microsoft.com/office/drawing/2014/main" id="{7D0F7C42-27E1-4866-AF6E-3659081C89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A202D50-6D15-4676-BA3D-3EDDE9A37F0A}"/>
              </a:ext>
            </a:extLst>
          </p:cNvPr>
          <p:cNvSpPr>
            <a:spLocks noGrp="1"/>
          </p:cNvSpPr>
          <p:nvPr>
            <p:ph type="dt" sz="half" idx="10"/>
          </p:nvPr>
        </p:nvSpPr>
        <p:spPr/>
        <p:txBody>
          <a:bodyPr/>
          <a:lstStyle/>
          <a:p>
            <a:fld id="{E27B8E7B-8CE8-4DEE-A0C8-31EBEAF9266D}" type="datetimeFigureOut">
              <a:rPr lang="uk-UA" smtClean="0"/>
              <a:t>10.02.2022</a:t>
            </a:fld>
            <a:endParaRPr lang="uk-UA"/>
          </a:p>
        </p:txBody>
      </p:sp>
      <p:sp>
        <p:nvSpPr>
          <p:cNvPr id="5" name="Нижний колонтитул 4">
            <a:extLst>
              <a:ext uri="{FF2B5EF4-FFF2-40B4-BE49-F238E27FC236}">
                <a16:creationId xmlns:a16="http://schemas.microsoft.com/office/drawing/2014/main" id="{31FAA960-9D83-4F57-BDD9-612B3AFD984B}"/>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6B624800-F392-4D1C-906E-66C3EB8E3AE6}"/>
              </a:ext>
            </a:extLst>
          </p:cNvPr>
          <p:cNvSpPr>
            <a:spLocks noGrp="1"/>
          </p:cNvSpPr>
          <p:nvPr>
            <p:ph type="sldNum" sz="quarter" idx="12"/>
          </p:nvPr>
        </p:nvSpPr>
        <p:spPr/>
        <p:txBody>
          <a:bodyPr/>
          <a:lstStyle/>
          <a:p>
            <a:fld id="{BDF3C159-A0B8-4536-A99A-BD749C36BEC5}" type="slidenum">
              <a:rPr lang="uk-UA" smtClean="0"/>
              <a:t>‹#›</a:t>
            </a:fld>
            <a:endParaRPr lang="uk-UA"/>
          </a:p>
        </p:txBody>
      </p:sp>
    </p:spTree>
    <p:extLst>
      <p:ext uri="{BB962C8B-B14F-4D97-AF65-F5344CB8AC3E}">
        <p14:creationId xmlns:p14="http://schemas.microsoft.com/office/powerpoint/2010/main" val="49506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80DB66-8926-45B6-AA11-1B6E72EA5E7B}"/>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7F503AC9-007B-4BE9-A0C9-23AEFEEF319D}"/>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Объект 3">
            <a:extLst>
              <a:ext uri="{FF2B5EF4-FFF2-40B4-BE49-F238E27FC236}">
                <a16:creationId xmlns:a16="http://schemas.microsoft.com/office/drawing/2014/main" id="{BD04AF6B-12FF-4C5D-8E85-14E791415051}"/>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Дата 4">
            <a:extLst>
              <a:ext uri="{FF2B5EF4-FFF2-40B4-BE49-F238E27FC236}">
                <a16:creationId xmlns:a16="http://schemas.microsoft.com/office/drawing/2014/main" id="{ED1DCA46-F575-4C33-8831-6A869623AA3E}"/>
              </a:ext>
            </a:extLst>
          </p:cNvPr>
          <p:cNvSpPr>
            <a:spLocks noGrp="1"/>
          </p:cNvSpPr>
          <p:nvPr>
            <p:ph type="dt" sz="half" idx="10"/>
          </p:nvPr>
        </p:nvSpPr>
        <p:spPr/>
        <p:txBody>
          <a:bodyPr/>
          <a:lstStyle/>
          <a:p>
            <a:fld id="{E27B8E7B-8CE8-4DEE-A0C8-31EBEAF9266D}" type="datetimeFigureOut">
              <a:rPr lang="uk-UA" smtClean="0"/>
              <a:t>10.02.2022</a:t>
            </a:fld>
            <a:endParaRPr lang="uk-UA"/>
          </a:p>
        </p:txBody>
      </p:sp>
      <p:sp>
        <p:nvSpPr>
          <p:cNvPr id="6" name="Нижний колонтитул 5">
            <a:extLst>
              <a:ext uri="{FF2B5EF4-FFF2-40B4-BE49-F238E27FC236}">
                <a16:creationId xmlns:a16="http://schemas.microsoft.com/office/drawing/2014/main" id="{19258465-0282-4D54-8B25-321EFE152969}"/>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171E4C80-DF2D-4058-9159-77827721C8AD}"/>
              </a:ext>
            </a:extLst>
          </p:cNvPr>
          <p:cNvSpPr>
            <a:spLocks noGrp="1"/>
          </p:cNvSpPr>
          <p:nvPr>
            <p:ph type="sldNum" sz="quarter" idx="12"/>
          </p:nvPr>
        </p:nvSpPr>
        <p:spPr/>
        <p:txBody>
          <a:bodyPr/>
          <a:lstStyle/>
          <a:p>
            <a:fld id="{BDF3C159-A0B8-4536-A99A-BD749C36BEC5}" type="slidenum">
              <a:rPr lang="uk-UA" smtClean="0"/>
              <a:t>‹#›</a:t>
            </a:fld>
            <a:endParaRPr lang="uk-UA"/>
          </a:p>
        </p:txBody>
      </p:sp>
    </p:spTree>
    <p:extLst>
      <p:ext uri="{BB962C8B-B14F-4D97-AF65-F5344CB8AC3E}">
        <p14:creationId xmlns:p14="http://schemas.microsoft.com/office/powerpoint/2010/main" val="74870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CE4DDF-912F-40AC-B422-3A60BB4F5383}"/>
              </a:ext>
            </a:extLst>
          </p:cNvPr>
          <p:cNvSpPr>
            <a:spLocks noGrp="1"/>
          </p:cNvSpPr>
          <p:nvPr>
            <p:ph type="title"/>
          </p:nvPr>
        </p:nvSpPr>
        <p:spPr>
          <a:xfrm>
            <a:off x="839788" y="365125"/>
            <a:ext cx="10515600" cy="1325563"/>
          </a:xfrm>
        </p:spPr>
        <p:txBody>
          <a:bodyPr/>
          <a:lstStyle/>
          <a:p>
            <a:r>
              <a:rPr lang="ru-RU"/>
              <a:t>Образец заголовка</a:t>
            </a:r>
            <a:endParaRPr lang="uk-UA"/>
          </a:p>
        </p:txBody>
      </p:sp>
      <p:sp>
        <p:nvSpPr>
          <p:cNvPr id="3" name="Текст 2">
            <a:extLst>
              <a:ext uri="{FF2B5EF4-FFF2-40B4-BE49-F238E27FC236}">
                <a16:creationId xmlns:a16="http://schemas.microsoft.com/office/drawing/2014/main" id="{7DCF148D-F9DB-4D02-889A-D0C9BA91F2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BC4C2BE2-C863-40DD-9E6F-DB451FE2334F}"/>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Текст 4">
            <a:extLst>
              <a:ext uri="{FF2B5EF4-FFF2-40B4-BE49-F238E27FC236}">
                <a16:creationId xmlns:a16="http://schemas.microsoft.com/office/drawing/2014/main" id="{AE6AB8CE-9994-4FF9-A43B-32E635BF6E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1A519140-C0E7-40A5-B919-47650EEDF2CA}"/>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7" name="Дата 6">
            <a:extLst>
              <a:ext uri="{FF2B5EF4-FFF2-40B4-BE49-F238E27FC236}">
                <a16:creationId xmlns:a16="http://schemas.microsoft.com/office/drawing/2014/main" id="{B089E925-625C-4F6E-8847-C3B8B8C0AFC2}"/>
              </a:ext>
            </a:extLst>
          </p:cNvPr>
          <p:cNvSpPr>
            <a:spLocks noGrp="1"/>
          </p:cNvSpPr>
          <p:nvPr>
            <p:ph type="dt" sz="half" idx="10"/>
          </p:nvPr>
        </p:nvSpPr>
        <p:spPr/>
        <p:txBody>
          <a:bodyPr/>
          <a:lstStyle/>
          <a:p>
            <a:fld id="{E27B8E7B-8CE8-4DEE-A0C8-31EBEAF9266D}" type="datetimeFigureOut">
              <a:rPr lang="uk-UA" smtClean="0"/>
              <a:t>10.02.2022</a:t>
            </a:fld>
            <a:endParaRPr lang="uk-UA"/>
          </a:p>
        </p:txBody>
      </p:sp>
      <p:sp>
        <p:nvSpPr>
          <p:cNvPr id="8" name="Нижний колонтитул 7">
            <a:extLst>
              <a:ext uri="{FF2B5EF4-FFF2-40B4-BE49-F238E27FC236}">
                <a16:creationId xmlns:a16="http://schemas.microsoft.com/office/drawing/2014/main" id="{CF90645A-7D10-48D3-B205-221D7187D34D}"/>
              </a:ext>
            </a:extLst>
          </p:cNvPr>
          <p:cNvSpPr>
            <a:spLocks noGrp="1"/>
          </p:cNvSpPr>
          <p:nvPr>
            <p:ph type="ftr" sz="quarter" idx="11"/>
          </p:nvPr>
        </p:nvSpPr>
        <p:spPr/>
        <p:txBody>
          <a:bodyPr/>
          <a:lstStyle/>
          <a:p>
            <a:endParaRPr lang="uk-UA"/>
          </a:p>
        </p:txBody>
      </p:sp>
      <p:sp>
        <p:nvSpPr>
          <p:cNvPr id="9" name="Номер слайда 8">
            <a:extLst>
              <a:ext uri="{FF2B5EF4-FFF2-40B4-BE49-F238E27FC236}">
                <a16:creationId xmlns:a16="http://schemas.microsoft.com/office/drawing/2014/main" id="{BEE7CD70-DC71-4032-9B2B-5D8D5981F05F}"/>
              </a:ext>
            </a:extLst>
          </p:cNvPr>
          <p:cNvSpPr>
            <a:spLocks noGrp="1"/>
          </p:cNvSpPr>
          <p:nvPr>
            <p:ph type="sldNum" sz="quarter" idx="12"/>
          </p:nvPr>
        </p:nvSpPr>
        <p:spPr/>
        <p:txBody>
          <a:bodyPr/>
          <a:lstStyle/>
          <a:p>
            <a:fld id="{BDF3C159-A0B8-4536-A99A-BD749C36BEC5}" type="slidenum">
              <a:rPr lang="uk-UA" smtClean="0"/>
              <a:t>‹#›</a:t>
            </a:fld>
            <a:endParaRPr lang="uk-UA"/>
          </a:p>
        </p:txBody>
      </p:sp>
    </p:spTree>
    <p:extLst>
      <p:ext uri="{BB962C8B-B14F-4D97-AF65-F5344CB8AC3E}">
        <p14:creationId xmlns:p14="http://schemas.microsoft.com/office/powerpoint/2010/main" val="113159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A3B4C63-0692-4FC5-B288-6AB14B27F60F}"/>
              </a:ext>
            </a:extLst>
          </p:cNvPr>
          <p:cNvSpPr>
            <a:spLocks noGrp="1"/>
          </p:cNvSpPr>
          <p:nvPr>
            <p:ph type="title"/>
          </p:nvPr>
        </p:nvSpPr>
        <p:spPr/>
        <p:txBody>
          <a:bodyPr/>
          <a:lstStyle/>
          <a:p>
            <a:r>
              <a:rPr lang="ru-RU"/>
              <a:t>Образец заголовка</a:t>
            </a:r>
            <a:endParaRPr lang="uk-UA"/>
          </a:p>
        </p:txBody>
      </p:sp>
      <p:sp>
        <p:nvSpPr>
          <p:cNvPr id="3" name="Дата 2">
            <a:extLst>
              <a:ext uri="{FF2B5EF4-FFF2-40B4-BE49-F238E27FC236}">
                <a16:creationId xmlns:a16="http://schemas.microsoft.com/office/drawing/2014/main" id="{06CE57AF-0025-4DA8-9DCA-3FADD46DC191}"/>
              </a:ext>
            </a:extLst>
          </p:cNvPr>
          <p:cNvSpPr>
            <a:spLocks noGrp="1"/>
          </p:cNvSpPr>
          <p:nvPr>
            <p:ph type="dt" sz="half" idx="10"/>
          </p:nvPr>
        </p:nvSpPr>
        <p:spPr/>
        <p:txBody>
          <a:bodyPr/>
          <a:lstStyle/>
          <a:p>
            <a:fld id="{E27B8E7B-8CE8-4DEE-A0C8-31EBEAF9266D}" type="datetimeFigureOut">
              <a:rPr lang="uk-UA" smtClean="0"/>
              <a:t>10.02.2022</a:t>
            </a:fld>
            <a:endParaRPr lang="uk-UA"/>
          </a:p>
        </p:txBody>
      </p:sp>
      <p:sp>
        <p:nvSpPr>
          <p:cNvPr id="4" name="Нижний колонтитул 3">
            <a:extLst>
              <a:ext uri="{FF2B5EF4-FFF2-40B4-BE49-F238E27FC236}">
                <a16:creationId xmlns:a16="http://schemas.microsoft.com/office/drawing/2014/main" id="{F71D6B0C-6B12-4003-BDDA-004283770C68}"/>
              </a:ext>
            </a:extLst>
          </p:cNvPr>
          <p:cNvSpPr>
            <a:spLocks noGrp="1"/>
          </p:cNvSpPr>
          <p:nvPr>
            <p:ph type="ftr" sz="quarter" idx="11"/>
          </p:nvPr>
        </p:nvSpPr>
        <p:spPr/>
        <p:txBody>
          <a:bodyPr/>
          <a:lstStyle/>
          <a:p>
            <a:endParaRPr lang="uk-UA"/>
          </a:p>
        </p:txBody>
      </p:sp>
      <p:sp>
        <p:nvSpPr>
          <p:cNvPr id="5" name="Номер слайда 4">
            <a:extLst>
              <a:ext uri="{FF2B5EF4-FFF2-40B4-BE49-F238E27FC236}">
                <a16:creationId xmlns:a16="http://schemas.microsoft.com/office/drawing/2014/main" id="{DE517511-F693-4C5A-9E29-9808DC49A870}"/>
              </a:ext>
            </a:extLst>
          </p:cNvPr>
          <p:cNvSpPr>
            <a:spLocks noGrp="1"/>
          </p:cNvSpPr>
          <p:nvPr>
            <p:ph type="sldNum" sz="quarter" idx="12"/>
          </p:nvPr>
        </p:nvSpPr>
        <p:spPr/>
        <p:txBody>
          <a:bodyPr/>
          <a:lstStyle/>
          <a:p>
            <a:fld id="{BDF3C159-A0B8-4536-A99A-BD749C36BEC5}" type="slidenum">
              <a:rPr lang="uk-UA" smtClean="0"/>
              <a:t>‹#›</a:t>
            </a:fld>
            <a:endParaRPr lang="uk-UA"/>
          </a:p>
        </p:txBody>
      </p:sp>
    </p:spTree>
    <p:extLst>
      <p:ext uri="{BB962C8B-B14F-4D97-AF65-F5344CB8AC3E}">
        <p14:creationId xmlns:p14="http://schemas.microsoft.com/office/powerpoint/2010/main" val="642323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22201CC8-FC64-4BD4-90B2-130A57ABB10D}"/>
              </a:ext>
            </a:extLst>
          </p:cNvPr>
          <p:cNvSpPr>
            <a:spLocks noGrp="1"/>
          </p:cNvSpPr>
          <p:nvPr>
            <p:ph type="dt" sz="half" idx="10"/>
          </p:nvPr>
        </p:nvSpPr>
        <p:spPr/>
        <p:txBody>
          <a:bodyPr/>
          <a:lstStyle/>
          <a:p>
            <a:fld id="{E27B8E7B-8CE8-4DEE-A0C8-31EBEAF9266D}" type="datetimeFigureOut">
              <a:rPr lang="uk-UA" smtClean="0"/>
              <a:t>10.02.2022</a:t>
            </a:fld>
            <a:endParaRPr lang="uk-UA"/>
          </a:p>
        </p:txBody>
      </p:sp>
      <p:sp>
        <p:nvSpPr>
          <p:cNvPr id="3" name="Нижний колонтитул 2">
            <a:extLst>
              <a:ext uri="{FF2B5EF4-FFF2-40B4-BE49-F238E27FC236}">
                <a16:creationId xmlns:a16="http://schemas.microsoft.com/office/drawing/2014/main" id="{373F31D3-3C84-41CC-A56D-1B384E53FADD}"/>
              </a:ext>
            </a:extLst>
          </p:cNvPr>
          <p:cNvSpPr>
            <a:spLocks noGrp="1"/>
          </p:cNvSpPr>
          <p:nvPr>
            <p:ph type="ftr" sz="quarter" idx="11"/>
          </p:nvPr>
        </p:nvSpPr>
        <p:spPr/>
        <p:txBody>
          <a:bodyPr/>
          <a:lstStyle/>
          <a:p>
            <a:endParaRPr lang="uk-UA"/>
          </a:p>
        </p:txBody>
      </p:sp>
      <p:sp>
        <p:nvSpPr>
          <p:cNvPr id="4" name="Номер слайда 3">
            <a:extLst>
              <a:ext uri="{FF2B5EF4-FFF2-40B4-BE49-F238E27FC236}">
                <a16:creationId xmlns:a16="http://schemas.microsoft.com/office/drawing/2014/main" id="{DD3861E7-89AF-4018-86F5-83B527A25F16}"/>
              </a:ext>
            </a:extLst>
          </p:cNvPr>
          <p:cNvSpPr>
            <a:spLocks noGrp="1"/>
          </p:cNvSpPr>
          <p:nvPr>
            <p:ph type="sldNum" sz="quarter" idx="12"/>
          </p:nvPr>
        </p:nvSpPr>
        <p:spPr/>
        <p:txBody>
          <a:bodyPr/>
          <a:lstStyle/>
          <a:p>
            <a:fld id="{BDF3C159-A0B8-4536-A99A-BD749C36BEC5}" type="slidenum">
              <a:rPr lang="uk-UA" smtClean="0"/>
              <a:t>‹#›</a:t>
            </a:fld>
            <a:endParaRPr lang="uk-UA"/>
          </a:p>
        </p:txBody>
      </p:sp>
    </p:spTree>
    <p:extLst>
      <p:ext uri="{BB962C8B-B14F-4D97-AF65-F5344CB8AC3E}">
        <p14:creationId xmlns:p14="http://schemas.microsoft.com/office/powerpoint/2010/main" val="380581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F21FA6-8E5A-434E-9406-256CBC015AC8}"/>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Объект 2">
            <a:extLst>
              <a:ext uri="{FF2B5EF4-FFF2-40B4-BE49-F238E27FC236}">
                <a16:creationId xmlns:a16="http://schemas.microsoft.com/office/drawing/2014/main" id="{A168A33F-7510-4572-970E-61221BB45E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Текст 3">
            <a:extLst>
              <a:ext uri="{FF2B5EF4-FFF2-40B4-BE49-F238E27FC236}">
                <a16:creationId xmlns:a16="http://schemas.microsoft.com/office/drawing/2014/main" id="{29EDE378-9954-43C7-B99F-4095F141E5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D7D52C07-EEDC-4826-AE8D-EB1D714C9AE8}"/>
              </a:ext>
            </a:extLst>
          </p:cNvPr>
          <p:cNvSpPr>
            <a:spLocks noGrp="1"/>
          </p:cNvSpPr>
          <p:nvPr>
            <p:ph type="dt" sz="half" idx="10"/>
          </p:nvPr>
        </p:nvSpPr>
        <p:spPr/>
        <p:txBody>
          <a:bodyPr/>
          <a:lstStyle/>
          <a:p>
            <a:fld id="{E27B8E7B-8CE8-4DEE-A0C8-31EBEAF9266D}" type="datetimeFigureOut">
              <a:rPr lang="uk-UA" smtClean="0"/>
              <a:t>10.02.2022</a:t>
            </a:fld>
            <a:endParaRPr lang="uk-UA"/>
          </a:p>
        </p:txBody>
      </p:sp>
      <p:sp>
        <p:nvSpPr>
          <p:cNvPr id="6" name="Нижний колонтитул 5">
            <a:extLst>
              <a:ext uri="{FF2B5EF4-FFF2-40B4-BE49-F238E27FC236}">
                <a16:creationId xmlns:a16="http://schemas.microsoft.com/office/drawing/2014/main" id="{8C8555CB-0FF1-47E3-8A46-6E15C0A00616}"/>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76CC1A93-FBB5-4F31-A2D2-4B85E701A3CF}"/>
              </a:ext>
            </a:extLst>
          </p:cNvPr>
          <p:cNvSpPr>
            <a:spLocks noGrp="1"/>
          </p:cNvSpPr>
          <p:nvPr>
            <p:ph type="sldNum" sz="quarter" idx="12"/>
          </p:nvPr>
        </p:nvSpPr>
        <p:spPr/>
        <p:txBody>
          <a:bodyPr/>
          <a:lstStyle/>
          <a:p>
            <a:fld id="{BDF3C159-A0B8-4536-A99A-BD749C36BEC5}" type="slidenum">
              <a:rPr lang="uk-UA" smtClean="0"/>
              <a:t>‹#›</a:t>
            </a:fld>
            <a:endParaRPr lang="uk-UA"/>
          </a:p>
        </p:txBody>
      </p:sp>
    </p:spTree>
    <p:extLst>
      <p:ext uri="{BB962C8B-B14F-4D97-AF65-F5344CB8AC3E}">
        <p14:creationId xmlns:p14="http://schemas.microsoft.com/office/powerpoint/2010/main" val="2648663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A8BCAEB-79FD-4582-9E7D-32A4B6C5667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Рисунок 2">
            <a:extLst>
              <a:ext uri="{FF2B5EF4-FFF2-40B4-BE49-F238E27FC236}">
                <a16:creationId xmlns:a16="http://schemas.microsoft.com/office/drawing/2014/main" id="{75D5BF61-4364-4C5B-8528-B600E4414D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a:extLst>
              <a:ext uri="{FF2B5EF4-FFF2-40B4-BE49-F238E27FC236}">
                <a16:creationId xmlns:a16="http://schemas.microsoft.com/office/drawing/2014/main" id="{DB90685E-0697-49E1-8627-873A895F5B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2707AED4-A2C3-43B0-88A9-DD7FBBC17848}"/>
              </a:ext>
            </a:extLst>
          </p:cNvPr>
          <p:cNvSpPr>
            <a:spLocks noGrp="1"/>
          </p:cNvSpPr>
          <p:nvPr>
            <p:ph type="dt" sz="half" idx="10"/>
          </p:nvPr>
        </p:nvSpPr>
        <p:spPr/>
        <p:txBody>
          <a:bodyPr/>
          <a:lstStyle/>
          <a:p>
            <a:fld id="{E27B8E7B-8CE8-4DEE-A0C8-31EBEAF9266D}" type="datetimeFigureOut">
              <a:rPr lang="uk-UA" smtClean="0"/>
              <a:t>10.02.2022</a:t>
            </a:fld>
            <a:endParaRPr lang="uk-UA"/>
          </a:p>
        </p:txBody>
      </p:sp>
      <p:sp>
        <p:nvSpPr>
          <p:cNvPr id="6" name="Нижний колонтитул 5">
            <a:extLst>
              <a:ext uri="{FF2B5EF4-FFF2-40B4-BE49-F238E27FC236}">
                <a16:creationId xmlns:a16="http://schemas.microsoft.com/office/drawing/2014/main" id="{68674EA8-539F-48DC-A242-8C1B390C43BB}"/>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DF387DCC-ED5A-4285-A0FA-CDC6DD3AA46F}"/>
              </a:ext>
            </a:extLst>
          </p:cNvPr>
          <p:cNvSpPr>
            <a:spLocks noGrp="1"/>
          </p:cNvSpPr>
          <p:nvPr>
            <p:ph type="sldNum" sz="quarter" idx="12"/>
          </p:nvPr>
        </p:nvSpPr>
        <p:spPr/>
        <p:txBody>
          <a:bodyPr/>
          <a:lstStyle/>
          <a:p>
            <a:fld id="{BDF3C159-A0B8-4536-A99A-BD749C36BEC5}" type="slidenum">
              <a:rPr lang="uk-UA" smtClean="0"/>
              <a:t>‹#›</a:t>
            </a:fld>
            <a:endParaRPr lang="uk-UA"/>
          </a:p>
        </p:txBody>
      </p:sp>
    </p:spTree>
    <p:extLst>
      <p:ext uri="{BB962C8B-B14F-4D97-AF65-F5344CB8AC3E}">
        <p14:creationId xmlns:p14="http://schemas.microsoft.com/office/powerpoint/2010/main" val="3976385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1017C1-0617-4884-A479-22A3576CAC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uk-UA"/>
          </a:p>
        </p:txBody>
      </p:sp>
      <p:sp>
        <p:nvSpPr>
          <p:cNvPr id="3" name="Текст 2">
            <a:extLst>
              <a:ext uri="{FF2B5EF4-FFF2-40B4-BE49-F238E27FC236}">
                <a16:creationId xmlns:a16="http://schemas.microsoft.com/office/drawing/2014/main" id="{B6EEFEBE-5D8F-4D3F-AD02-6E4FF16C44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5E563DAE-28F8-46B6-BBC2-05C0067946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7B8E7B-8CE8-4DEE-A0C8-31EBEAF9266D}" type="datetimeFigureOut">
              <a:rPr lang="uk-UA" smtClean="0"/>
              <a:t>10.02.2022</a:t>
            </a:fld>
            <a:endParaRPr lang="uk-UA"/>
          </a:p>
        </p:txBody>
      </p:sp>
      <p:sp>
        <p:nvSpPr>
          <p:cNvPr id="5" name="Нижний колонтитул 4">
            <a:extLst>
              <a:ext uri="{FF2B5EF4-FFF2-40B4-BE49-F238E27FC236}">
                <a16:creationId xmlns:a16="http://schemas.microsoft.com/office/drawing/2014/main" id="{8571ECA1-7FD5-4391-90C5-34F60DA6B2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a:extLst>
              <a:ext uri="{FF2B5EF4-FFF2-40B4-BE49-F238E27FC236}">
                <a16:creationId xmlns:a16="http://schemas.microsoft.com/office/drawing/2014/main" id="{11D485B2-7B28-44A7-94D8-7B7BEFFD75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F3C159-A0B8-4536-A99A-BD749C36BEC5}" type="slidenum">
              <a:rPr lang="uk-UA" smtClean="0"/>
              <a:t>‹#›</a:t>
            </a:fld>
            <a:endParaRPr lang="uk-UA"/>
          </a:p>
        </p:txBody>
      </p:sp>
    </p:spTree>
    <p:extLst>
      <p:ext uri="{BB962C8B-B14F-4D97-AF65-F5344CB8AC3E}">
        <p14:creationId xmlns:p14="http://schemas.microsoft.com/office/powerpoint/2010/main" val="2832703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C68186A-44FA-453F-972F-6817AA2F86DA}"/>
              </a:ext>
            </a:extLst>
          </p:cNvPr>
          <p:cNvPicPr>
            <a:picLocks noChangeAspect="1"/>
          </p:cNvPicPr>
          <p:nvPr/>
        </p:nvPicPr>
        <p:blipFill rotWithShape="1">
          <a:blip r:embed="rId2"/>
          <a:srcRect b="6250"/>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Заголовок 1">
            <a:extLst>
              <a:ext uri="{FF2B5EF4-FFF2-40B4-BE49-F238E27FC236}">
                <a16:creationId xmlns:a16="http://schemas.microsoft.com/office/drawing/2014/main" id="{2DAA73CB-8DA8-4970-90AF-3A23956C3D13}"/>
              </a:ext>
            </a:extLst>
          </p:cNvPr>
          <p:cNvSpPr>
            <a:spLocks noGrp="1"/>
          </p:cNvSpPr>
          <p:nvPr>
            <p:ph type="ctrTitle"/>
          </p:nvPr>
        </p:nvSpPr>
        <p:spPr>
          <a:xfrm>
            <a:off x="8022021" y="3231931"/>
            <a:ext cx="3852041" cy="1834056"/>
          </a:xfrm>
        </p:spPr>
        <p:txBody>
          <a:bodyPr>
            <a:normAutofit/>
          </a:bodyPr>
          <a:lstStyle/>
          <a:p>
            <a:r>
              <a:rPr lang="uk-UA" sz="4000" dirty="0"/>
              <a:t>Вимоги до презентації бізнес-ідеї</a:t>
            </a:r>
          </a:p>
        </p:txBody>
      </p:sp>
      <p:sp>
        <p:nvSpPr>
          <p:cNvPr id="3" name="Подзаголовок 2">
            <a:extLst>
              <a:ext uri="{FF2B5EF4-FFF2-40B4-BE49-F238E27FC236}">
                <a16:creationId xmlns:a16="http://schemas.microsoft.com/office/drawing/2014/main" id="{1165A83A-9F9A-4477-8AD9-43C888926574}"/>
              </a:ext>
            </a:extLst>
          </p:cNvPr>
          <p:cNvSpPr>
            <a:spLocks noGrp="1"/>
          </p:cNvSpPr>
          <p:nvPr>
            <p:ph type="subTitle" idx="1"/>
          </p:nvPr>
        </p:nvSpPr>
        <p:spPr>
          <a:xfrm>
            <a:off x="7782910" y="5242675"/>
            <a:ext cx="4330262" cy="683284"/>
          </a:xfrm>
        </p:spPr>
        <p:txBody>
          <a:bodyPr>
            <a:normAutofit/>
          </a:bodyPr>
          <a:lstStyle/>
          <a:p>
            <a:r>
              <a:rPr lang="uk-UA" sz="2000" dirty="0"/>
              <a:t>Вказівки для виконання індивідуального завдання</a:t>
            </a:r>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8204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D8B18CE-D434-4F28-94B4-B2FBC86BE437}"/>
              </a:ext>
            </a:extLst>
          </p:cNvPr>
          <p:cNvSpPr/>
          <p:nvPr/>
        </p:nvSpPr>
        <p:spPr>
          <a:xfrm>
            <a:off x="2042160" y="1997839"/>
            <a:ext cx="7945120" cy="2585323"/>
          </a:xfrm>
          <a:prstGeom prst="rect">
            <a:avLst/>
          </a:prstGeom>
        </p:spPr>
        <p:txBody>
          <a:bodyPr wrap="square">
            <a:spAutoFit/>
          </a:bodyPr>
          <a:lstStyle/>
          <a:p>
            <a:pPr algn="just"/>
            <a:r>
              <a:rPr lang="uk-UA" b="0" i="0" dirty="0">
                <a:effectLst/>
                <a:latin typeface="Сlato"/>
              </a:rPr>
              <a:t>8. Фінансові прогнози</a:t>
            </a:r>
          </a:p>
          <a:p>
            <a:pPr algn="just"/>
            <a:r>
              <a:rPr lang="uk-UA" b="0" i="0" dirty="0">
                <a:effectLst/>
                <a:latin typeface="Сlato"/>
              </a:rPr>
              <a:t>Здатність провести аналіз даних, розрахувати адекватний фінансовий прогноз та подати його у найбільш відповідному вигляді — дуже важливий індикатор для потенційних клієнтів та інвесторів.</a:t>
            </a:r>
          </a:p>
          <a:p>
            <a:pPr algn="just"/>
            <a:r>
              <a:rPr lang="uk-UA" b="0" i="0" dirty="0">
                <a:effectLst/>
                <a:latin typeface="Сlato"/>
              </a:rPr>
              <a:t>Якщо у вас багато цифр, періодів аналізу тощо, то невірно підібраний тип діаграми та недосконале групування даних створить на екрані інформаційну кашу. Спробуйте конструктори, які з купи вхідних даних роблять акуратний графік, або самі спочатку максимально </a:t>
            </a:r>
            <a:r>
              <a:rPr lang="uk-UA" b="0" i="0" dirty="0" smtClean="0">
                <a:effectLst/>
                <a:latin typeface="Сlato"/>
              </a:rPr>
              <a:t>спростити </a:t>
            </a:r>
            <a:r>
              <a:rPr lang="uk-UA" b="0" i="0" dirty="0">
                <a:effectLst/>
                <a:latin typeface="Сlato"/>
              </a:rPr>
              <a:t>вхідні дані.</a:t>
            </a:r>
          </a:p>
        </p:txBody>
      </p:sp>
    </p:spTree>
    <p:extLst>
      <p:ext uri="{BB962C8B-B14F-4D97-AF65-F5344CB8AC3E}">
        <p14:creationId xmlns:p14="http://schemas.microsoft.com/office/powerpoint/2010/main" val="914977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2BF6468-D90D-451F-A91F-CBF05E5D8BBA}"/>
              </a:ext>
            </a:extLst>
          </p:cNvPr>
          <p:cNvSpPr/>
          <p:nvPr/>
        </p:nvSpPr>
        <p:spPr>
          <a:xfrm>
            <a:off x="2021840" y="1787158"/>
            <a:ext cx="7863840" cy="2031325"/>
          </a:xfrm>
          <a:prstGeom prst="rect">
            <a:avLst/>
          </a:prstGeom>
        </p:spPr>
        <p:txBody>
          <a:bodyPr wrap="square">
            <a:spAutoFit/>
          </a:bodyPr>
          <a:lstStyle/>
          <a:p>
            <a:pPr algn="just"/>
            <a:r>
              <a:rPr lang="ru-RU" b="0" i="0" dirty="0">
                <a:effectLst/>
                <a:latin typeface="Сlato"/>
              </a:rPr>
              <a:t>9. </a:t>
            </a:r>
            <a:r>
              <a:rPr lang="uk-UA" b="0" i="0" dirty="0" smtClean="0">
                <a:effectLst/>
                <a:latin typeface="Сlato"/>
              </a:rPr>
              <a:t>Фінансові питання</a:t>
            </a:r>
          </a:p>
          <a:p>
            <a:pPr algn="just"/>
            <a:r>
              <a:rPr lang="uk-UA" b="0" i="0" dirty="0" smtClean="0">
                <a:effectLst/>
                <a:latin typeface="Сlato"/>
              </a:rPr>
              <a:t>Якщо ви все правильно зробили на попередніх слайдах, вони вже мотивували аудиторію і продали або ваш продукт, або ідею. Цей слайд потрібен саме для того, щоб чітко окреслити, скільки коштів вам потрібно для досягнення поточних цілей або для переходу на новий рівень розвитку. Обов'язково коротко опишіть, на що саме підуть ці кошти, і що отримає той, хто платитиме.</a:t>
            </a:r>
            <a:endParaRPr lang="uk-UA" b="0" i="0" dirty="0">
              <a:effectLst/>
              <a:latin typeface="Сlato"/>
            </a:endParaRPr>
          </a:p>
        </p:txBody>
      </p:sp>
    </p:spTree>
    <p:extLst>
      <p:ext uri="{BB962C8B-B14F-4D97-AF65-F5344CB8AC3E}">
        <p14:creationId xmlns:p14="http://schemas.microsoft.com/office/powerpoint/2010/main" val="336562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C61C7AE-43EE-40F6-A8F4-9606974E340D}"/>
              </a:ext>
            </a:extLst>
          </p:cNvPr>
          <p:cNvSpPr/>
          <p:nvPr/>
        </p:nvSpPr>
        <p:spPr>
          <a:xfrm>
            <a:off x="1925320" y="1790899"/>
            <a:ext cx="8341360" cy="2308324"/>
          </a:xfrm>
          <a:prstGeom prst="rect">
            <a:avLst/>
          </a:prstGeom>
        </p:spPr>
        <p:txBody>
          <a:bodyPr wrap="square">
            <a:spAutoFit/>
          </a:bodyPr>
          <a:lstStyle/>
          <a:p>
            <a:r>
              <a:rPr lang="uk-UA" b="0" i="0" dirty="0">
                <a:effectLst/>
                <a:latin typeface="Сlato"/>
              </a:rPr>
              <a:t>10. Профіль команди</a:t>
            </a:r>
          </a:p>
          <a:p>
            <a:endParaRPr lang="uk-UA" b="0" i="0" dirty="0">
              <a:effectLst/>
              <a:latin typeface="Сlato"/>
            </a:endParaRPr>
          </a:p>
          <a:p>
            <a:r>
              <a:rPr lang="uk-UA" b="0" i="0" dirty="0">
                <a:effectLst/>
                <a:latin typeface="Сlato"/>
              </a:rPr>
              <a:t>Гідно завершити презентацію і показати, що в команді працюють живі завзяті люди — ось завдання для цього слайду. Підберіть схожі за стилем та композицією фотографії. Якщо треба, об'єднайте їх спільним фільтром. Геометричні рамки значно покращують візуальний стиль. У наведеному прикладі шестигранні фігури не лише гарно виглядають, але й показують, що їх легко об'єднати — грань до грані. Це показує, що і команда ваша — єдине ціле.</a:t>
            </a:r>
          </a:p>
        </p:txBody>
      </p:sp>
    </p:spTree>
    <p:extLst>
      <p:ext uri="{BB962C8B-B14F-4D97-AF65-F5344CB8AC3E}">
        <p14:creationId xmlns:p14="http://schemas.microsoft.com/office/powerpoint/2010/main" val="2255107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4F6CDF9D-4050-4115-8958-5DE240833E33}"/>
              </a:ext>
            </a:extLst>
          </p:cNvPr>
          <p:cNvSpPr/>
          <p:nvPr/>
        </p:nvSpPr>
        <p:spPr>
          <a:xfrm>
            <a:off x="1127760" y="1305341"/>
            <a:ext cx="10088880" cy="4247317"/>
          </a:xfrm>
          <a:prstGeom prst="rect">
            <a:avLst/>
          </a:prstGeom>
        </p:spPr>
        <p:txBody>
          <a:bodyPr wrap="square">
            <a:spAutoFit/>
          </a:bodyPr>
          <a:lstStyle/>
          <a:p>
            <a:r>
              <a:rPr lang="uk-UA" b="0" i="0" dirty="0" smtClean="0">
                <a:effectLst/>
                <a:latin typeface="Сlato"/>
              </a:rPr>
              <a:t>Намагайтесь зменшити кількість тексту, який потрапляє на слайди. Його має бути достатньо, щоб передати повідомлення. Краще розшифрувати все безпосередньо на захисті </a:t>
            </a:r>
            <a:r>
              <a:rPr lang="uk-UA" b="0" i="0" dirty="0" err="1" smtClean="0">
                <a:effectLst/>
                <a:latin typeface="Сlato"/>
              </a:rPr>
              <a:t>проєкту</a:t>
            </a:r>
            <a:r>
              <a:rPr lang="uk-UA" b="0" i="0" dirty="0" smtClean="0">
                <a:effectLst/>
                <a:latin typeface="Сlato"/>
              </a:rPr>
              <a:t>. Не треба створювати нудну скатертину з тексту, яку ніхто не захоче читати.</a:t>
            </a:r>
          </a:p>
          <a:p>
            <a:r>
              <a:rPr lang="uk-UA" b="0" i="0" dirty="0" smtClean="0">
                <a:effectLst/>
                <a:latin typeface="Сlato"/>
              </a:rPr>
              <a:t>Тож просто візьміть ці десять пунктів, та починайте робити з них слайди.</a:t>
            </a:r>
          </a:p>
          <a:p>
            <a:pPr>
              <a:buFont typeface="+mj-lt"/>
              <a:buAutoNum type="arabicPeriod"/>
            </a:pPr>
            <a:r>
              <a:rPr lang="uk-UA" b="0" i="0" dirty="0" smtClean="0">
                <a:effectLst/>
                <a:latin typeface="Сlato"/>
              </a:rPr>
              <a:t>Вступ</a:t>
            </a:r>
          </a:p>
          <a:p>
            <a:pPr>
              <a:buFont typeface="+mj-lt"/>
              <a:buAutoNum type="arabicPeriod"/>
            </a:pPr>
            <a:r>
              <a:rPr lang="uk-UA" b="0" i="0" dirty="0" smtClean="0">
                <a:effectLst/>
                <a:latin typeface="Сlato"/>
              </a:rPr>
              <a:t>Проблема та рішення</a:t>
            </a:r>
          </a:p>
          <a:p>
            <a:pPr>
              <a:buFont typeface="+mj-lt"/>
              <a:buAutoNum type="arabicPeriod"/>
            </a:pPr>
            <a:r>
              <a:rPr lang="uk-UA" b="0" i="0" dirty="0" smtClean="0">
                <a:effectLst/>
                <a:latin typeface="Сlato"/>
              </a:rPr>
              <a:t>Особлива точка зору</a:t>
            </a:r>
          </a:p>
          <a:p>
            <a:pPr>
              <a:buFont typeface="+mj-lt"/>
              <a:buAutoNum type="arabicPeriod"/>
            </a:pPr>
            <a:r>
              <a:rPr lang="uk-UA" b="0" i="0" dirty="0" smtClean="0">
                <a:effectLst/>
                <a:latin typeface="Сlato"/>
              </a:rPr>
              <a:t>Бізнес-модель</a:t>
            </a:r>
          </a:p>
          <a:p>
            <a:pPr>
              <a:buFont typeface="+mj-lt"/>
              <a:buAutoNum type="arabicPeriod"/>
            </a:pPr>
            <a:r>
              <a:rPr lang="uk-UA" b="0" i="0" dirty="0" smtClean="0">
                <a:effectLst/>
                <a:latin typeface="Сlato"/>
              </a:rPr>
              <a:t>Числа та статистика</a:t>
            </a:r>
          </a:p>
          <a:p>
            <a:pPr>
              <a:buFont typeface="+mj-lt"/>
              <a:buAutoNum type="arabicPeriod"/>
            </a:pPr>
            <a:r>
              <a:rPr lang="uk-UA" b="0" i="0" dirty="0" smtClean="0">
                <a:effectLst/>
                <a:latin typeface="Сlato"/>
              </a:rPr>
              <a:t>Конкурентний аналіз</a:t>
            </a:r>
          </a:p>
          <a:p>
            <a:pPr>
              <a:buFont typeface="+mj-lt"/>
              <a:buAutoNum type="arabicPeriod"/>
            </a:pPr>
            <a:r>
              <a:rPr lang="uk-UA" b="0" i="0" dirty="0" smtClean="0">
                <a:effectLst/>
                <a:latin typeface="Сlato"/>
              </a:rPr>
              <a:t>Майбутнє бачення</a:t>
            </a:r>
          </a:p>
          <a:p>
            <a:pPr>
              <a:buFont typeface="+mj-lt"/>
              <a:buAutoNum type="arabicPeriod"/>
            </a:pPr>
            <a:r>
              <a:rPr lang="uk-UA" b="0" i="0" dirty="0" smtClean="0">
                <a:effectLst/>
                <a:latin typeface="Сlato"/>
              </a:rPr>
              <a:t>Фінансові прогнози</a:t>
            </a:r>
          </a:p>
          <a:p>
            <a:pPr>
              <a:buFont typeface="+mj-lt"/>
              <a:buAutoNum type="arabicPeriod"/>
            </a:pPr>
            <a:r>
              <a:rPr lang="uk-UA" b="0" i="0" dirty="0" smtClean="0">
                <a:effectLst/>
                <a:latin typeface="Сlato"/>
              </a:rPr>
              <a:t>Фінансові питання</a:t>
            </a:r>
          </a:p>
          <a:p>
            <a:pPr>
              <a:buFont typeface="+mj-lt"/>
              <a:buAutoNum type="arabicPeriod"/>
            </a:pPr>
            <a:r>
              <a:rPr lang="uk-UA" b="0" i="0" dirty="0" smtClean="0">
                <a:effectLst/>
                <a:latin typeface="Сlato"/>
              </a:rPr>
              <a:t>Профіль команди</a:t>
            </a:r>
          </a:p>
          <a:p>
            <a:r>
              <a:rPr lang="uk-UA" b="0" i="0" dirty="0" smtClean="0">
                <a:effectLst/>
                <a:latin typeface="Сlato"/>
              </a:rPr>
              <a:t>Далі розберемо, з чого складається кожен слайд і що слід в нього включати.</a:t>
            </a:r>
            <a:endParaRPr lang="uk-UA" b="0" i="0" dirty="0">
              <a:effectLst/>
              <a:latin typeface="Сlato"/>
            </a:endParaRPr>
          </a:p>
        </p:txBody>
      </p:sp>
    </p:spTree>
    <p:extLst>
      <p:ext uri="{BB962C8B-B14F-4D97-AF65-F5344CB8AC3E}">
        <p14:creationId xmlns:p14="http://schemas.microsoft.com/office/powerpoint/2010/main" val="1004783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BC59650-E06A-488C-8F47-C1B913BCF57B}"/>
              </a:ext>
            </a:extLst>
          </p:cNvPr>
          <p:cNvSpPr/>
          <p:nvPr/>
        </p:nvSpPr>
        <p:spPr>
          <a:xfrm>
            <a:off x="1562100" y="2162522"/>
            <a:ext cx="9067800" cy="2031325"/>
          </a:xfrm>
          <a:prstGeom prst="rect">
            <a:avLst/>
          </a:prstGeom>
        </p:spPr>
        <p:txBody>
          <a:bodyPr wrap="square">
            <a:spAutoFit/>
          </a:bodyPr>
          <a:lstStyle/>
          <a:p>
            <a:r>
              <a:rPr lang="uk-UA" b="0" i="0" dirty="0">
                <a:effectLst/>
                <a:latin typeface="Сlato"/>
              </a:rPr>
              <a:t>1. Вступний слайд</a:t>
            </a:r>
          </a:p>
          <a:p>
            <a:pPr algn="just"/>
            <a:r>
              <a:rPr lang="uk-UA" b="0" i="0" dirty="0">
                <a:effectLst/>
                <a:latin typeface="Сlato"/>
              </a:rPr>
              <a:t>Вступний слайд — це перше, що люди побачать з вашої презентації. Це дійсно обличчя вашого виступу. Він має дві цілі:</a:t>
            </a:r>
          </a:p>
          <a:p>
            <a:pPr algn="just">
              <a:buFont typeface="Arial" panose="020B0604020202020204" pitchFamily="34" charset="0"/>
              <a:buChar char="•"/>
            </a:pPr>
            <a:r>
              <a:rPr lang="uk-UA" b="0" i="0" dirty="0">
                <a:effectLst/>
                <a:latin typeface="Сlato"/>
              </a:rPr>
              <a:t>Представити назву вашої компанії або вас особисто.</a:t>
            </a:r>
          </a:p>
          <a:p>
            <a:pPr algn="just">
              <a:buFont typeface="Arial" panose="020B0604020202020204" pitchFamily="34" charset="0"/>
              <a:buChar char="•"/>
            </a:pPr>
            <a:r>
              <a:rPr lang="uk-UA" b="0" i="0" dirty="0">
                <a:effectLst/>
                <a:latin typeface="Сlato"/>
              </a:rPr>
              <a:t>Сказати, чим займаєтесь, в одному реченні.</a:t>
            </a:r>
          </a:p>
          <a:p>
            <a:pPr algn="just"/>
            <a:r>
              <a:rPr lang="uk-UA" b="0" i="0" dirty="0">
                <a:effectLst/>
                <a:latin typeface="Сlato"/>
              </a:rPr>
              <a:t>Три головні вимоги до слайда: коротко, влучно і доречно. Додайте логотип, використайте фірмову кольорову гаму.</a:t>
            </a:r>
          </a:p>
        </p:txBody>
      </p:sp>
    </p:spTree>
    <p:extLst>
      <p:ext uri="{BB962C8B-B14F-4D97-AF65-F5344CB8AC3E}">
        <p14:creationId xmlns:p14="http://schemas.microsoft.com/office/powerpoint/2010/main" val="2542509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36BC595-09B0-41C0-978F-A719518EFAD7}"/>
              </a:ext>
            </a:extLst>
          </p:cNvPr>
          <p:cNvSpPr/>
          <p:nvPr/>
        </p:nvSpPr>
        <p:spPr>
          <a:xfrm>
            <a:off x="1706880" y="1582341"/>
            <a:ext cx="8808720" cy="2862322"/>
          </a:xfrm>
          <a:prstGeom prst="rect">
            <a:avLst/>
          </a:prstGeom>
        </p:spPr>
        <p:txBody>
          <a:bodyPr wrap="square">
            <a:spAutoFit/>
          </a:bodyPr>
          <a:lstStyle/>
          <a:p>
            <a:r>
              <a:rPr lang="uk-UA" b="0" i="0" dirty="0">
                <a:effectLst/>
                <a:latin typeface="Сlato"/>
              </a:rPr>
              <a:t>2. Проблема та рішення</a:t>
            </a:r>
          </a:p>
          <a:p>
            <a:r>
              <a:rPr lang="uk-UA" b="0" i="0" dirty="0">
                <a:effectLst/>
                <a:latin typeface="Сlato"/>
              </a:rPr>
              <a:t>Кожна бізнес-пропозиція повинна розв'язувати проблему для свого цільового ринку. На малюнку ви бачите два слайди: один влучно описує проблему, інший — показує пропозицію, що її вирішує. Однак вони не йдуть відразу один за одним. Між ними — набір слайдів, що пояснюють та обґрунтовують. Тож не поспішайте і будьте послідовні.</a:t>
            </a:r>
          </a:p>
          <a:p>
            <a:r>
              <a:rPr lang="uk-UA" b="0" i="0" dirty="0">
                <a:effectLst/>
                <a:latin typeface="Сlato"/>
              </a:rPr>
              <a:t>Важливо дотримуватись порядку створення та викладання:</a:t>
            </a:r>
          </a:p>
          <a:p>
            <a:pPr>
              <a:buFont typeface="Arial" panose="020B0604020202020204" pitchFamily="34" charset="0"/>
              <a:buChar char="•"/>
            </a:pPr>
            <a:r>
              <a:rPr lang="uk-UA" b="0" i="0" dirty="0">
                <a:effectLst/>
                <a:latin typeface="Сlato"/>
              </a:rPr>
              <a:t>Спочатку проблема, потім — рішення (не треба поспішати з пропозицією, коли ще ніхто не встиг зрозуміти, чи потрібне воно взагалі комусь).</a:t>
            </a:r>
          </a:p>
          <a:p>
            <a:pPr>
              <a:buFont typeface="Arial" panose="020B0604020202020204" pitchFamily="34" charset="0"/>
              <a:buChar char="•"/>
            </a:pPr>
            <a:r>
              <a:rPr lang="uk-UA" b="0" i="0" dirty="0">
                <a:effectLst/>
                <a:latin typeface="Сlato"/>
              </a:rPr>
              <a:t>Спочатку розберіться, що хочете показати, а вже потім думайте над експресією та візуалізацією.</a:t>
            </a:r>
          </a:p>
        </p:txBody>
      </p:sp>
    </p:spTree>
    <p:extLst>
      <p:ext uri="{BB962C8B-B14F-4D97-AF65-F5344CB8AC3E}">
        <p14:creationId xmlns:p14="http://schemas.microsoft.com/office/powerpoint/2010/main" val="921773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3F0C8CC-3F24-45EF-A177-862518481750}"/>
              </a:ext>
            </a:extLst>
          </p:cNvPr>
          <p:cNvSpPr/>
          <p:nvPr/>
        </p:nvSpPr>
        <p:spPr>
          <a:xfrm>
            <a:off x="1605280" y="1997839"/>
            <a:ext cx="8717280" cy="2308324"/>
          </a:xfrm>
          <a:prstGeom prst="rect">
            <a:avLst/>
          </a:prstGeom>
        </p:spPr>
        <p:txBody>
          <a:bodyPr wrap="square">
            <a:spAutoFit/>
          </a:bodyPr>
          <a:lstStyle/>
          <a:p>
            <a:r>
              <a:rPr lang="uk-UA" b="0" i="0" dirty="0">
                <a:effectLst/>
                <a:latin typeface="Сlato"/>
              </a:rPr>
              <a:t>3. Особлива точка зору</a:t>
            </a:r>
          </a:p>
          <a:p>
            <a:pPr algn="just"/>
            <a:r>
              <a:rPr lang="uk-UA" b="0" i="0" dirty="0">
                <a:effectLst/>
                <a:latin typeface="Сlato"/>
              </a:rPr>
              <a:t>Покажіть на одному або двох слайдах своїй аудиторії те, наскільки ви та ваш бізнес особливі. Унікальність має бути не у чудернацькій назві чи стилістиці, а в тому, як ви підходите до розв'язання проблем вашого ринку і чим ви виділяєтесь серед конкурентів. Якщо це доречно, візуалізуйте особливості за допомогою скріншотів свого продукту. Якщо використовуєте дані та цифри, спробуйте кольорові </a:t>
            </a:r>
            <a:r>
              <a:rPr lang="uk-UA" b="0" i="0" dirty="0" err="1">
                <a:effectLst/>
                <a:latin typeface="Сlato"/>
              </a:rPr>
              <a:t>віджети</a:t>
            </a:r>
            <a:r>
              <a:rPr lang="uk-UA" b="0" i="0" dirty="0">
                <a:effectLst/>
                <a:latin typeface="Сlato"/>
              </a:rPr>
              <a:t> та інші способи зробити ключову інформацію яскравою.</a:t>
            </a:r>
          </a:p>
        </p:txBody>
      </p:sp>
    </p:spTree>
    <p:extLst>
      <p:ext uri="{BB962C8B-B14F-4D97-AF65-F5344CB8AC3E}">
        <p14:creationId xmlns:p14="http://schemas.microsoft.com/office/powerpoint/2010/main" val="4048886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FA3BE8E-2A0E-4C28-9AF9-1B016C14BC66}"/>
              </a:ext>
            </a:extLst>
          </p:cNvPr>
          <p:cNvSpPr/>
          <p:nvPr/>
        </p:nvSpPr>
        <p:spPr>
          <a:xfrm>
            <a:off x="1920240" y="963136"/>
            <a:ext cx="7782560" cy="1200329"/>
          </a:xfrm>
          <a:prstGeom prst="rect">
            <a:avLst/>
          </a:prstGeom>
        </p:spPr>
        <p:txBody>
          <a:bodyPr wrap="square">
            <a:spAutoFit/>
          </a:bodyPr>
          <a:lstStyle/>
          <a:p>
            <a:r>
              <a:rPr lang="uk-UA" b="0" i="0" dirty="0">
                <a:effectLst/>
                <a:latin typeface="Сlato"/>
              </a:rPr>
              <a:t>4. Бізнес-модель</a:t>
            </a:r>
          </a:p>
          <a:p>
            <a:r>
              <a:rPr lang="uk-UA" b="0" i="0" dirty="0">
                <a:effectLst/>
                <a:latin typeface="Сlato"/>
              </a:rPr>
              <a:t>Інвестори хочуть знати, як ви ведете свій бізнес. Їм треба зрозуміти, чи хочуть вони вкласти гроші у ваше бачення та бізнес-концепцію. Ці слайди мають бути максимально зрозумілими, викликати інтерес та спонукати до дій.</a:t>
            </a:r>
          </a:p>
        </p:txBody>
      </p:sp>
      <p:sp>
        <p:nvSpPr>
          <p:cNvPr id="3" name="Прямоугольник 2">
            <a:extLst>
              <a:ext uri="{FF2B5EF4-FFF2-40B4-BE49-F238E27FC236}">
                <a16:creationId xmlns:a16="http://schemas.microsoft.com/office/drawing/2014/main" id="{DB49CE68-2920-4D56-8D4C-D9C12EF57E14}"/>
              </a:ext>
            </a:extLst>
          </p:cNvPr>
          <p:cNvSpPr/>
          <p:nvPr/>
        </p:nvSpPr>
        <p:spPr>
          <a:xfrm>
            <a:off x="1838960" y="2940210"/>
            <a:ext cx="7863840" cy="1754326"/>
          </a:xfrm>
          <a:prstGeom prst="rect">
            <a:avLst/>
          </a:prstGeom>
        </p:spPr>
        <p:txBody>
          <a:bodyPr wrap="square">
            <a:spAutoFit/>
          </a:bodyPr>
          <a:lstStyle/>
          <a:p>
            <a:pPr algn="just"/>
            <a:r>
              <a:rPr lang="uk-UA" b="0" i="1" dirty="0">
                <a:effectLst/>
                <a:latin typeface="Сlato"/>
              </a:rPr>
              <a:t>Знову нагадуємо: інформації має бути достатньо лише для того, щоб передати ідею, не </a:t>
            </a:r>
            <a:r>
              <a:rPr lang="uk-UA" b="0" i="1" dirty="0" err="1">
                <a:effectLst/>
                <a:latin typeface="Сlato"/>
              </a:rPr>
              <a:t>розфокусовуйте</a:t>
            </a:r>
            <a:r>
              <a:rPr lang="uk-UA" b="0" i="1" dirty="0">
                <a:effectLst/>
                <a:latin typeface="Сlato"/>
              </a:rPr>
              <a:t> аудиторію і не перевантажуйте її інформацію (якою б, на вашу думку, гарною вона не буда). Ці слайди складніше візуалізувати, ніж будь-які інші. Тому користуйтесь піктограмами, формами на зразок "хмарок з фразами", інтерактивними діаграмами тощо.</a:t>
            </a:r>
            <a:endParaRPr lang="uk-UA" i="1" dirty="0"/>
          </a:p>
        </p:txBody>
      </p:sp>
    </p:spTree>
    <p:extLst>
      <p:ext uri="{BB962C8B-B14F-4D97-AF65-F5344CB8AC3E}">
        <p14:creationId xmlns:p14="http://schemas.microsoft.com/office/powerpoint/2010/main" val="3606752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D26B1A5-3B76-4571-A46D-6F10A685EE4E}"/>
              </a:ext>
            </a:extLst>
          </p:cNvPr>
          <p:cNvSpPr/>
          <p:nvPr/>
        </p:nvSpPr>
        <p:spPr>
          <a:xfrm>
            <a:off x="1879600" y="2136339"/>
            <a:ext cx="8249920" cy="2308324"/>
          </a:xfrm>
          <a:prstGeom prst="rect">
            <a:avLst/>
          </a:prstGeom>
        </p:spPr>
        <p:txBody>
          <a:bodyPr wrap="square">
            <a:spAutoFit/>
          </a:bodyPr>
          <a:lstStyle/>
          <a:p>
            <a:r>
              <a:rPr lang="ru-RU" b="0" i="0" dirty="0">
                <a:effectLst/>
                <a:latin typeface="Сlato"/>
              </a:rPr>
              <a:t>5. Числа та статистика</a:t>
            </a:r>
          </a:p>
          <a:p>
            <a:endParaRPr lang="ru-RU" b="0" i="0" dirty="0">
              <a:effectLst/>
              <a:latin typeface="Сlato"/>
            </a:endParaRPr>
          </a:p>
          <a:p>
            <a:pPr algn="just"/>
            <a:r>
              <a:rPr lang="uk-UA" b="0" i="0" dirty="0" smtClean="0">
                <a:effectLst/>
                <a:latin typeface="Сlato"/>
              </a:rPr>
              <a:t>Жоден </a:t>
            </a:r>
            <a:r>
              <a:rPr lang="uk-UA" b="0" i="0" dirty="0" err="1" smtClean="0">
                <a:effectLst/>
                <a:latin typeface="Сlato"/>
              </a:rPr>
              <a:t>стартап</a:t>
            </a:r>
            <a:r>
              <a:rPr lang="uk-UA" b="0" i="0" dirty="0" smtClean="0">
                <a:effectLst/>
                <a:latin typeface="Сlato"/>
              </a:rPr>
              <a:t> чи персональний проект не може просити фінансування, і не показати при цьому, як зусилля перетворюються на результати. Саме ці слайди — чудова можливість показати навички візуалізації даних. Звичайно, важливих даних набагато більше, ніж вміщують 1-2 слайди. Тому можна додати на слайд інтерактивну кнопку, щоб відкрити посилання з повною електронною таблицею або PDF-даними.</a:t>
            </a:r>
            <a:endParaRPr lang="uk-UA" b="0" i="0" dirty="0">
              <a:effectLst/>
              <a:latin typeface="Сlato"/>
            </a:endParaRPr>
          </a:p>
        </p:txBody>
      </p:sp>
    </p:spTree>
    <p:extLst>
      <p:ext uri="{BB962C8B-B14F-4D97-AF65-F5344CB8AC3E}">
        <p14:creationId xmlns:p14="http://schemas.microsoft.com/office/powerpoint/2010/main" val="3909378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34FF511-1CF9-4A22-9AD9-8BA7C129D470}"/>
              </a:ext>
            </a:extLst>
          </p:cNvPr>
          <p:cNvSpPr/>
          <p:nvPr/>
        </p:nvSpPr>
        <p:spPr>
          <a:xfrm>
            <a:off x="1778000" y="1542763"/>
            <a:ext cx="8636000" cy="3693319"/>
          </a:xfrm>
          <a:prstGeom prst="rect">
            <a:avLst/>
          </a:prstGeom>
        </p:spPr>
        <p:txBody>
          <a:bodyPr wrap="square">
            <a:spAutoFit/>
          </a:bodyPr>
          <a:lstStyle/>
          <a:p>
            <a:r>
              <a:rPr lang="uk-UA" b="0" i="0" dirty="0">
                <a:effectLst/>
                <a:latin typeface="Сlato"/>
              </a:rPr>
              <a:t>6. Конкурентний аналіз</a:t>
            </a:r>
          </a:p>
          <a:p>
            <a:pPr algn="just"/>
            <a:r>
              <a:rPr lang="uk-UA" b="0" i="0" dirty="0">
                <a:effectLst/>
                <a:latin typeface="Сlato"/>
              </a:rPr>
              <a:t>Ці слайди повинні містити достатньо інформації про вашу конкурентну позицію. Не маніпулюйте інформацією в цьому розділі. Це обов'язково буде виявлено і репутацію буде втрачено. Тож будьте правдивими та чесними щодо порівняння вашого бренду з іншими брендами  вашої ніші. Уникайте негативних висловлювань щодо конкурентів, це неетично і негарно. Краще виглядати сильними та перспективними завдяки цифрам, досягнення та візуальним засобам зображення.</a:t>
            </a:r>
          </a:p>
          <a:p>
            <a:pPr algn="just"/>
            <a:r>
              <a:rPr lang="uk-UA" b="0" i="0" dirty="0">
                <a:effectLst/>
                <a:latin typeface="Сlato"/>
              </a:rPr>
              <a:t>Порівнюйте вас і ваших конкурентів за виконанням одних і тих самих показників. База порівняння повинна бути єдиною. Або покажіть різні шляхи, якими ви та ваші конкуренти розв'язують проблему клієнта. Покажіть, який з них діє краще (див. зображення). Завжди наводьте докази, жодних непідтверджених вихвалянь.</a:t>
            </a:r>
          </a:p>
        </p:txBody>
      </p:sp>
    </p:spTree>
    <p:extLst>
      <p:ext uri="{BB962C8B-B14F-4D97-AF65-F5344CB8AC3E}">
        <p14:creationId xmlns:p14="http://schemas.microsoft.com/office/powerpoint/2010/main" val="243567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011B597-E76D-4BFF-8BFB-C85274F81A48}"/>
              </a:ext>
            </a:extLst>
          </p:cNvPr>
          <p:cNvSpPr/>
          <p:nvPr/>
        </p:nvSpPr>
        <p:spPr>
          <a:xfrm>
            <a:off x="1691640" y="1908354"/>
            <a:ext cx="8808720" cy="1754326"/>
          </a:xfrm>
          <a:prstGeom prst="rect">
            <a:avLst/>
          </a:prstGeom>
        </p:spPr>
        <p:txBody>
          <a:bodyPr wrap="square">
            <a:spAutoFit/>
          </a:bodyPr>
          <a:lstStyle/>
          <a:p>
            <a:pPr algn="just"/>
            <a:r>
              <a:rPr lang="uk-UA" b="0" i="0" dirty="0">
                <a:effectLst/>
                <a:latin typeface="Сlato"/>
              </a:rPr>
              <a:t>7. Майбутнє бачення</a:t>
            </a:r>
          </a:p>
          <a:p>
            <a:pPr algn="just"/>
            <a:r>
              <a:rPr lang="uk-UA" b="0" i="0" dirty="0">
                <a:effectLst/>
                <a:latin typeface="Сlato"/>
              </a:rPr>
              <a:t>Ці слайди добре показують ваші навички встановлення цілей. Що буде далі з вашим </a:t>
            </a:r>
            <a:r>
              <a:rPr lang="uk-UA" b="0" i="0" dirty="0" smtClean="0">
                <a:effectLst/>
                <a:latin typeface="Сlato"/>
              </a:rPr>
              <a:t>проектом, </a:t>
            </a:r>
            <a:r>
              <a:rPr lang="uk-UA" b="0" i="0" dirty="0">
                <a:effectLst/>
                <a:latin typeface="Сlato"/>
              </a:rPr>
              <a:t>брендом, кейсом? Куди він прийде після затвердження або отримання фінансування? Прогнозуйте, базуючись на тому, чого вже досягли. Показуєте, як опинились у конкретній точці розвитку </a:t>
            </a:r>
            <a:r>
              <a:rPr lang="uk-UA" b="0" i="0" dirty="0" smtClean="0">
                <a:effectLst/>
                <a:latin typeface="Сlato"/>
              </a:rPr>
              <a:t>проекту, </a:t>
            </a:r>
            <a:r>
              <a:rPr lang="uk-UA" b="0" i="0" dirty="0">
                <a:effectLst/>
                <a:latin typeface="Сlato"/>
              </a:rPr>
              <a:t>і як він рухатиметься далі (як на зображенні).</a:t>
            </a:r>
          </a:p>
        </p:txBody>
      </p:sp>
    </p:spTree>
    <p:extLst>
      <p:ext uri="{BB962C8B-B14F-4D97-AF65-F5344CB8AC3E}">
        <p14:creationId xmlns:p14="http://schemas.microsoft.com/office/powerpoint/2010/main" val="266266252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798</Words>
  <Application>Microsoft Office PowerPoint</Application>
  <PresentationFormat>Широкоэкранный</PresentationFormat>
  <Paragraphs>46</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Calibri</vt:lpstr>
      <vt:lpstr>Calibri Light</vt:lpstr>
      <vt:lpstr>Сlato</vt:lpstr>
      <vt:lpstr>Тема Office</vt:lpstr>
      <vt:lpstr>Вимоги до презентації бізнес-ідеї</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Вимоги до презентації бізнес-ідеї</dc:title>
  <dc:creator>Катерина Бужимська</dc:creator>
  <cp:lastModifiedBy>Пользователь</cp:lastModifiedBy>
  <cp:revision>9</cp:revision>
  <dcterms:created xsi:type="dcterms:W3CDTF">2021-10-27T07:39:30Z</dcterms:created>
  <dcterms:modified xsi:type="dcterms:W3CDTF">2022-02-10T11:11:07Z</dcterms:modified>
</cp:coreProperties>
</file>