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6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6390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6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847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8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51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35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67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24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1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1F55C65-CC7B-48A3-AFC9-56508912CA85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25E4604-0405-4651-9684-EC94D66226C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1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85" y="408563"/>
            <a:ext cx="10515600" cy="5528598"/>
          </a:xfrm>
        </p:spPr>
        <p:txBody>
          <a:bodyPr>
            <a:noAutofit/>
          </a:bodyPr>
          <a:lstStyle/>
          <a:p>
            <a:pPr indent="180340" algn="ctr">
              <a:lnSpc>
                <a:spcPct val="115000"/>
              </a:lnSpc>
              <a:spcAft>
                <a:spcPts val="800"/>
              </a:spcAft>
            </a:pPr>
            <a:r>
              <a:rPr lang="uk-UA" sz="4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Козацтво в економічній історії та культурі України</a:t>
            </a:r>
            <a:br>
              <a:rPr lang="uk-UA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4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(друга половина ХVІІ–ХVІІІ ст.)</a:t>
            </a:r>
            <a:br>
              <a:rPr lang="uk-UA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48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uk-UA" sz="4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2400" b="1" dirty="0"/>
              <a:t>Українська козацька держава – Військо Запорозьке</a:t>
            </a:r>
            <a:br>
              <a:rPr lang="uk-UA" sz="2400" b="1" dirty="0"/>
            </a:br>
            <a:r>
              <a:rPr lang="uk-UA" sz="2400" b="1" dirty="0"/>
              <a:t>Неофіційна назва - Гетьманщина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6099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0762"/>
            <a:ext cx="11217499" cy="57259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 1649 р. </a:t>
            </a:r>
            <a:r>
              <a:rPr lang="ru-RU" i="1" dirty="0"/>
              <a:t>на Лівобережжі </a:t>
            </a:r>
            <a:r>
              <a:rPr lang="ru-RU" dirty="0"/>
              <a:t>існувало </a:t>
            </a:r>
            <a:r>
              <a:rPr lang="ru-RU" b="1" dirty="0"/>
              <a:t>сім полків</a:t>
            </a:r>
            <a:r>
              <a:rPr lang="ru-RU" dirty="0"/>
              <a:t> (Полтавський,</a:t>
            </a:r>
            <a:br>
              <a:rPr lang="ru-RU" dirty="0"/>
            </a:br>
            <a:r>
              <a:rPr lang="ru-RU" dirty="0"/>
              <a:t>Ніжинський, Чернігівський, Миргородський, Прилуцький, Переяславський</a:t>
            </a:r>
            <a:br>
              <a:rPr lang="ru-RU" dirty="0"/>
            </a:br>
            <a:r>
              <a:rPr lang="ru-RU" dirty="0"/>
              <a:t>і Кропивненський), а </a:t>
            </a:r>
            <a:r>
              <a:rPr lang="ru-RU" i="1" dirty="0"/>
              <a:t>на Правобережжі </a:t>
            </a:r>
            <a:r>
              <a:rPr lang="ru-RU" dirty="0"/>
              <a:t>— </a:t>
            </a:r>
            <a:r>
              <a:rPr lang="ru-RU" b="1" dirty="0"/>
              <a:t>дев’ять</a:t>
            </a:r>
            <a:r>
              <a:rPr lang="ru-RU" dirty="0"/>
              <a:t> (Київський, Канівський, Білоцерківський, Уманський, Чигиринський, Черкаський, Кальницький, Корсунський і Брацлавський).</a:t>
            </a:r>
            <a:br>
              <a:rPr lang="ru-RU" dirty="0"/>
            </a:br>
            <a:br>
              <a:rPr lang="ru-RU" dirty="0"/>
            </a:br>
            <a:r>
              <a:rPr lang="ru-RU" i="1" dirty="0"/>
              <a:t>Кількість полків постійно змінювалася.</a:t>
            </a:r>
          </a:p>
        </p:txBody>
      </p:sp>
    </p:spTree>
    <p:extLst>
      <p:ext uri="{BB962C8B-B14F-4D97-AF65-F5344CB8AC3E}">
        <p14:creationId xmlns:p14="http://schemas.microsoft.com/office/powerpoint/2010/main" val="84283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26" y="299500"/>
            <a:ext cx="7976797" cy="62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4713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Українська армія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6973" y="1041635"/>
            <a:ext cx="107538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Українська армія – регулярне боєздатне військо в межах 40-60 тис. осіб.</a:t>
            </a:r>
          </a:p>
          <a:p>
            <a:r>
              <a:rPr lang="ru-RU" sz="3200" dirty="0"/>
              <a:t>Склад війська: </a:t>
            </a:r>
            <a:r>
              <a:rPr lang="ru-RU" sz="3200" b="1" dirty="0"/>
              <a:t>піхота</a:t>
            </a:r>
            <a:r>
              <a:rPr lang="ru-RU" sz="3200" dirty="0"/>
              <a:t> – ударна сила, оснащена вогнепальною зброєю;</a:t>
            </a:r>
          </a:p>
          <a:p>
            <a:r>
              <a:rPr lang="ru-RU" sz="3200" b="1" dirty="0"/>
              <a:t>                         кіннота;</a:t>
            </a:r>
          </a:p>
          <a:p>
            <a:r>
              <a:rPr lang="ru-RU" sz="3200" dirty="0"/>
              <a:t>                          </a:t>
            </a:r>
            <a:r>
              <a:rPr lang="ru-RU" sz="3200" b="1" dirty="0"/>
              <a:t>артилерія: </a:t>
            </a:r>
            <a:r>
              <a:rPr lang="ru-RU" sz="3200" dirty="0"/>
              <a:t>важка польова; облогова; легка кінна;</a:t>
            </a:r>
          </a:p>
          <a:p>
            <a:r>
              <a:rPr lang="ru-RU" sz="3200" dirty="0"/>
              <a:t>                          </a:t>
            </a:r>
            <a:r>
              <a:rPr lang="ru-RU" sz="3200" b="1" dirty="0"/>
              <a:t>інші військові служби: </a:t>
            </a:r>
            <a:r>
              <a:rPr lang="ru-RU" sz="3200" dirty="0"/>
              <a:t>розвідники; прикордонники; фортифікатори; санітари.</a:t>
            </a:r>
          </a:p>
          <a:p>
            <a:pPr algn="ctr"/>
            <a:endParaRPr lang="uk-UA" sz="2400" b="1" i="1" dirty="0"/>
          </a:p>
          <a:p>
            <a:pPr algn="ctr"/>
            <a:r>
              <a:rPr lang="uk-UA" sz="2400" b="1" i="1" dirty="0"/>
              <a:t>Полково-сотенна система.</a:t>
            </a:r>
            <a:endParaRPr lang="ru-RU" sz="2400" b="1" i="1" dirty="0"/>
          </a:p>
          <a:p>
            <a:pPr algn="ctr"/>
            <a:r>
              <a:rPr lang="uk-UA" sz="2400" b="1" i="1" dirty="0"/>
              <a:t>Виготовлення гармат у Ніжині.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15742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F68EE-75D3-BE00-3691-8AE80249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718" y="340468"/>
            <a:ext cx="8872793" cy="512797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/>
              <a:t>Зборівський договір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3480C-5900-6F3C-7AF5-6DA6D3CBCA98}"/>
              </a:ext>
            </a:extLst>
          </p:cNvPr>
          <p:cNvSpPr txBox="1"/>
          <p:nvPr/>
        </p:nvSpPr>
        <p:spPr>
          <a:xfrm>
            <a:off x="780288" y="853265"/>
            <a:ext cx="4514920" cy="516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400" b="1" kern="0" dirty="0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Контури економічної політики очолюваного Б. Хмельницьким уряду пунктирно окреслилися вже на кінець 1648 р. </a:t>
            </a:r>
            <a:r>
              <a:rPr lang="uk-UA" sz="2400" b="1" kern="0" dirty="0"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Г</a:t>
            </a:r>
            <a:r>
              <a:rPr lang="uk-UA" sz="2400" b="1" kern="0" dirty="0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етьман намагався запобігти руйнації міст і містечок як осередків </a:t>
            </a:r>
            <a:r>
              <a:rPr lang="uk-UA" sz="2400" b="1" kern="0" dirty="0" err="1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ремесел</a:t>
            </a:r>
            <a:r>
              <a:rPr lang="uk-UA" sz="2400" b="1" kern="0" dirty="0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, промислів і торгівлі, а отже, суворо забороняв полковникам «свавілля чинити, міста палити й руйнувати».</a:t>
            </a:r>
            <a:endParaRPr lang="uk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C7A653-5DB6-1799-40E9-D9765231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15" y="974536"/>
            <a:ext cx="5623808" cy="56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9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F8526-F828-B4C0-7EF5-A2CB96FB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65760"/>
            <a:ext cx="10981111" cy="61514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Економічна політика Б. Хмельницького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BB97A-8A13-4D6F-C977-332045BF5ACE}"/>
              </a:ext>
            </a:extLst>
          </p:cNvPr>
          <p:cNvSpPr txBox="1"/>
          <p:nvPr/>
        </p:nvSpPr>
        <p:spPr>
          <a:xfrm>
            <a:off x="723207" y="1343537"/>
            <a:ext cx="980901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800" kern="0" dirty="0">
                <a:effectLst/>
                <a:latin typeface="Times New Roman" panose="02020603050405020304" pitchFamily="18" charset="0"/>
                <a:ea typeface="ASLiberationSerif"/>
              </a:rPr>
              <a:t>окреслюється </a:t>
            </a:r>
            <a:r>
              <a:rPr lang="uk-UA" sz="2800" b="1" kern="0" dirty="0">
                <a:effectLst/>
                <a:latin typeface="Times New Roman" panose="02020603050405020304" pitchFamily="18" charset="0"/>
                <a:ea typeface="ASLiberationSerif"/>
              </a:rPr>
              <a:t>курс сприяння реалізації економічних інтересів монастирів;</a:t>
            </a:r>
          </a:p>
          <a:p>
            <a:pPr marL="285750" indent="-285750">
              <a:buFontTx/>
              <a:buChar char="-"/>
            </a:pPr>
            <a:r>
              <a:rPr lang="uk-UA" sz="2800" kern="0" dirty="0">
                <a:effectLst/>
                <a:latin typeface="Times New Roman" panose="02020603050405020304" pitchFamily="18" charset="0"/>
                <a:ea typeface="ASLiberationSerif"/>
              </a:rPr>
              <a:t> формуванню фонду державних земель;</a:t>
            </a:r>
          </a:p>
          <a:p>
            <a:pPr marL="285750" indent="-285750">
              <a:buFontTx/>
              <a:buChar char="-"/>
            </a:pPr>
            <a:r>
              <a:rPr lang="uk-UA" sz="2800" kern="0" dirty="0">
                <a:latin typeface="Times New Roman" panose="02020603050405020304" pitchFamily="18" charset="0"/>
                <a:ea typeface="ASLiberationSerif"/>
              </a:rPr>
              <a:t>н</a:t>
            </a:r>
            <a:r>
              <a:rPr lang="uk-UA" sz="2800" kern="0" dirty="0">
                <a:effectLst/>
                <a:latin typeface="Times New Roman" panose="02020603050405020304" pitchFamily="18" charset="0"/>
                <a:ea typeface="ASLiberationSerif"/>
              </a:rPr>
              <a:t>алагоджується функціонування механізму збирання податків та різного роду грошових надходжень;</a:t>
            </a:r>
          </a:p>
          <a:p>
            <a:pPr marL="285750" indent="-285750">
              <a:buFontTx/>
              <a:buChar char="-"/>
            </a:pPr>
            <a:r>
              <a:rPr lang="uk-UA" sz="2800" kern="0" dirty="0">
                <a:effectLst/>
                <a:latin typeface="Times New Roman" panose="02020603050405020304" pitchFamily="18" charset="0"/>
                <a:ea typeface="ASLiberationSerif"/>
              </a:rPr>
              <a:t>вільний розвиток торгівлі</a:t>
            </a:r>
            <a:r>
              <a:rPr lang="uk-UA" sz="2800" kern="0" dirty="0">
                <a:latin typeface="Times New Roman" panose="02020603050405020304" pitchFamily="18" charset="0"/>
                <a:ea typeface="ASLiberationSerif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800" kern="0" dirty="0">
                <a:effectLst/>
                <a:latin typeface="Times New Roman" panose="02020603050405020304" pitchFamily="18" charset="0"/>
                <a:ea typeface="ASLiberationSerif"/>
              </a:rPr>
              <a:t>захист міського самоврядування й магдебурзького права</a:t>
            </a:r>
            <a:endParaRPr lang="uk-UA" sz="4000" kern="0" dirty="0">
              <a:latin typeface="Times New Roman" panose="02020603050405020304" pitchFamily="18" charset="0"/>
              <a:ea typeface="ASLiberationSerif"/>
            </a:endParaRPr>
          </a:p>
          <a:p>
            <a:pPr marL="285750" indent="-285750">
              <a:buFontTx/>
              <a:buChar char="-"/>
            </a:pP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30463-CD46-D99C-77AE-65482063437B}"/>
              </a:ext>
            </a:extLst>
          </p:cNvPr>
          <p:cNvSpPr txBox="1"/>
          <p:nvPr/>
        </p:nvSpPr>
        <p:spPr>
          <a:xfrm>
            <a:off x="1995055" y="4575191"/>
            <a:ext cx="8917478" cy="219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400" i="1" kern="0" dirty="0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З одного боку, гетьман видавав грізні універсали «бунтівному плебсу», закликаючи розійтися по домівках і припинити заколоти, з другого – утримувався від репресій проти нього, перекладаючи на плечі шляхти відповідальність за врегулювання стосунків з підданими.</a:t>
            </a:r>
            <a:endParaRPr lang="uk-UA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6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95429"/>
              </p:ext>
            </p:extLst>
          </p:nvPr>
        </p:nvGraphicFramePr>
        <p:xfrm>
          <a:off x="244699" y="423452"/>
          <a:ext cx="5318975" cy="5960606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31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8526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Фінансова система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15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Основними джерелами поповнення державної скарбниці</a:t>
                      </a:r>
                    </a:p>
                    <a:p>
                      <a:pPr algn="ctr"/>
                      <a:r>
                        <a:rPr lang="ru-RU" sz="2800" b="1" dirty="0"/>
                        <a:t>стали податки, порубіжні торгові мита, доходи від промислів та із</a:t>
                      </a:r>
                    </a:p>
                    <a:p>
                      <a:pPr algn="ctr"/>
                      <a:r>
                        <a:rPr lang="ru-RU" sz="2800" b="1" dirty="0"/>
                        <a:t>земельного фонду. Так, установлювалися податки з млинів, за ви-</a:t>
                      </a:r>
                    </a:p>
                    <a:p>
                      <a:pPr algn="ctr"/>
                      <a:r>
                        <a:rPr lang="ru-RU" sz="2800" b="1" dirty="0"/>
                        <a:t>робництво та продаж горілки, збори з торгів і ярмарків тощо.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79775"/>
              </p:ext>
            </p:extLst>
          </p:nvPr>
        </p:nvGraphicFramePr>
        <p:xfrm>
          <a:off x="5705342" y="421901"/>
          <a:ext cx="5486400" cy="596215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41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Судова система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7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Існувала власна система</a:t>
                      </a:r>
                    </a:p>
                    <a:p>
                      <a:pPr algn="ctr"/>
                      <a:r>
                        <a:rPr lang="ru-RU" sz="2400" b="1" dirty="0"/>
                        <a:t>судочинства. Під час війни було знищено всі станові (гродські, земські й підкоморські) суди і створено Генеральний військовий суд,</a:t>
                      </a:r>
                    </a:p>
                    <a:p>
                      <a:pPr algn="ctr"/>
                      <a:r>
                        <a:rPr lang="ru-RU" sz="2400" b="1" dirty="0"/>
                        <a:t>полкові та сотенні суди. Козацьким судам підлягали не лише козаки, але й шляхтичі, міщани та селяни, особливо за тяжкі злочини</a:t>
                      </a:r>
                    </a:p>
                    <a:p>
                      <a:pPr algn="ctr"/>
                      <a:r>
                        <a:rPr lang="ru-RU" sz="2400" b="1" dirty="0"/>
                        <a:t>(убивства, розбій тощо).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9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23467-76EA-087C-08C4-85D5033D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1" y="107005"/>
            <a:ext cx="10525328" cy="64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C1F1-7C43-124E-3DE6-8F72613D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51963-189E-5941-0C23-97A6B1DBD220}"/>
              </a:ext>
            </a:extLst>
          </p:cNvPr>
          <p:cNvSpPr txBox="1"/>
          <p:nvPr/>
        </p:nvSpPr>
        <p:spPr>
          <a:xfrm>
            <a:off x="583659" y="2013626"/>
            <a:ext cx="10603150" cy="289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32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Економічна політика Б. Хмельницького та його наступників</a:t>
            </a:r>
            <a:endParaRPr lang="uk-U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3200" i="1" kern="0" dirty="0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Зміни в структурі соціально-економічних відносин</a:t>
            </a:r>
            <a:endParaRPr lang="uk-U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3200" i="1" kern="0" dirty="0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Види та форми господарсько-економічної діяльності</a:t>
            </a:r>
            <a:endParaRPr lang="uk-U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3200" i="1" kern="0" dirty="0">
                <a:effectLst/>
                <a:latin typeface="Times New Roman" panose="02020603050405020304" pitchFamily="18" charset="0"/>
                <a:ea typeface="ASLiberationSerif"/>
                <a:cs typeface="Times New Roman" panose="02020603050405020304" pitchFamily="18" charset="0"/>
              </a:rPr>
              <a:t>Торгівля, фінанси й грошовий обіг</a:t>
            </a:r>
            <a:endParaRPr lang="uk-UA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1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77" y="1846830"/>
            <a:ext cx="9692640" cy="1325562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В основі новоствореної держави була демократія та основні засади устрою</a:t>
            </a:r>
            <a:br>
              <a:rPr lang="uk-UA" sz="4800" dirty="0"/>
            </a:br>
            <a:r>
              <a:rPr lang="uk-UA" sz="4800" dirty="0"/>
              <a:t>Запорозької Січі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33" y="3172392"/>
            <a:ext cx="4818376" cy="36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9068D6-FEAC-876E-7B22-A0A7CD90B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136187"/>
            <a:ext cx="10836613" cy="67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903" y="623338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dirty="0"/>
              <a:t>Столиця української козацької держави </a:t>
            </a:r>
            <a:r>
              <a:rPr lang="uk-UA" sz="5300" b="1" dirty="0"/>
              <a:t>– місто Чигирин</a:t>
            </a:r>
            <a:br>
              <a:rPr lang="uk-UA" b="1" dirty="0"/>
            </a:br>
            <a:r>
              <a:rPr lang="uk-UA" sz="3100" dirty="0"/>
              <a:t>(сучасна Черкаська область)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10" y="2116963"/>
            <a:ext cx="6577364" cy="42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3" y="1099855"/>
            <a:ext cx="10496281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Державний герб </a:t>
            </a:r>
            <a:r>
              <a:rPr lang="uk-UA" dirty="0"/>
              <a:t>– герб Війська Запорозького, на якому зображений козак із шаблею при боці й рушницею на лівому плечі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22" y="2425417"/>
            <a:ext cx="4271694" cy="40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5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74265"/>
            <a:ext cx="5331854" cy="23825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Державний прапор </a:t>
            </a:r>
            <a:r>
              <a:rPr lang="uk-UA" sz="3600" dirty="0"/>
              <a:t>– біле полотнище з червоним колом, посередині якого розміщений хрест, який обрамляють вісім золотих і дві червоні зірки, під хрестом зображений півмісяць, обернений догори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525" y="482101"/>
            <a:ext cx="3141816" cy="61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2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9" y="-355458"/>
            <a:ext cx="11140224" cy="200395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Гетьманові належала </a:t>
            </a:r>
            <a:r>
              <a:rPr lang="uk-UA" b="1" i="1" dirty="0"/>
              <a:t>вища військова, судова, та адміністративна влада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764205"/>
            <a:ext cx="9883731" cy="45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0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90930" y="103032"/>
            <a:ext cx="5705341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Гетьман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395926" y="1371192"/>
            <a:ext cx="579549" cy="9272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5" y="1436812"/>
            <a:ext cx="615749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58" y="1365570"/>
            <a:ext cx="615749" cy="94496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97385"/>
              </p:ext>
            </p:extLst>
          </p:nvPr>
        </p:nvGraphicFramePr>
        <p:xfrm>
          <a:off x="125926" y="2381774"/>
          <a:ext cx="3119550" cy="2199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Старшинська рада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Генеральні старшини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полковники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i="1" dirty="0"/>
                        <a:t>Вирішувала питання:</a:t>
                      </a:r>
                      <a:r>
                        <a:rPr lang="uk-UA" b="1" i="1" baseline="0" dirty="0"/>
                        <a:t> </a:t>
                      </a:r>
                      <a:r>
                        <a:rPr lang="uk-UA" baseline="0" dirty="0"/>
                        <a:t>військові, адміністративні, господарські, правові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96534"/>
              </p:ext>
            </p:extLst>
          </p:nvPr>
        </p:nvGraphicFramePr>
        <p:xfrm>
          <a:off x="4078309" y="2530698"/>
          <a:ext cx="3670479" cy="2199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7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Генеральний уряд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Центральний уряд, складався</a:t>
                      </a:r>
                      <a:r>
                        <a:rPr lang="uk-UA" baseline="0" dirty="0"/>
                        <a:t> </a:t>
                      </a:r>
                      <a:r>
                        <a:rPr lang="uk-UA" dirty="0"/>
                        <a:t>з генеральної старшини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/>
                        <a:t>Склад: </a:t>
                      </a:r>
                    </a:p>
                    <a:p>
                      <a:pPr algn="ctr"/>
                      <a:r>
                        <a:rPr lang="uk-UA" dirty="0"/>
                        <a:t>генеральний писар, обозний, два осавули, хорунжий, бунчужний, судді,</a:t>
                      </a:r>
                      <a:r>
                        <a:rPr lang="uk-UA" baseline="0" dirty="0"/>
                        <a:t> підскрабій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02143"/>
              </p:ext>
            </p:extLst>
          </p:nvPr>
        </p:nvGraphicFramePr>
        <p:xfrm>
          <a:off x="8285406" y="2388213"/>
          <a:ext cx="2893455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87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Рада при гетьманові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Дорадчий орган, складався з довірений осіб гетьмана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378817" y="5143640"/>
            <a:ext cx="3129566" cy="3606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Полкові уряди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78817" y="5666703"/>
            <a:ext cx="3129566" cy="3992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Сотенні уряди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94220" y="6207617"/>
            <a:ext cx="3498759" cy="560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Міські й сільські козацькі отамани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793881" y="4743934"/>
            <a:ext cx="299436" cy="3682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82241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205</TotalTime>
  <Words>551</Words>
  <Application>Microsoft Office PowerPoint</Application>
  <PresentationFormat>Широкий екран</PresentationFormat>
  <Paragraphs>54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Aptos</vt:lpstr>
      <vt:lpstr>Arial</vt:lpstr>
      <vt:lpstr>Century Schoolbook</vt:lpstr>
      <vt:lpstr>Times New Roman</vt:lpstr>
      <vt:lpstr>Wingdings 2</vt:lpstr>
      <vt:lpstr>View</vt:lpstr>
      <vt:lpstr>Козацтво в економічній історії та культурі України (друга половина ХVІІ–ХVІІІ ст.)   Українська козацька держава – Військо Запорозьке Неофіційна назва - Гетьманщина</vt:lpstr>
      <vt:lpstr>План</vt:lpstr>
      <vt:lpstr>В основі новоствореної держави була демократія та основні засади устрою Запорозької Січі </vt:lpstr>
      <vt:lpstr>Презентація PowerPoint</vt:lpstr>
      <vt:lpstr>Столиця української козацької держави – місто Чигирин (сучасна Черкаська область)</vt:lpstr>
      <vt:lpstr>Державний герб – герб Війська Запорозького, на якому зображений козак із шаблею при боці й рушницею на лівому плечі</vt:lpstr>
      <vt:lpstr>Державний прапор – біле полотнище з червоним колом, посередині якого розміщений хрест, який обрамляють вісім золотих і дві червоні зірки, під хрестом зображений півмісяць, обернений догори</vt:lpstr>
      <vt:lpstr>Гетьманові належала вища військова, судова, та адміністративна влада</vt:lpstr>
      <vt:lpstr>Презентація PowerPoint</vt:lpstr>
      <vt:lpstr>У 1649 р. на Лівобережжі існувало сім полків (Полтавський, Ніжинський, Чернігівський, Миргородський, Прилуцький, Переяславський і Кропивненський), а на Правобережжі — дев’ять (Київський, Канівський, Білоцерківський, Уманський, Чигиринський, Черкаський, Кальницький, Корсунський і Брацлавський).  Кількість полків постійно змінювалася.</vt:lpstr>
      <vt:lpstr>Презентація PowerPoint</vt:lpstr>
      <vt:lpstr>Українська армія</vt:lpstr>
      <vt:lpstr>Зборівський договір</vt:lpstr>
      <vt:lpstr>Економічна політика Б. Хмельницького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Заснування Української козацької держави – Війська Запорозького Неофіційна назва - Гетьманщина</dc:title>
  <dc:creator>Anastasiia</dc:creator>
  <cp:lastModifiedBy>Валентина Любченко</cp:lastModifiedBy>
  <cp:revision>11</cp:revision>
  <dcterms:created xsi:type="dcterms:W3CDTF">2019-01-19T14:31:46Z</dcterms:created>
  <dcterms:modified xsi:type="dcterms:W3CDTF">2024-03-22T07:54:05Z</dcterms:modified>
</cp:coreProperties>
</file>