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Now" charset="1" panose="00000500000000000000"/>
      <p:regular r:id="rId16"/>
    </p:embeddedFont>
    <p:embeddedFont>
      <p:font typeface="Now Bold" charset="1" panose="00000800000000000000"/>
      <p:regular r:id="rId17"/>
    </p:embeddedFont>
    <p:embeddedFont>
      <p:font typeface="Now Thin" charset="1" panose="00000300000000000000"/>
      <p:regular r:id="rId18"/>
    </p:embeddedFont>
    <p:embeddedFont>
      <p:font typeface="Now Light" charset="1" panose="00000400000000000000"/>
      <p:regular r:id="rId19"/>
    </p:embeddedFont>
    <p:embeddedFont>
      <p:font typeface="Now Medium" charset="1" panose="00000600000000000000"/>
      <p:regular r:id="rId20"/>
    </p:embeddedFont>
    <p:embeddedFont>
      <p:font typeface="Now Heavy" charset="1" panose="00000A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4142157" y="366689"/>
            <a:ext cx="3702218" cy="2097025"/>
            <a:chOff x="0" y="0"/>
            <a:chExt cx="4936291" cy="2796034"/>
          </a:xfrm>
        </p:grpSpPr>
        <p:pic>
          <p:nvPicPr>
            <p:cNvPr name="Picture 3" id="3"/>
            <p:cNvPicPr>
              <a:picLocks noChangeAspect="true"/>
            </p:cNvPicPr>
            <p:nvPr/>
          </p:nvPicPr>
          <p:blipFill>
            <a:blip r:embed="rId2"/>
            <a:srcRect l="3877" t="0" r="3877" b="0"/>
            <a:stretch>
              <a:fillRect/>
            </a:stretch>
          </p:blipFill>
          <p:spPr>
            <a:xfrm flipH="false" flipV="false">
              <a:off x="0" y="0"/>
              <a:ext cx="4936291" cy="2796034"/>
            </a:xfrm>
            <a:prstGeom prst="rect">
              <a:avLst/>
            </a:prstGeom>
          </p:spPr>
        </p:pic>
      </p:grpSp>
      <p:grpSp>
        <p:nvGrpSpPr>
          <p:cNvPr name="Group 4" id="4"/>
          <p:cNvGrpSpPr/>
          <p:nvPr/>
        </p:nvGrpSpPr>
        <p:grpSpPr>
          <a:xfrm rot="0">
            <a:off x="8485104" y="8160554"/>
            <a:ext cx="1453670" cy="428324"/>
            <a:chOff x="0" y="0"/>
            <a:chExt cx="952367" cy="280615"/>
          </a:xfrm>
        </p:grpSpPr>
        <p:sp>
          <p:nvSpPr>
            <p:cNvPr name="Freeform 5" id="5"/>
            <p:cNvSpPr/>
            <p:nvPr/>
          </p:nvSpPr>
          <p:spPr>
            <a:xfrm flipH="false" flipV="false" rot="0">
              <a:off x="0" y="0"/>
              <a:ext cx="952367" cy="280615"/>
            </a:xfrm>
            <a:custGeom>
              <a:avLst/>
              <a:gdLst/>
              <a:ahLst/>
              <a:cxnLst/>
              <a:rect r="r" b="b" t="t" l="l"/>
              <a:pathLst>
                <a:path h="280615" w="952367">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name="TextBox 6" id="6"/>
            <p:cNvSpPr txBox="true"/>
            <p:nvPr/>
          </p:nvSpPr>
          <p:spPr>
            <a:xfrm>
              <a:off x="0" y="-28575"/>
              <a:ext cx="952367" cy="309190"/>
            </a:xfrm>
            <a:prstGeom prst="rect">
              <a:avLst/>
            </a:prstGeom>
          </p:spPr>
          <p:txBody>
            <a:bodyPr anchor="ctr" rtlCol="false" tIns="40640" lIns="40640" bIns="40640" rIns="40640"/>
            <a:lstStyle/>
            <a:p>
              <a:pPr algn="ctr">
                <a:lnSpc>
                  <a:spcPts val="2127"/>
                </a:lnSpc>
              </a:pPr>
            </a:p>
          </p:txBody>
        </p:sp>
      </p:grpSp>
      <p:sp>
        <p:nvSpPr>
          <p:cNvPr name="AutoShape 7" id="7"/>
          <p:cNvSpPr/>
          <p:nvPr/>
        </p:nvSpPr>
        <p:spPr>
          <a:xfrm>
            <a:off x="8867076" y="8374716"/>
            <a:ext cx="714075" cy="0"/>
          </a:xfrm>
          <a:prstGeom prst="line">
            <a:avLst/>
          </a:prstGeom>
          <a:ln cap="flat" w="19050">
            <a:solidFill>
              <a:srgbClr val="000000">
                <a:alpha val="70980"/>
              </a:srgbClr>
            </a:solidFill>
            <a:prstDash val="solid"/>
            <a:headEnd type="none" len="sm" w="sm"/>
            <a:tailEnd type="arrow" len="sm" w="med"/>
          </a:ln>
        </p:spPr>
      </p:sp>
      <p:sp>
        <p:nvSpPr>
          <p:cNvPr name="TextBox 8" id="8"/>
          <p:cNvSpPr txBox="true"/>
          <p:nvPr/>
        </p:nvSpPr>
        <p:spPr>
          <a:xfrm rot="0">
            <a:off x="594519" y="2545120"/>
            <a:ext cx="17249856" cy="4433981"/>
          </a:xfrm>
          <a:prstGeom prst="rect">
            <a:avLst/>
          </a:prstGeom>
        </p:spPr>
        <p:txBody>
          <a:bodyPr anchor="t" rtlCol="false" tIns="0" lIns="0" bIns="0" rIns="0">
            <a:spAutoFit/>
          </a:bodyPr>
          <a:lstStyle/>
          <a:p>
            <a:pPr algn="ctr">
              <a:lnSpc>
                <a:spcPts val="11723"/>
              </a:lnSpc>
            </a:pPr>
            <a:r>
              <a:rPr lang="en-US" sz="8373" spc="234">
                <a:solidFill>
                  <a:srgbClr val="404040"/>
                </a:solidFill>
                <a:latin typeface="Now Bold"/>
              </a:rPr>
              <a:t>ЕКОНОМІЧНА ІСТОРІЯ ТА КУЛЬТУРА УКРАЇНИ ЯК НАВЧАЛЬНА ДИСЦИПЛІНА</a:t>
            </a:r>
          </a:p>
        </p:txBody>
      </p:sp>
      <p:sp>
        <p:nvSpPr>
          <p:cNvPr name="TextBox 9" id="9"/>
          <p:cNvSpPr txBox="true"/>
          <p:nvPr/>
        </p:nvSpPr>
        <p:spPr>
          <a:xfrm rot="0">
            <a:off x="14851123" y="8594953"/>
            <a:ext cx="2408177" cy="538504"/>
          </a:xfrm>
          <a:prstGeom prst="rect">
            <a:avLst/>
          </a:prstGeom>
        </p:spPr>
        <p:txBody>
          <a:bodyPr anchor="t" rtlCol="false" tIns="0" lIns="0" bIns="0" rIns="0">
            <a:spAutoFit/>
          </a:bodyPr>
          <a:lstStyle/>
          <a:p>
            <a:pPr algn="r">
              <a:lnSpc>
                <a:spcPts val="2123"/>
              </a:lnSpc>
            </a:pPr>
            <a:r>
              <a:rPr lang="en-US" sz="1740">
                <a:solidFill>
                  <a:srgbClr val="000000"/>
                </a:solidFill>
                <a:latin typeface="Now"/>
              </a:rPr>
              <a:t>ЛЕКЦІЯ 1 </a:t>
            </a:r>
          </a:p>
          <a:p>
            <a:pPr algn="r">
              <a:lnSpc>
                <a:spcPts val="2123"/>
              </a:lnSpc>
            </a:pPr>
            <a:r>
              <a:rPr lang="en-US" sz="1740">
                <a:solidFill>
                  <a:srgbClr val="000000"/>
                </a:solidFill>
                <a:latin typeface="Now"/>
              </a:rPr>
              <a:t>08.02.2024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660340" y="1395482"/>
            <a:ext cx="11026034" cy="7432933"/>
          </a:xfrm>
          <a:prstGeom prst="rect">
            <a:avLst/>
          </a:prstGeom>
        </p:spPr>
        <p:txBody>
          <a:bodyPr anchor="t" rtlCol="false" tIns="0" lIns="0" bIns="0" rIns="0">
            <a:spAutoFit/>
          </a:bodyPr>
          <a:lstStyle/>
          <a:p>
            <a:pPr algn="ctr">
              <a:lnSpc>
                <a:spcPts val="2926"/>
              </a:lnSpc>
              <a:spcBef>
                <a:spcPct val="0"/>
              </a:spcBef>
            </a:pPr>
            <a:r>
              <a:rPr lang="en-US" sz="2398">
                <a:solidFill>
                  <a:srgbClr val="000000"/>
                </a:solidFill>
                <a:latin typeface="Now"/>
              </a:rPr>
              <a:t> СТВЕРДЖУЄ, ЩО ІСНУЄ ІСТОРІЯ ОКРЕМИХ СВОЄРІДНИХ ТА ЗАМКНУТИХ ЦИВІЛІЗАЦІЙ</a:t>
            </a:r>
            <a:r>
              <a:rPr lang="en-US" sz="2398">
                <a:solidFill>
                  <a:srgbClr val="000000"/>
                </a:solidFill>
                <a:latin typeface="Now Bold"/>
              </a:rPr>
              <a:t> (СПОЧАТКУ ЇХ БУЛО 21, ПОТІМ 13)</a:t>
            </a:r>
            <a:r>
              <a:rPr lang="en-US" sz="2398">
                <a:solidFill>
                  <a:srgbClr val="000000"/>
                </a:solidFill>
                <a:latin typeface="Now"/>
              </a:rPr>
              <a:t>. КОЖНА ЦИВІЛІЗАЦІЯ ПРОХОДИТЬ У СВОЄМУ РОЗВИТКУ СТАДІЇ </a:t>
            </a:r>
            <a:r>
              <a:rPr lang="en-US" sz="2398">
                <a:solidFill>
                  <a:srgbClr val="000000"/>
                </a:solidFill>
                <a:latin typeface="Now Bold"/>
              </a:rPr>
              <a:t>ВИНИКНЕННЯ, ЗРОСТАННЯ, НАДЛОМУ ТА РОЗКЛАДУ, ПІСЛЯ ЧОГО ГИНЕ, ПОСТУПАЮЧИСЬ ІНШІЙ.</a:t>
            </a:r>
            <a:r>
              <a:rPr lang="en-US" sz="2398">
                <a:solidFill>
                  <a:srgbClr val="000000"/>
                </a:solidFill>
                <a:latin typeface="Now"/>
              </a:rPr>
              <a:t> </a:t>
            </a:r>
          </a:p>
          <a:p>
            <a:pPr algn="ctr">
              <a:lnSpc>
                <a:spcPts val="2926"/>
              </a:lnSpc>
              <a:spcBef>
                <a:spcPct val="0"/>
              </a:spcBef>
            </a:pPr>
            <a:r>
              <a:rPr lang="en-US" sz="2398">
                <a:solidFill>
                  <a:srgbClr val="000000"/>
                </a:solidFill>
                <a:latin typeface="Now"/>
              </a:rPr>
              <a:t>РУШІЙНОЮ СИЛОЮ РОЗВИТКУ ЦИВІЛІЗАЦІЙ Є «ТВОРЧА МЕНШІСТЬ», НОСІЙ «ЖИТТЄВОГО ПОРИВУ», ЯКА, ВІДПОВІДАЮЧИ НА РІЗНІ ІСТОРИЧНІ ВИКЛИКИ, ТЯГНЕ ЗА СОБОЮ «ІНЕРТНУ БІЛЬШІСТЬ». СВОЄРІДНІСТЬ ЦИХ «ВИКЛИКІВ» ТА «ВІДПОВІДЕЙ» ВИЗНАЧАЄ СПЕЦИФІКУ КОЖНОЇ ЦИВІЛІЗАЦІЇ, ІЄРАРХІЮ ЇЇ СОЦІАЛЬНИХ ЦІННОСТЕЙ ТА ФІЛОСОФСЬКУ КОНЦЕПЦІЮ «ЗМІСТУ ЖИТТЯ». АЛЕ, СТАВШИ НЕСПРОМОЖНОЮ ВИРІШИТИ ЧЕРГОВУ СОЦІАЛЬНО-ІСТОРИЧНУ ПРОБЛЕМУ, ТВОРЧА ЕЛІТА ПЕРЕТВОРЮЄТЬСЯ В ПАНУЮЧУ МЕНШІСТЬ, ЯКА НАВ’ЯЗУЄ СВОЮ ВЛАДУ СИЛОЮ, А НЕ АВТОРИТЕТОМ; ВІДЧУЖЕНА Ж МАСА НАСЕЛЕННЯ СТАЄ «ВНУТРІШНІМ ПРОЛЕТАРІАТОМ», ЯКИЙ СПІЛЬНО З ВАРВАРСЬКОЮ ПЕРИФЕРІЄЮ АБО ЗОВНІШНІМ ПРОЛЕТАРІАТОМ У КІНЦЕВОМУ ПІДСУМКУ РУЙНУЄ ДАНУ ЦИВІЛІЗАЦІЮ, ЯКЩО ВОНА СПЕРШУ НЕ ЗАГИНЕ ВІД ВОЄННОЇ ПОРАЗКИ АБО ПРИРОДНИХ КАТАСТРОФ.</a:t>
            </a:r>
          </a:p>
          <a:p>
            <a:pPr algn="ctr">
              <a:lnSpc>
                <a:spcPts val="2926"/>
              </a:lnSpc>
              <a:spcBef>
                <a:spcPct val="0"/>
              </a:spcBef>
            </a:pPr>
          </a:p>
        </p:txBody>
      </p:sp>
      <p:sp>
        <p:nvSpPr>
          <p:cNvPr name="Freeform 3" id="3"/>
          <p:cNvSpPr/>
          <p:nvPr/>
        </p:nvSpPr>
        <p:spPr>
          <a:xfrm flipH="false" flipV="false" rot="0">
            <a:off x="13013974" y="2322218"/>
            <a:ext cx="3728567" cy="5642565"/>
          </a:xfrm>
          <a:custGeom>
            <a:avLst/>
            <a:gdLst/>
            <a:ahLst/>
            <a:cxnLst/>
            <a:rect r="r" b="b" t="t" l="l"/>
            <a:pathLst>
              <a:path h="5642565" w="3728567">
                <a:moveTo>
                  <a:pt x="0" y="0"/>
                </a:moveTo>
                <a:lnTo>
                  <a:pt x="3728567" y="0"/>
                </a:lnTo>
                <a:lnTo>
                  <a:pt x="3728567" y="5642564"/>
                </a:lnTo>
                <a:lnTo>
                  <a:pt x="0" y="5642564"/>
                </a:lnTo>
                <a:lnTo>
                  <a:pt x="0" y="0"/>
                </a:lnTo>
                <a:close/>
              </a:path>
            </a:pathLst>
          </a:custGeom>
          <a:blipFill>
            <a:blip r:embed="rId2"/>
            <a:stretch>
              <a:fillRect l="0" t="0" r="0" b="0"/>
            </a:stretch>
          </a:blipFill>
        </p:spPr>
      </p:sp>
      <p:sp>
        <p:nvSpPr>
          <p:cNvPr name="TextBox 4" id="4"/>
          <p:cNvSpPr txBox="true"/>
          <p:nvPr/>
        </p:nvSpPr>
        <p:spPr>
          <a:xfrm rot="0">
            <a:off x="13013974" y="7999736"/>
            <a:ext cx="3999779" cy="812443"/>
          </a:xfrm>
          <a:prstGeom prst="rect">
            <a:avLst/>
          </a:prstGeom>
        </p:spPr>
        <p:txBody>
          <a:bodyPr anchor="t" rtlCol="false" tIns="0" lIns="0" bIns="0" rIns="0">
            <a:spAutoFit/>
          </a:bodyPr>
          <a:lstStyle/>
          <a:p>
            <a:pPr algn="ctr">
              <a:lnSpc>
                <a:spcPts val="3221"/>
              </a:lnSpc>
            </a:pPr>
            <a:r>
              <a:rPr lang="en-US" sz="2640">
                <a:solidFill>
                  <a:srgbClr val="000000"/>
                </a:solidFill>
                <a:latin typeface="Now"/>
              </a:rPr>
              <a:t>АРНОЛЬД ДЖОЗЕФ ТОЙНБІ</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5039123" y="1398854"/>
            <a:ext cx="8209754" cy="785509"/>
          </a:xfrm>
          <a:prstGeom prst="rect">
            <a:avLst/>
          </a:prstGeom>
        </p:spPr>
        <p:txBody>
          <a:bodyPr anchor="t" rtlCol="false" tIns="0" lIns="0" bIns="0" rIns="0">
            <a:spAutoFit/>
          </a:bodyPr>
          <a:lstStyle/>
          <a:p>
            <a:pPr algn="ctr">
              <a:lnSpc>
                <a:spcPts val="6093"/>
              </a:lnSpc>
              <a:spcBef>
                <a:spcPct val="0"/>
              </a:spcBef>
            </a:pPr>
            <a:r>
              <a:rPr lang="en-US" sz="4994">
                <a:solidFill>
                  <a:srgbClr val="404040"/>
                </a:solidFill>
                <a:latin typeface="Now Bold"/>
              </a:rPr>
              <a:t>ПЛАН</a:t>
            </a:r>
          </a:p>
        </p:txBody>
      </p:sp>
      <p:sp>
        <p:nvSpPr>
          <p:cNvPr name="TextBox 3" id="3"/>
          <p:cNvSpPr txBox="true"/>
          <p:nvPr/>
        </p:nvSpPr>
        <p:spPr>
          <a:xfrm rot="0">
            <a:off x="3867130" y="3595073"/>
            <a:ext cx="10209266" cy="793636"/>
          </a:xfrm>
          <a:prstGeom prst="rect">
            <a:avLst/>
          </a:prstGeom>
        </p:spPr>
        <p:txBody>
          <a:bodyPr anchor="t" rtlCol="false" tIns="0" lIns="0" bIns="0" rIns="0">
            <a:spAutoFit/>
          </a:bodyPr>
          <a:lstStyle/>
          <a:p>
            <a:pPr>
              <a:lnSpc>
                <a:spcPts val="4202"/>
              </a:lnSpc>
            </a:pPr>
            <a:r>
              <a:rPr lang="en-US" sz="3444">
                <a:solidFill>
                  <a:srgbClr val="000000"/>
                </a:solidFill>
                <a:latin typeface="Now"/>
              </a:rPr>
              <a:t>1.ПРЕДМЕТ І ЗАВДАННЯ ЕКОНОМІЧНОЇ ІСТОРІЇ </a:t>
            </a:r>
          </a:p>
          <a:p>
            <a:pPr>
              <a:lnSpc>
                <a:spcPts val="2006"/>
              </a:lnSpc>
              <a:spcBef>
                <a:spcPct val="0"/>
              </a:spcBef>
            </a:pPr>
          </a:p>
        </p:txBody>
      </p:sp>
      <p:sp>
        <p:nvSpPr>
          <p:cNvPr name="TextBox 4" id="4"/>
          <p:cNvSpPr txBox="true"/>
          <p:nvPr/>
        </p:nvSpPr>
        <p:spPr>
          <a:xfrm rot="0">
            <a:off x="3867130" y="5133975"/>
            <a:ext cx="11206477" cy="736867"/>
          </a:xfrm>
          <a:prstGeom prst="rect">
            <a:avLst/>
          </a:prstGeom>
        </p:spPr>
        <p:txBody>
          <a:bodyPr anchor="t" rtlCol="false" tIns="0" lIns="0" bIns="0" rIns="0">
            <a:spAutoFit/>
          </a:bodyPr>
          <a:lstStyle/>
          <a:p>
            <a:pPr>
              <a:lnSpc>
                <a:spcPts val="3836"/>
              </a:lnSpc>
            </a:pPr>
            <a:r>
              <a:rPr lang="en-US" sz="3144">
                <a:solidFill>
                  <a:srgbClr val="000000"/>
                </a:solidFill>
                <a:latin typeface="Now"/>
              </a:rPr>
              <a:t>2.ПЕРІОДИЗАЦІЯ РОЗВИТКУ ЕКОНОМІЧНОЇ ІСТОРІЇ</a:t>
            </a:r>
          </a:p>
          <a:p>
            <a:pPr>
              <a:lnSpc>
                <a:spcPts val="2006"/>
              </a:lnSpc>
              <a:spcBef>
                <a:spcPct val="0"/>
              </a:spcBef>
            </a:pPr>
          </a:p>
        </p:txBody>
      </p:sp>
      <p:sp>
        <p:nvSpPr>
          <p:cNvPr name="TextBox 5" id="5"/>
          <p:cNvSpPr txBox="true"/>
          <p:nvPr/>
        </p:nvSpPr>
        <p:spPr>
          <a:xfrm rot="0">
            <a:off x="3867130" y="6714399"/>
            <a:ext cx="11941265" cy="1222515"/>
          </a:xfrm>
          <a:prstGeom prst="rect">
            <a:avLst/>
          </a:prstGeom>
        </p:spPr>
        <p:txBody>
          <a:bodyPr anchor="t" rtlCol="false" tIns="0" lIns="0" bIns="0" rIns="0">
            <a:spAutoFit/>
          </a:bodyPr>
          <a:lstStyle/>
          <a:p>
            <a:pPr>
              <a:lnSpc>
                <a:spcPts val="3714"/>
              </a:lnSpc>
            </a:pPr>
            <a:r>
              <a:rPr lang="en-US" sz="3044">
                <a:solidFill>
                  <a:srgbClr val="000000"/>
                </a:solidFill>
                <a:latin typeface="Now"/>
              </a:rPr>
              <a:t>3.  ГОСПОДАРСЬКІ ФОРМИ ЕКОНОМІКИ СТАРОДАВНЬОГО СВІТУ</a:t>
            </a:r>
          </a:p>
          <a:p>
            <a:pPr>
              <a:lnSpc>
                <a:spcPts val="2250"/>
              </a:lnSpc>
              <a:spcBef>
                <a:spcPct val="0"/>
              </a:spcBef>
            </a:pPr>
          </a:p>
        </p:txBody>
      </p:sp>
      <p:grpSp>
        <p:nvGrpSpPr>
          <p:cNvPr name="Group 6" id="6"/>
          <p:cNvGrpSpPr/>
          <p:nvPr/>
        </p:nvGrpSpPr>
        <p:grpSpPr>
          <a:xfrm rot="0">
            <a:off x="2287361" y="3438636"/>
            <a:ext cx="886691" cy="88669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name="TextBox 8" id="8"/>
            <p:cNvSpPr txBox="true"/>
            <p:nvPr/>
          </p:nvSpPr>
          <p:spPr>
            <a:xfrm>
              <a:off x="76200" y="66675"/>
              <a:ext cx="660400" cy="669925"/>
            </a:xfrm>
            <a:prstGeom prst="rect">
              <a:avLst/>
            </a:prstGeom>
          </p:spPr>
          <p:txBody>
            <a:bodyPr anchor="ctr" rtlCol="false" tIns="39682" lIns="39682" bIns="39682" rIns="39682"/>
            <a:lstStyle/>
            <a:p>
              <a:pPr algn="ctr">
                <a:lnSpc>
                  <a:spcPts val="2123"/>
                </a:lnSpc>
              </a:pPr>
            </a:p>
          </p:txBody>
        </p:sp>
      </p:grpSp>
      <p:sp>
        <p:nvSpPr>
          <p:cNvPr name="TextBox 9" id="9"/>
          <p:cNvSpPr txBox="true"/>
          <p:nvPr/>
        </p:nvSpPr>
        <p:spPr>
          <a:xfrm rot="0">
            <a:off x="2361833" y="3537923"/>
            <a:ext cx="737747" cy="611916"/>
          </a:xfrm>
          <a:prstGeom prst="rect">
            <a:avLst/>
          </a:prstGeom>
        </p:spPr>
        <p:txBody>
          <a:bodyPr anchor="t" rtlCol="false" tIns="0" lIns="0" bIns="0" rIns="0">
            <a:spAutoFit/>
          </a:bodyPr>
          <a:lstStyle/>
          <a:p>
            <a:pPr algn="ctr">
              <a:lnSpc>
                <a:spcPts val="4935"/>
              </a:lnSpc>
            </a:pPr>
            <a:r>
              <a:rPr lang="en-US" sz="3525">
                <a:solidFill>
                  <a:srgbClr val="8B9684">
                    <a:alpha val="82745"/>
                  </a:srgbClr>
                </a:solidFill>
                <a:latin typeface="Now"/>
              </a:rPr>
              <a:t>1</a:t>
            </a:r>
          </a:p>
        </p:txBody>
      </p:sp>
      <p:grpSp>
        <p:nvGrpSpPr>
          <p:cNvPr name="Group 10" id="10"/>
          <p:cNvGrpSpPr/>
          <p:nvPr/>
        </p:nvGrpSpPr>
        <p:grpSpPr>
          <a:xfrm rot="0">
            <a:off x="2287361" y="4942909"/>
            <a:ext cx="886691" cy="88669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name="TextBox 12" id="12"/>
            <p:cNvSpPr txBox="true"/>
            <p:nvPr/>
          </p:nvSpPr>
          <p:spPr>
            <a:xfrm>
              <a:off x="76200" y="66675"/>
              <a:ext cx="660400" cy="669925"/>
            </a:xfrm>
            <a:prstGeom prst="rect">
              <a:avLst/>
            </a:prstGeom>
          </p:spPr>
          <p:txBody>
            <a:bodyPr anchor="ctr" rtlCol="false" tIns="50800" lIns="50800" bIns="50800" rIns="50800"/>
            <a:lstStyle/>
            <a:p>
              <a:pPr algn="ctr">
                <a:lnSpc>
                  <a:spcPts val="2123"/>
                </a:lnSpc>
              </a:pPr>
            </a:p>
          </p:txBody>
        </p:sp>
      </p:grpSp>
      <p:sp>
        <p:nvSpPr>
          <p:cNvPr name="TextBox 13" id="13"/>
          <p:cNvSpPr txBox="true"/>
          <p:nvPr/>
        </p:nvSpPr>
        <p:spPr>
          <a:xfrm rot="0">
            <a:off x="2287361" y="5042298"/>
            <a:ext cx="886691" cy="611714"/>
          </a:xfrm>
          <a:prstGeom prst="rect">
            <a:avLst/>
          </a:prstGeom>
        </p:spPr>
        <p:txBody>
          <a:bodyPr anchor="t" rtlCol="false" tIns="0" lIns="0" bIns="0" rIns="0">
            <a:spAutoFit/>
          </a:bodyPr>
          <a:lstStyle/>
          <a:p>
            <a:pPr algn="ctr">
              <a:lnSpc>
                <a:spcPts val="4932"/>
              </a:lnSpc>
            </a:pPr>
            <a:r>
              <a:rPr lang="en-US" sz="3522">
                <a:solidFill>
                  <a:srgbClr val="8B9684"/>
                </a:solidFill>
                <a:latin typeface="Now"/>
              </a:rPr>
              <a:t>2</a:t>
            </a:r>
          </a:p>
        </p:txBody>
      </p:sp>
      <p:grpSp>
        <p:nvGrpSpPr>
          <p:cNvPr name="Group 14" id="14"/>
          <p:cNvGrpSpPr/>
          <p:nvPr/>
        </p:nvGrpSpPr>
        <p:grpSpPr>
          <a:xfrm rot="0">
            <a:off x="2287361" y="6409931"/>
            <a:ext cx="876404" cy="87640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name="TextBox 16" id="16"/>
            <p:cNvSpPr txBox="true"/>
            <p:nvPr/>
          </p:nvSpPr>
          <p:spPr>
            <a:xfrm>
              <a:off x="76200" y="66675"/>
              <a:ext cx="660400" cy="669925"/>
            </a:xfrm>
            <a:prstGeom prst="rect">
              <a:avLst/>
            </a:prstGeom>
          </p:spPr>
          <p:txBody>
            <a:bodyPr anchor="ctr" rtlCol="false" tIns="50800" lIns="50800" bIns="50800" rIns="50800"/>
            <a:lstStyle/>
            <a:p>
              <a:pPr algn="ctr">
                <a:lnSpc>
                  <a:spcPts val="2123"/>
                </a:lnSpc>
              </a:pPr>
            </a:p>
          </p:txBody>
        </p:sp>
      </p:grpSp>
      <p:sp>
        <p:nvSpPr>
          <p:cNvPr name="TextBox 17" id="17"/>
          <p:cNvSpPr txBox="true"/>
          <p:nvPr/>
        </p:nvSpPr>
        <p:spPr>
          <a:xfrm rot="0">
            <a:off x="2287361" y="6516808"/>
            <a:ext cx="876404" cy="595976"/>
          </a:xfrm>
          <a:prstGeom prst="rect">
            <a:avLst/>
          </a:prstGeom>
        </p:spPr>
        <p:txBody>
          <a:bodyPr anchor="t" rtlCol="false" tIns="0" lIns="0" bIns="0" rIns="0">
            <a:spAutoFit/>
          </a:bodyPr>
          <a:lstStyle/>
          <a:p>
            <a:pPr algn="ctr">
              <a:lnSpc>
                <a:spcPts val="4874"/>
              </a:lnSpc>
            </a:pPr>
            <a:r>
              <a:rPr lang="en-US" sz="3482">
                <a:solidFill>
                  <a:srgbClr val="8B9684"/>
                </a:solidFill>
                <a:latin typeface="Now"/>
              </a:rPr>
              <a:t>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1225670" y="1009650"/>
            <a:ext cx="16594490" cy="6182814"/>
          </a:xfrm>
          <a:prstGeom prst="rect">
            <a:avLst/>
          </a:prstGeom>
        </p:spPr>
        <p:txBody>
          <a:bodyPr anchor="t" rtlCol="false" tIns="0" lIns="0" bIns="0" rIns="0">
            <a:spAutoFit/>
          </a:bodyPr>
          <a:lstStyle/>
          <a:p>
            <a:pPr algn="ctr" marL="0" indent="0" lvl="0">
              <a:lnSpc>
                <a:spcPts val="4052"/>
              </a:lnSpc>
              <a:spcBef>
                <a:spcPct val="0"/>
              </a:spcBef>
            </a:pPr>
            <a:r>
              <a:rPr lang="en-US" sz="3321" strike="noStrike" u="none">
                <a:solidFill>
                  <a:srgbClr val="000000"/>
                </a:solidFill>
                <a:latin typeface="Now"/>
              </a:rPr>
              <a:t>Економічна історія — наука, яка вивчає еволюцію господарської діяльності, господарського буття людства від первісного суспільства до сучасності. Саме ці питання складають предмет економічної історії.</a:t>
            </a:r>
          </a:p>
          <a:p>
            <a:pPr algn="ctr" marL="0" indent="0" lvl="0">
              <a:lnSpc>
                <a:spcPts val="4052"/>
              </a:lnSpc>
              <a:spcBef>
                <a:spcPct val="0"/>
              </a:spcBef>
            </a:pPr>
          </a:p>
          <a:p>
            <a:pPr algn="ctr" marL="0" indent="0" lvl="0">
              <a:lnSpc>
                <a:spcPts val="4052"/>
              </a:lnSpc>
              <a:spcBef>
                <a:spcPct val="0"/>
              </a:spcBef>
            </a:pPr>
          </a:p>
          <a:p>
            <a:pPr algn="ctr" marL="0" indent="0" lvl="0">
              <a:lnSpc>
                <a:spcPts val="4052"/>
              </a:lnSpc>
              <a:spcBef>
                <a:spcPct val="0"/>
              </a:spcBef>
            </a:pPr>
          </a:p>
          <a:p>
            <a:pPr algn="ctr" marL="0" indent="0" lvl="0">
              <a:lnSpc>
                <a:spcPts val="4052"/>
              </a:lnSpc>
              <a:spcBef>
                <a:spcPct val="0"/>
              </a:spcBef>
            </a:pPr>
            <a:r>
              <a:rPr lang="en-US" sz="3321" strike="noStrike" u="none">
                <a:solidFill>
                  <a:srgbClr val="000000"/>
                </a:solidFill>
                <a:latin typeface="Now"/>
              </a:rPr>
              <a:t>Економічна історія також тісно пов’язана з цілою низкою інших наукових дисциплін — демографією, соціологією, психологією, державоведенням, політологією, історією держави та права, історією культури, релігії тощо, використовуючи матеріал, нагромаджений та проаналізований у рамках цих наук, та, в свою чергу, збагачуючи їх необхідними фактами історико-еконо­мічного характеру.</a:t>
            </a:r>
          </a:p>
        </p:txBody>
      </p:sp>
      <p:grpSp>
        <p:nvGrpSpPr>
          <p:cNvPr name="Group 3" id="3"/>
          <p:cNvGrpSpPr/>
          <p:nvPr/>
        </p:nvGrpSpPr>
        <p:grpSpPr>
          <a:xfrm rot="0">
            <a:off x="14264657" y="6772630"/>
            <a:ext cx="3845889" cy="2958034"/>
            <a:chOff x="0" y="0"/>
            <a:chExt cx="5127851" cy="3944045"/>
          </a:xfrm>
        </p:grpSpPr>
        <p:pic>
          <p:nvPicPr>
            <p:cNvPr name="Picture 4" id="4"/>
            <p:cNvPicPr>
              <a:picLocks noChangeAspect="true"/>
            </p:cNvPicPr>
            <p:nvPr/>
          </p:nvPicPr>
          <p:blipFill>
            <a:blip r:embed="rId2"/>
            <a:srcRect l="0" t="28367" r="0" b="28367"/>
            <a:stretch>
              <a:fillRect/>
            </a:stretch>
          </p:blipFill>
          <p:spPr>
            <a:xfrm flipH="false" flipV="false">
              <a:off x="0" y="0"/>
              <a:ext cx="5127851" cy="3944045"/>
            </a:xfrm>
            <a:prstGeom prst="rect">
              <a:avLst/>
            </a:prstGeom>
          </p:spPr>
        </p:pic>
      </p:grpSp>
      <p:grpSp>
        <p:nvGrpSpPr>
          <p:cNvPr name="Group 5" id="5"/>
          <p:cNvGrpSpPr/>
          <p:nvPr/>
        </p:nvGrpSpPr>
        <p:grpSpPr>
          <a:xfrm rot="0">
            <a:off x="15805630" y="2924513"/>
            <a:ext cx="1453670" cy="428324"/>
            <a:chOff x="0" y="0"/>
            <a:chExt cx="952367" cy="280615"/>
          </a:xfrm>
        </p:grpSpPr>
        <p:sp>
          <p:nvSpPr>
            <p:cNvPr name="Freeform 6" id="6"/>
            <p:cNvSpPr/>
            <p:nvPr/>
          </p:nvSpPr>
          <p:spPr>
            <a:xfrm flipH="false" flipV="false" rot="0">
              <a:off x="0" y="0"/>
              <a:ext cx="952367" cy="280615"/>
            </a:xfrm>
            <a:custGeom>
              <a:avLst/>
              <a:gdLst/>
              <a:ahLst/>
              <a:cxnLst/>
              <a:rect r="r" b="b" t="t" l="l"/>
              <a:pathLst>
                <a:path h="280615" w="952367">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name="TextBox 7" id="7"/>
            <p:cNvSpPr txBox="true"/>
            <p:nvPr/>
          </p:nvSpPr>
          <p:spPr>
            <a:xfrm>
              <a:off x="0" y="-28575"/>
              <a:ext cx="952367" cy="309190"/>
            </a:xfrm>
            <a:prstGeom prst="rect">
              <a:avLst/>
            </a:prstGeom>
          </p:spPr>
          <p:txBody>
            <a:bodyPr anchor="ctr" rtlCol="false" tIns="40640" lIns="40640" bIns="40640" rIns="40640"/>
            <a:lstStyle/>
            <a:p>
              <a:pPr algn="ctr">
                <a:lnSpc>
                  <a:spcPts val="2127"/>
                </a:lnSpc>
              </a:pPr>
            </a:p>
          </p:txBody>
        </p:sp>
      </p:grpSp>
      <p:sp>
        <p:nvSpPr>
          <p:cNvPr name="AutoShape 8" id="8"/>
          <p:cNvSpPr/>
          <p:nvPr/>
        </p:nvSpPr>
        <p:spPr>
          <a:xfrm>
            <a:off x="16187602" y="3138675"/>
            <a:ext cx="714075" cy="0"/>
          </a:xfrm>
          <a:prstGeom prst="line">
            <a:avLst/>
          </a:prstGeom>
          <a:ln cap="flat" w="19050">
            <a:solidFill>
              <a:srgbClr val="000000">
                <a:alpha val="70980"/>
              </a:srgbClr>
            </a:solidFill>
            <a:prstDash val="solid"/>
            <a:headEnd type="none" len="sm" w="sm"/>
            <a:tailEnd type="arrow" len="sm" w="med"/>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3650331" y="384038"/>
            <a:ext cx="4422484" cy="1971673"/>
            <a:chOff x="0" y="0"/>
            <a:chExt cx="5896645" cy="2628897"/>
          </a:xfrm>
        </p:grpSpPr>
        <p:pic>
          <p:nvPicPr>
            <p:cNvPr name="Picture 3" id="3"/>
            <p:cNvPicPr>
              <a:picLocks noChangeAspect="true"/>
            </p:cNvPicPr>
            <p:nvPr/>
          </p:nvPicPr>
          <p:blipFill>
            <a:blip r:embed="rId2"/>
            <a:srcRect l="0" t="14802" r="0" b="14802"/>
            <a:stretch>
              <a:fillRect/>
            </a:stretch>
          </p:blipFill>
          <p:spPr>
            <a:xfrm flipH="false" flipV="false">
              <a:off x="0" y="0"/>
              <a:ext cx="5896645" cy="2628897"/>
            </a:xfrm>
            <a:prstGeom prst="rect">
              <a:avLst/>
            </a:prstGeom>
          </p:spPr>
        </p:pic>
      </p:grpSp>
      <p:grpSp>
        <p:nvGrpSpPr>
          <p:cNvPr name="Group 4" id="4"/>
          <p:cNvGrpSpPr/>
          <p:nvPr/>
        </p:nvGrpSpPr>
        <p:grpSpPr>
          <a:xfrm rot="0">
            <a:off x="7690330" y="8514229"/>
            <a:ext cx="1453670" cy="428324"/>
            <a:chOff x="0" y="0"/>
            <a:chExt cx="952367" cy="280615"/>
          </a:xfrm>
        </p:grpSpPr>
        <p:sp>
          <p:nvSpPr>
            <p:cNvPr name="Freeform 5" id="5"/>
            <p:cNvSpPr/>
            <p:nvPr/>
          </p:nvSpPr>
          <p:spPr>
            <a:xfrm flipH="false" flipV="false" rot="0">
              <a:off x="0" y="0"/>
              <a:ext cx="952367" cy="280615"/>
            </a:xfrm>
            <a:custGeom>
              <a:avLst/>
              <a:gdLst/>
              <a:ahLst/>
              <a:cxnLst/>
              <a:rect r="r" b="b" t="t" l="l"/>
              <a:pathLst>
                <a:path h="280615" w="952367">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name="TextBox 6" id="6"/>
            <p:cNvSpPr txBox="true"/>
            <p:nvPr/>
          </p:nvSpPr>
          <p:spPr>
            <a:xfrm>
              <a:off x="0" y="-28575"/>
              <a:ext cx="952367" cy="309190"/>
            </a:xfrm>
            <a:prstGeom prst="rect">
              <a:avLst/>
            </a:prstGeom>
          </p:spPr>
          <p:txBody>
            <a:bodyPr anchor="ctr" rtlCol="false" tIns="40640" lIns="40640" bIns="40640" rIns="40640"/>
            <a:lstStyle/>
            <a:p>
              <a:pPr algn="ctr">
                <a:lnSpc>
                  <a:spcPts val="2127"/>
                </a:lnSpc>
              </a:pPr>
            </a:p>
          </p:txBody>
        </p:sp>
      </p:grpSp>
      <p:sp>
        <p:nvSpPr>
          <p:cNvPr name="AutoShape 7" id="7"/>
          <p:cNvSpPr/>
          <p:nvPr/>
        </p:nvSpPr>
        <p:spPr>
          <a:xfrm>
            <a:off x="8072302" y="8728391"/>
            <a:ext cx="714075" cy="0"/>
          </a:xfrm>
          <a:prstGeom prst="line">
            <a:avLst/>
          </a:prstGeom>
          <a:ln cap="flat" w="19050">
            <a:solidFill>
              <a:srgbClr val="000000">
                <a:alpha val="70980"/>
              </a:srgbClr>
            </a:solidFill>
            <a:prstDash val="solid"/>
            <a:headEnd type="none" len="sm" w="sm"/>
            <a:tailEnd type="arrow" len="sm" w="med"/>
          </a:ln>
        </p:spPr>
      </p:sp>
      <p:sp>
        <p:nvSpPr>
          <p:cNvPr name="TextBox 8" id="8"/>
          <p:cNvSpPr txBox="true"/>
          <p:nvPr/>
        </p:nvSpPr>
        <p:spPr>
          <a:xfrm rot="0">
            <a:off x="200027" y="2071115"/>
            <a:ext cx="17872788" cy="6277160"/>
          </a:xfrm>
          <a:prstGeom prst="rect">
            <a:avLst/>
          </a:prstGeom>
        </p:spPr>
        <p:txBody>
          <a:bodyPr anchor="t" rtlCol="false" tIns="0" lIns="0" bIns="0" rIns="0">
            <a:spAutoFit/>
          </a:bodyPr>
          <a:lstStyle/>
          <a:p>
            <a:pPr>
              <a:lnSpc>
                <a:spcPts val="3571"/>
              </a:lnSpc>
              <a:spcBef>
                <a:spcPct val="0"/>
              </a:spcBef>
            </a:pPr>
            <a:r>
              <a:rPr lang="en-US" sz="2927">
                <a:solidFill>
                  <a:srgbClr val="000000"/>
                </a:solidFill>
                <a:latin typeface="Now Bold"/>
              </a:rPr>
              <a:t>ПРЕДМЕТОМ ТА ЗАВДАННЯМ ЕКОНОМІЧНОЇ ІСТОРІЇ Є:</a:t>
            </a:r>
          </a:p>
          <a:p>
            <a:pPr marL="631971" indent="-315985" lvl="1">
              <a:lnSpc>
                <a:spcPts val="3571"/>
              </a:lnSpc>
              <a:spcBef>
                <a:spcPct val="0"/>
              </a:spcBef>
              <a:buFont typeface="Arial"/>
              <a:buChar char="•"/>
            </a:pPr>
            <a:r>
              <a:rPr lang="en-US" sz="2927">
                <a:solidFill>
                  <a:srgbClr val="000000"/>
                </a:solidFill>
                <a:latin typeface="Now"/>
              </a:rPr>
              <a:t> СТАНОВЛЕННЯ, ФУНКЦІОНУВАННЯ ТА РОЗВИТОК ЕКОНОМІКИ У ПРОЦЕСІ ІСТОРИЧНОЇ ЕВОЛЮЦІЇ НА МІКРО-, МЕЗО-, МАКРО- І ГЛОБАЛЬНОМУ РІВНЯХ; КОНКРЕТНІ ФОРМИ СТАНОВЛЕННЯ, РОЗВИТКУ І ФУНКЦІОНУВАННЯ ЕКОНОМІЧНИХ СИСТЕМ У РІЗНІ ІСТОРИЧНІ ЕПОХИ З УРАХУВАННЯМ НАЦІОНАЛЬНИХ, ПРИРОДНИХ, ПОЛІТИЧНИХ, ДУХОВНИХ ТА ІНШИХ ОСОБЛИВОСТЕЙ КОНКРЕТНИХ КРАЇН, ЇХ УГРУПОВАНЬ, МІЖНАРОДНОЇ ЕКОНОМІКИ, СИСТЕМОУТВОРЮЮЧІ ЗВ’ЯЗКИ ЕКОНОМІЧНИХ СИСТЕМ;     </a:t>
            </a:r>
          </a:p>
          <a:p>
            <a:pPr>
              <a:lnSpc>
                <a:spcPts val="3571"/>
              </a:lnSpc>
              <a:spcBef>
                <a:spcPct val="0"/>
              </a:spcBef>
            </a:pPr>
          </a:p>
          <a:p>
            <a:pPr marL="631971" indent="-315985" lvl="1">
              <a:lnSpc>
                <a:spcPts val="3571"/>
              </a:lnSpc>
              <a:spcBef>
                <a:spcPct val="0"/>
              </a:spcBef>
              <a:buFont typeface="Arial"/>
              <a:buChar char="•"/>
            </a:pPr>
            <a:r>
              <a:rPr lang="en-US" sz="2927">
                <a:solidFill>
                  <a:srgbClr val="000000"/>
                </a:solidFill>
                <a:latin typeface="Now"/>
              </a:rPr>
              <a:t> СИСТЕМНИЙ ПОГЛЯД НА ІСТОРИЧНИЙ ПРОЦЕС ВИНИКНЕННЯ, РОЗВИТКУ, ЗМАГАННЯ ТА ЗМІНИ ЕКОНОМІЧНОЇ ДУМКИ, ЗАКОНОМІРНОСТЕЙ ЇЇ ЕВОЛЮЦІЇ ТА РОЛІ В РОЗВИТКУ ЦИВІЛІЗАЦІЙ. </a:t>
            </a:r>
          </a:p>
          <a:p>
            <a:pPr>
              <a:lnSpc>
                <a:spcPts val="3571"/>
              </a:lnSpc>
              <a:spcBef>
                <a:spcPct val="0"/>
              </a:spcBef>
            </a:pPr>
          </a:p>
          <a:p>
            <a:pPr algn="l" marL="631971" indent="-315985" lvl="1">
              <a:lnSpc>
                <a:spcPts val="3571"/>
              </a:lnSpc>
              <a:spcBef>
                <a:spcPct val="0"/>
              </a:spcBef>
              <a:buFont typeface="Arial"/>
              <a:buChar char="•"/>
            </a:pPr>
            <a:r>
              <a:rPr lang="en-US" sz="2927">
                <a:solidFill>
                  <a:srgbClr val="000000"/>
                </a:solidFill>
                <a:latin typeface="Now"/>
              </a:rPr>
              <a:t> ВСТАНОВЛЕННЯ ТА ДОСЛІДЖЕННЯ МЕТОДОЛОГІЧНИХ ЗАСАД ІСТОРИКО-ЕКОНОМІЧНОГО АНАЛІЗУ, ЕВОЛЮЦІЇ МЕТОДІВ ПІЗНАННЯ ЕКОНОМІЧНОЇ ДІЙСНОСТІ.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4760191" y="814538"/>
            <a:ext cx="3341227" cy="8229600"/>
            <a:chOff x="0" y="0"/>
            <a:chExt cx="4454970" cy="10972800"/>
          </a:xfrm>
        </p:grpSpPr>
        <p:pic>
          <p:nvPicPr>
            <p:cNvPr name="Picture 3" id="3"/>
            <p:cNvPicPr>
              <a:picLocks noChangeAspect="true"/>
            </p:cNvPicPr>
            <p:nvPr/>
          </p:nvPicPr>
          <p:blipFill>
            <a:blip r:embed="rId2"/>
            <a:srcRect l="19530" t="0" r="19530" b="0"/>
            <a:stretch>
              <a:fillRect/>
            </a:stretch>
          </p:blipFill>
          <p:spPr>
            <a:xfrm flipH="false" flipV="false">
              <a:off x="0" y="0"/>
              <a:ext cx="4454970" cy="10972800"/>
            </a:xfrm>
            <a:prstGeom prst="rect">
              <a:avLst/>
            </a:prstGeom>
          </p:spPr>
        </p:pic>
      </p:grpSp>
      <p:grpSp>
        <p:nvGrpSpPr>
          <p:cNvPr name="Group 4" id="4"/>
          <p:cNvGrpSpPr/>
          <p:nvPr/>
        </p:nvGrpSpPr>
        <p:grpSpPr>
          <a:xfrm rot="0">
            <a:off x="15805630" y="8829976"/>
            <a:ext cx="1453670" cy="428324"/>
            <a:chOff x="0" y="0"/>
            <a:chExt cx="952367" cy="280615"/>
          </a:xfrm>
        </p:grpSpPr>
        <p:sp>
          <p:nvSpPr>
            <p:cNvPr name="Freeform 5" id="5"/>
            <p:cNvSpPr/>
            <p:nvPr/>
          </p:nvSpPr>
          <p:spPr>
            <a:xfrm flipH="false" flipV="false" rot="0">
              <a:off x="0" y="0"/>
              <a:ext cx="952367" cy="280615"/>
            </a:xfrm>
            <a:custGeom>
              <a:avLst/>
              <a:gdLst/>
              <a:ahLst/>
              <a:cxnLst/>
              <a:rect r="r" b="b" t="t" l="l"/>
              <a:pathLst>
                <a:path h="280615" w="952367">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name="TextBox 6" id="6"/>
            <p:cNvSpPr txBox="true"/>
            <p:nvPr/>
          </p:nvSpPr>
          <p:spPr>
            <a:xfrm>
              <a:off x="0" y="-28575"/>
              <a:ext cx="952367" cy="309190"/>
            </a:xfrm>
            <a:prstGeom prst="rect">
              <a:avLst/>
            </a:prstGeom>
          </p:spPr>
          <p:txBody>
            <a:bodyPr anchor="ctr" rtlCol="false" tIns="40640" lIns="40640" bIns="40640" rIns="40640"/>
            <a:lstStyle/>
            <a:p>
              <a:pPr algn="ctr">
                <a:lnSpc>
                  <a:spcPts val="2127"/>
                </a:lnSpc>
              </a:pPr>
            </a:p>
          </p:txBody>
        </p:sp>
      </p:grpSp>
      <p:sp>
        <p:nvSpPr>
          <p:cNvPr name="AutoShape 7" id="7"/>
          <p:cNvSpPr/>
          <p:nvPr/>
        </p:nvSpPr>
        <p:spPr>
          <a:xfrm>
            <a:off x="16187602" y="9044138"/>
            <a:ext cx="714075" cy="0"/>
          </a:xfrm>
          <a:prstGeom prst="line">
            <a:avLst/>
          </a:prstGeom>
          <a:ln cap="flat" w="19050">
            <a:solidFill>
              <a:srgbClr val="000000">
                <a:alpha val="70980"/>
              </a:srgbClr>
            </a:solidFill>
            <a:prstDash val="solid"/>
            <a:headEnd type="none" len="sm" w="sm"/>
            <a:tailEnd type="arrow" len="sm" w="med"/>
          </a:ln>
        </p:spPr>
      </p:sp>
      <p:sp>
        <p:nvSpPr>
          <p:cNvPr name="TextBox 8" id="8"/>
          <p:cNvSpPr txBox="true"/>
          <p:nvPr/>
        </p:nvSpPr>
        <p:spPr>
          <a:xfrm rot="0">
            <a:off x="0" y="1862051"/>
            <a:ext cx="14858222" cy="6967925"/>
          </a:xfrm>
          <a:prstGeom prst="rect">
            <a:avLst/>
          </a:prstGeom>
        </p:spPr>
        <p:txBody>
          <a:bodyPr anchor="t" rtlCol="false" tIns="0" lIns="0" bIns="0" rIns="0">
            <a:spAutoFit/>
          </a:bodyPr>
          <a:lstStyle/>
          <a:p>
            <a:pPr algn="ctr">
              <a:lnSpc>
                <a:spcPts val="3931"/>
              </a:lnSpc>
              <a:spcBef>
                <a:spcPct val="0"/>
              </a:spcBef>
            </a:pPr>
            <a:r>
              <a:rPr lang="en-US" sz="3222">
                <a:solidFill>
                  <a:srgbClr val="000000"/>
                </a:solidFill>
                <a:latin typeface="Now Bold"/>
              </a:rPr>
              <a:t>ДЛЯ ПЕРІОДИЗАЦІЇ ЕКОНОМІЧНОЇ ІСТОРІЇ СВІТУ, НА ДУМКУ СУЧАСНИХ</a:t>
            </a:r>
          </a:p>
          <a:p>
            <a:pPr algn="ctr">
              <a:lnSpc>
                <a:spcPts val="3931"/>
              </a:lnSpc>
              <a:spcBef>
                <a:spcPct val="0"/>
              </a:spcBef>
            </a:pPr>
            <a:r>
              <a:rPr lang="en-US" sz="3222">
                <a:solidFill>
                  <a:srgbClr val="000000"/>
                </a:solidFill>
                <a:latin typeface="Now Bold"/>
              </a:rPr>
              <a:t>УЧЕНИХ-ЕКОНОМІСТІВ, ВИКОРИСТОВУЄТЬСЯ НАСТУПНА СХЕМА :</a:t>
            </a:r>
          </a:p>
          <a:p>
            <a:pPr algn="ctr">
              <a:lnSpc>
                <a:spcPts val="3931"/>
              </a:lnSpc>
              <a:spcBef>
                <a:spcPct val="0"/>
              </a:spcBef>
            </a:pPr>
            <a:r>
              <a:rPr lang="en-US" sz="3222">
                <a:solidFill>
                  <a:srgbClr val="000000"/>
                </a:solidFill>
                <a:latin typeface="Now"/>
              </a:rPr>
              <a:t>1. ГОСПОДАРСТВО ПЕРВІСНОЇ ЕПОХИ І ПЕРШИХ ЦИВІЛІЗАЦІЙ </a:t>
            </a:r>
          </a:p>
          <a:p>
            <a:pPr algn="ctr">
              <a:lnSpc>
                <a:spcPts val="3931"/>
              </a:lnSpc>
              <a:spcBef>
                <a:spcPct val="0"/>
              </a:spcBef>
            </a:pPr>
            <a:r>
              <a:rPr lang="en-US" sz="3222">
                <a:solidFill>
                  <a:srgbClr val="000000"/>
                </a:solidFill>
                <a:latin typeface="Now"/>
              </a:rPr>
              <a:t>(З ДАВНІХ ЧАСІВ – V СТ.Н.);</a:t>
            </a:r>
          </a:p>
          <a:p>
            <a:pPr algn="ctr">
              <a:lnSpc>
                <a:spcPts val="3931"/>
              </a:lnSpc>
              <a:spcBef>
                <a:spcPct val="0"/>
              </a:spcBef>
            </a:pPr>
          </a:p>
          <a:p>
            <a:pPr algn="ctr">
              <a:lnSpc>
                <a:spcPts val="3931"/>
              </a:lnSpc>
              <a:spcBef>
                <a:spcPct val="0"/>
              </a:spcBef>
            </a:pPr>
            <a:r>
              <a:rPr lang="en-US" sz="3222">
                <a:solidFill>
                  <a:srgbClr val="000000"/>
                </a:solidFill>
                <a:latin typeface="Now"/>
              </a:rPr>
              <a:t>2. ГОСПОДАРСТВО ЕПОХИ СЕРЕДНЬОВІЧЧЯ ( Н. V – XV СТ.);</a:t>
            </a:r>
          </a:p>
          <a:p>
            <a:pPr algn="ctr">
              <a:lnSpc>
                <a:spcPts val="3931"/>
              </a:lnSpc>
              <a:spcBef>
                <a:spcPct val="0"/>
              </a:spcBef>
            </a:pPr>
          </a:p>
          <a:p>
            <a:pPr algn="ctr">
              <a:lnSpc>
                <a:spcPts val="3931"/>
              </a:lnSpc>
              <a:spcBef>
                <a:spcPct val="0"/>
              </a:spcBef>
            </a:pPr>
            <a:r>
              <a:rPr lang="en-US" sz="3222">
                <a:solidFill>
                  <a:srgbClr val="000000"/>
                </a:solidFill>
                <a:latin typeface="Now"/>
              </a:rPr>
              <a:t>3. ГОСПОДАРСТВО ІНДУСТРІАЛЬНОГО СУСПІЛЬСТВА </a:t>
            </a:r>
          </a:p>
          <a:p>
            <a:pPr algn="ctr">
              <a:lnSpc>
                <a:spcPts val="3931"/>
              </a:lnSpc>
              <a:spcBef>
                <a:spcPct val="0"/>
              </a:spcBef>
            </a:pPr>
            <a:r>
              <a:rPr lang="en-US" sz="3222">
                <a:solidFill>
                  <a:srgbClr val="000000"/>
                </a:solidFill>
                <a:latin typeface="Now"/>
              </a:rPr>
              <a:t>( XVI- ПЕРШАПОЛОВИНА XIX СТОЛІТТЯ);</a:t>
            </a:r>
          </a:p>
          <a:p>
            <a:pPr algn="ctr">
              <a:lnSpc>
                <a:spcPts val="3931"/>
              </a:lnSpc>
              <a:spcBef>
                <a:spcPct val="0"/>
              </a:spcBef>
            </a:pPr>
          </a:p>
          <a:p>
            <a:pPr algn="ctr">
              <a:lnSpc>
                <a:spcPts val="3931"/>
              </a:lnSpc>
              <a:spcBef>
                <a:spcPct val="0"/>
              </a:spcBef>
            </a:pPr>
            <a:r>
              <a:rPr lang="en-US" sz="3222">
                <a:solidFill>
                  <a:srgbClr val="000000"/>
                </a:solidFill>
                <a:latin typeface="Now"/>
              </a:rPr>
              <a:t>4. ГОСПОДАРСТВО ІНДУСТРІАЛЬНОГО І ПОСТІНДУСТРІАЛЬНОГО</a:t>
            </a:r>
          </a:p>
          <a:p>
            <a:pPr algn="ctr">
              <a:lnSpc>
                <a:spcPts val="3931"/>
              </a:lnSpc>
              <a:spcBef>
                <a:spcPct val="0"/>
              </a:spcBef>
            </a:pPr>
            <a:r>
              <a:rPr lang="en-US" sz="3222">
                <a:solidFill>
                  <a:srgbClr val="000000"/>
                </a:solidFill>
                <a:latin typeface="Now"/>
              </a:rPr>
              <a:t>СУСПІЛЬСТВА (2-ГА ПОЛОВИНА XX СТОЛІТТЯ — ПО СЬОГОДНІШНІЙ ДЕНЬ).</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2332259" y="1782568"/>
            <a:ext cx="3473371" cy="5172303"/>
          </a:xfrm>
          <a:custGeom>
            <a:avLst/>
            <a:gdLst/>
            <a:ahLst/>
            <a:cxnLst/>
            <a:rect r="r" b="b" t="t" l="l"/>
            <a:pathLst>
              <a:path h="5172303" w="3473371">
                <a:moveTo>
                  <a:pt x="0" y="0"/>
                </a:moveTo>
                <a:lnTo>
                  <a:pt x="3473371" y="0"/>
                </a:lnTo>
                <a:lnTo>
                  <a:pt x="3473371" y="5172303"/>
                </a:lnTo>
                <a:lnTo>
                  <a:pt x="0" y="5172303"/>
                </a:lnTo>
                <a:lnTo>
                  <a:pt x="0" y="0"/>
                </a:lnTo>
                <a:close/>
              </a:path>
            </a:pathLst>
          </a:custGeom>
          <a:blipFill>
            <a:blip r:embed="rId2"/>
            <a:stretch>
              <a:fillRect l="0" t="0" r="0" b="0"/>
            </a:stretch>
          </a:blipFill>
        </p:spPr>
      </p:sp>
      <p:sp>
        <p:nvSpPr>
          <p:cNvPr name="TextBox 3" id="3"/>
          <p:cNvSpPr txBox="true"/>
          <p:nvPr/>
        </p:nvSpPr>
        <p:spPr>
          <a:xfrm rot="0">
            <a:off x="504774" y="1773043"/>
            <a:ext cx="11297581" cy="7060433"/>
          </a:xfrm>
          <a:prstGeom prst="rect">
            <a:avLst/>
          </a:prstGeom>
        </p:spPr>
        <p:txBody>
          <a:bodyPr anchor="t" rtlCol="false" tIns="0" lIns="0" bIns="0" rIns="0">
            <a:spAutoFit/>
          </a:bodyPr>
          <a:lstStyle/>
          <a:p>
            <a:pPr algn="ctr">
              <a:lnSpc>
                <a:spcPts val="3967"/>
              </a:lnSpc>
            </a:pPr>
            <a:r>
              <a:rPr lang="en-US" sz="3251">
                <a:solidFill>
                  <a:srgbClr val="000000"/>
                </a:solidFill>
                <a:latin typeface="Now"/>
              </a:rPr>
              <a:t>Стверджував, що це так звані</a:t>
            </a:r>
            <a:r>
              <a:rPr lang="en-US" sz="3251">
                <a:solidFill>
                  <a:srgbClr val="000000"/>
                </a:solidFill>
                <a:latin typeface="Now Bold"/>
              </a:rPr>
              <a:t> </a:t>
            </a:r>
          </a:p>
          <a:p>
            <a:pPr algn="ctr">
              <a:lnSpc>
                <a:spcPts val="3967"/>
              </a:lnSpc>
            </a:pPr>
            <a:r>
              <a:rPr lang="en-US" sz="3251">
                <a:solidFill>
                  <a:srgbClr val="000000"/>
                </a:solidFill>
                <a:latin typeface="Now Bold"/>
              </a:rPr>
              <a:t>реалістичний підхід та конвенційний</a:t>
            </a:r>
            <a:r>
              <a:rPr lang="en-US" sz="3251">
                <a:solidFill>
                  <a:srgbClr val="000000"/>
                </a:solidFill>
                <a:latin typeface="Now"/>
              </a:rPr>
              <a:t>. </a:t>
            </a:r>
          </a:p>
          <a:p>
            <a:pPr>
              <a:lnSpc>
                <a:spcPts val="3845"/>
              </a:lnSpc>
            </a:pPr>
            <a:r>
              <a:rPr lang="en-US" sz="3151">
                <a:solidFill>
                  <a:srgbClr val="000000"/>
                </a:solidFill>
                <a:latin typeface="Now"/>
              </a:rPr>
              <a:t>Для першого притаманне визначення певних періодів на підставі економічних критеріїв, які у свою чергу повинні підтверджувати значні зміни, що означають перехід від однієї господарської системи до іншої. </a:t>
            </a:r>
          </a:p>
          <a:p>
            <a:pPr>
              <a:lnSpc>
                <a:spcPts val="2869"/>
              </a:lnSpc>
            </a:pPr>
          </a:p>
          <a:p>
            <a:pPr>
              <a:lnSpc>
                <a:spcPts val="3845"/>
              </a:lnSpc>
            </a:pPr>
            <a:r>
              <a:rPr lang="en-US" sz="3151">
                <a:solidFill>
                  <a:srgbClr val="000000"/>
                </a:solidFill>
                <a:latin typeface="Now"/>
              </a:rPr>
              <a:t>В той же час прихильники другого підходу стверджують, що тривалість дії цих змін не дає можливості з достатньою достовірністю ідентифікувати їх. Проте, і перші, і другі вважають, що розподіляти історію господарського буття людства на періоди є надзвичайно важливим, навіть якщо визначення їх за певними ознаками не є достатньо досконалим.</a:t>
            </a:r>
          </a:p>
          <a:p>
            <a:pPr>
              <a:lnSpc>
                <a:spcPts val="2869"/>
              </a:lnSpc>
            </a:pPr>
          </a:p>
        </p:txBody>
      </p:sp>
      <p:sp>
        <p:nvSpPr>
          <p:cNvPr name="TextBox 4" id="4"/>
          <p:cNvSpPr txBox="true"/>
          <p:nvPr/>
        </p:nvSpPr>
        <p:spPr>
          <a:xfrm rot="0">
            <a:off x="12187822" y="7668861"/>
            <a:ext cx="3999779" cy="812443"/>
          </a:xfrm>
          <a:prstGeom prst="rect">
            <a:avLst/>
          </a:prstGeom>
        </p:spPr>
        <p:txBody>
          <a:bodyPr anchor="t" rtlCol="false" tIns="0" lIns="0" bIns="0" rIns="0">
            <a:spAutoFit/>
          </a:bodyPr>
          <a:lstStyle/>
          <a:p>
            <a:pPr algn="ctr">
              <a:lnSpc>
                <a:spcPts val="3221"/>
              </a:lnSpc>
            </a:pPr>
            <a:r>
              <a:rPr lang="en-US" sz="2640">
                <a:solidFill>
                  <a:srgbClr val="000000"/>
                </a:solidFill>
                <a:latin typeface="Now"/>
              </a:rPr>
              <a:t>КОРОПЕЦЬКИЙ ІВАН-СВІТОСЛАВ</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2187822" y="1824813"/>
            <a:ext cx="4484780" cy="5220284"/>
          </a:xfrm>
          <a:custGeom>
            <a:avLst/>
            <a:gdLst/>
            <a:ahLst/>
            <a:cxnLst/>
            <a:rect r="r" b="b" t="t" l="l"/>
            <a:pathLst>
              <a:path h="5220284" w="4484780">
                <a:moveTo>
                  <a:pt x="0" y="0"/>
                </a:moveTo>
                <a:lnTo>
                  <a:pt x="4484781" y="0"/>
                </a:lnTo>
                <a:lnTo>
                  <a:pt x="4484781" y="5220284"/>
                </a:lnTo>
                <a:lnTo>
                  <a:pt x="0" y="5220284"/>
                </a:lnTo>
                <a:lnTo>
                  <a:pt x="0" y="0"/>
                </a:lnTo>
                <a:close/>
              </a:path>
            </a:pathLst>
          </a:custGeom>
          <a:blipFill>
            <a:blip r:embed="rId2"/>
            <a:stretch>
              <a:fillRect l="0" t="0" r="0" b="0"/>
            </a:stretch>
          </a:blipFill>
        </p:spPr>
      </p:sp>
      <p:sp>
        <p:nvSpPr>
          <p:cNvPr name="TextBox 3" id="3"/>
          <p:cNvSpPr txBox="true"/>
          <p:nvPr/>
        </p:nvSpPr>
        <p:spPr>
          <a:xfrm rot="0">
            <a:off x="12672823" y="7642619"/>
            <a:ext cx="3999779" cy="412393"/>
          </a:xfrm>
          <a:prstGeom prst="rect">
            <a:avLst/>
          </a:prstGeom>
        </p:spPr>
        <p:txBody>
          <a:bodyPr anchor="t" rtlCol="false" tIns="0" lIns="0" bIns="0" rIns="0">
            <a:spAutoFit/>
          </a:bodyPr>
          <a:lstStyle/>
          <a:p>
            <a:pPr algn="ctr">
              <a:lnSpc>
                <a:spcPts val="3221"/>
              </a:lnSpc>
            </a:pPr>
            <a:r>
              <a:rPr lang="en-US" sz="2640">
                <a:solidFill>
                  <a:srgbClr val="000000"/>
                </a:solidFill>
                <a:latin typeface="Now"/>
              </a:rPr>
              <a:t>ФРІДРІХ ЛІСТ</a:t>
            </a:r>
          </a:p>
        </p:txBody>
      </p:sp>
      <p:sp>
        <p:nvSpPr>
          <p:cNvPr name="TextBox 4" id="4"/>
          <p:cNvSpPr txBox="true"/>
          <p:nvPr/>
        </p:nvSpPr>
        <p:spPr>
          <a:xfrm rot="0">
            <a:off x="1658518" y="1737538"/>
            <a:ext cx="9270765" cy="7520762"/>
          </a:xfrm>
          <a:prstGeom prst="rect">
            <a:avLst/>
          </a:prstGeom>
        </p:spPr>
        <p:txBody>
          <a:bodyPr anchor="t" rtlCol="false" tIns="0" lIns="0" bIns="0" rIns="0">
            <a:spAutoFit/>
          </a:bodyPr>
          <a:lstStyle/>
          <a:p>
            <a:pPr algn="ctr">
              <a:lnSpc>
                <a:spcPts val="4236"/>
              </a:lnSpc>
              <a:spcBef>
                <a:spcPct val="0"/>
              </a:spcBef>
            </a:pPr>
            <a:r>
              <a:rPr lang="en-US" sz="3472">
                <a:solidFill>
                  <a:srgbClr val="000000"/>
                </a:solidFill>
                <a:latin typeface="Now"/>
              </a:rPr>
              <a:t>В ПЕРШІЙ ПОЛОВИНІ XIX СТ. З’ЯВЛЯЄТЬСЯ ПЕРІОДИЗАЦІЯ Ф. ЛІСТА, ВІДОМОГО НІМЕЦЬКОГО ЕКОНОМІСТА КІНЦЯ ХVIII — ПЕРШОЇ ПОЛОВИНИ XIX СТ., В ОСНОВУ ЯКОЇ ПОКЛАДЕНО ПЕРЕВАЖАЮЧИЙ ТИП ГОСПОДАРСЬКОЇ ДІЯЛЬНОСТІ ЛЮДСТВА. ВІДПОВІДНО ДО ЦЬОГО ВІН ВИДІЛЯВ </a:t>
            </a:r>
            <a:r>
              <a:rPr lang="en-US" sz="3472">
                <a:solidFill>
                  <a:srgbClr val="000000"/>
                </a:solidFill>
                <a:latin typeface="Now Bold"/>
              </a:rPr>
              <a:t>П’ЯТЬ ПЕРІОДІВ:</a:t>
            </a:r>
          </a:p>
          <a:p>
            <a:pPr algn="ctr">
              <a:lnSpc>
                <a:spcPts val="4236"/>
              </a:lnSpc>
              <a:spcBef>
                <a:spcPct val="0"/>
              </a:spcBef>
            </a:pPr>
            <a:r>
              <a:rPr lang="en-US" sz="3472">
                <a:solidFill>
                  <a:srgbClr val="000000"/>
                </a:solidFill>
                <a:latin typeface="Now"/>
              </a:rPr>
              <a:t>МИСЛИВСЬКИЙ;</a:t>
            </a:r>
          </a:p>
          <a:p>
            <a:pPr algn="ctr">
              <a:lnSpc>
                <a:spcPts val="4236"/>
              </a:lnSpc>
              <a:spcBef>
                <a:spcPct val="0"/>
              </a:spcBef>
            </a:pPr>
            <a:r>
              <a:rPr lang="en-US" sz="3472">
                <a:solidFill>
                  <a:srgbClr val="000000"/>
                </a:solidFill>
                <a:latin typeface="Now"/>
              </a:rPr>
              <a:t>СКОТАРСЬКИЙ (ПАСТУШАЧИЙ);</a:t>
            </a:r>
          </a:p>
          <a:p>
            <a:pPr algn="ctr">
              <a:lnSpc>
                <a:spcPts val="4236"/>
              </a:lnSpc>
              <a:spcBef>
                <a:spcPct val="0"/>
              </a:spcBef>
            </a:pPr>
            <a:r>
              <a:rPr lang="en-US" sz="3472">
                <a:solidFill>
                  <a:srgbClr val="000000"/>
                </a:solidFill>
                <a:latin typeface="Now"/>
              </a:rPr>
              <a:t>ЗЕМЛЕРОБСЬКИЙ;</a:t>
            </a:r>
          </a:p>
          <a:p>
            <a:pPr algn="ctr">
              <a:lnSpc>
                <a:spcPts val="4236"/>
              </a:lnSpc>
              <a:spcBef>
                <a:spcPct val="0"/>
              </a:spcBef>
            </a:pPr>
            <a:r>
              <a:rPr lang="en-US" sz="3472">
                <a:solidFill>
                  <a:srgbClr val="000000"/>
                </a:solidFill>
                <a:latin typeface="Now"/>
              </a:rPr>
              <a:t>ЗЕМЛЕРОБСЬКО-МАНУФАКТУРНИЙ;</a:t>
            </a:r>
          </a:p>
          <a:p>
            <a:pPr algn="ctr">
              <a:lnSpc>
                <a:spcPts val="4236"/>
              </a:lnSpc>
              <a:spcBef>
                <a:spcPct val="0"/>
              </a:spcBef>
            </a:pPr>
            <a:r>
              <a:rPr lang="en-US" sz="3472">
                <a:solidFill>
                  <a:srgbClr val="000000"/>
                </a:solidFill>
                <a:latin typeface="Now"/>
              </a:rPr>
              <a:t>ЗЕМЛЕРОБСЬКО-МАНУФАКТУРНО-ТОРГОВИЙ.</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12672823" y="8445857"/>
            <a:ext cx="3999779" cy="812443"/>
          </a:xfrm>
          <a:prstGeom prst="rect">
            <a:avLst/>
          </a:prstGeom>
        </p:spPr>
        <p:txBody>
          <a:bodyPr anchor="t" rtlCol="false" tIns="0" lIns="0" bIns="0" rIns="0">
            <a:spAutoFit/>
          </a:bodyPr>
          <a:lstStyle/>
          <a:p>
            <a:pPr algn="ctr">
              <a:lnSpc>
                <a:spcPts val="3221"/>
              </a:lnSpc>
            </a:pPr>
            <a:r>
              <a:rPr lang="en-US" sz="2640">
                <a:solidFill>
                  <a:srgbClr val="000000"/>
                </a:solidFill>
                <a:latin typeface="Now"/>
              </a:rPr>
              <a:t>КАРЛ МАРКС - НІМЕЦЬКИЙ ФІЛОСОФ</a:t>
            </a:r>
          </a:p>
        </p:txBody>
      </p:sp>
      <p:sp>
        <p:nvSpPr>
          <p:cNvPr name="Freeform 3" id="3"/>
          <p:cNvSpPr/>
          <p:nvPr/>
        </p:nvSpPr>
        <p:spPr>
          <a:xfrm flipH="false" flipV="false" rot="0">
            <a:off x="11951937" y="1374709"/>
            <a:ext cx="5105106" cy="6811808"/>
          </a:xfrm>
          <a:custGeom>
            <a:avLst/>
            <a:gdLst/>
            <a:ahLst/>
            <a:cxnLst/>
            <a:rect r="r" b="b" t="t" l="l"/>
            <a:pathLst>
              <a:path h="6811808" w="5105106">
                <a:moveTo>
                  <a:pt x="0" y="0"/>
                </a:moveTo>
                <a:lnTo>
                  <a:pt x="5105105" y="0"/>
                </a:lnTo>
                <a:lnTo>
                  <a:pt x="5105105" y="6811808"/>
                </a:lnTo>
                <a:lnTo>
                  <a:pt x="0" y="6811808"/>
                </a:lnTo>
                <a:lnTo>
                  <a:pt x="0" y="0"/>
                </a:lnTo>
                <a:close/>
              </a:path>
            </a:pathLst>
          </a:custGeom>
          <a:blipFill>
            <a:blip r:embed="rId2"/>
            <a:stretch>
              <a:fillRect l="0" t="-9711" r="-10657" b="-9711"/>
            </a:stretch>
          </a:blipFill>
        </p:spPr>
      </p:sp>
      <p:sp>
        <p:nvSpPr>
          <p:cNvPr name="TextBox 4" id="4"/>
          <p:cNvSpPr txBox="true"/>
          <p:nvPr/>
        </p:nvSpPr>
        <p:spPr>
          <a:xfrm rot="0">
            <a:off x="410670" y="2025916"/>
            <a:ext cx="11541266" cy="5490344"/>
          </a:xfrm>
          <a:prstGeom prst="rect">
            <a:avLst/>
          </a:prstGeom>
        </p:spPr>
        <p:txBody>
          <a:bodyPr anchor="t" rtlCol="false" tIns="0" lIns="0" bIns="0" rIns="0">
            <a:spAutoFit/>
          </a:bodyPr>
          <a:lstStyle/>
          <a:p>
            <a:pPr algn="ctr">
              <a:lnSpc>
                <a:spcPts val="4304"/>
              </a:lnSpc>
              <a:spcBef>
                <a:spcPct val="0"/>
              </a:spcBef>
            </a:pPr>
            <a:r>
              <a:rPr lang="en-US" sz="3528">
                <a:solidFill>
                  <a:srgbClr val="000000"/>
                </a:solidFill>
                <a:latin typeface="Now"/>
              </a:rPr>
              <a:t>ІСТОРІЯ ЛЮДСТВА ЗА К. МАРКСОМ ДІЛИТЬСЯ НА ТРИ ЕТАПИ ТА П’ЯТЬ СУСПІЛЬНО-ЕКОНОМІЧНИХ ФОРМАЦІЙ:</a:t>
            </a:r>
          </a:p>
          <a:p>
            <a:pPr algn="ctr">
              <a:lnSpc>
                <a:spcPts val="4304"/>
              </a:lnSpc>
              <a:spcBef>
                <a:spcPct val="0"/>
              </a:spcBef>
            </a:pPr>
            <a:r>
              <a:rPr lang="en-US" sz="3528">
                <a:solidFill>
                  <a:srgbClr val="000000"/>
                </a:solidFill>
                <a:latin typeface="Now"/>
              </a:rPr>
              <a:t>ДОКЛАСОВЕ СУСПІЛЬСТВО </a:t>
            </a:r>
          </a:p>
          <a:p>
            <a:pPr algn="ctr">
              <a:lnSpc>
                <a:spcPts val="4304"/>
              </a:lnSpc>
              <a:spcBef>
                <a:spcPct val="0"/>
              </a:spcBef>
            </a:pPr>
            <a:r>
              <a:rPr lang="en-US" sz="3528">
                <a:solidFill>
                  <a:srgbClr val="000000"/>
                </a:solidFill>
                <a:latin typeface="Now"/>
              </a:rPr>
              <a:t>(ПЕРВІСНО-ОБЩИННИЙ ЛАД);</a:t>
            </a:r>
          </a:p>
          <a:p>
            <a:pPr algn="ctr">
              <a:lnSpc>
                <a:spcPts val="4304"/>
              </a:lnSpc>
              <a:spcBef>
                <a:spcPct val="0"/>
              </a:spcBef>
            </a:pPr>
            <a:r>
              <a:rPr lang="en-US" sz="3528">
                <a:solidFill>
                  <a:srgbClr val="000000"/>
                </a:solidFill>
                <a:latin typeface="Now"/>
              </a:rPr>
              <a:t>КЛАСОВЕ СУСПІЛЬСТВО (ЯКЕ ПОДІЛЯЄТЬСЯ НА РАБОВЛАСНИЦЬКИЙ ЛАД, ФЕОДАЛЬНИЙ ЛАД ТА КАПІТАЛІСТИЧНИЙ ЛАД);</a:t>
            </a:r>
          </a:p>
          <a:p>
            <a:pPr algn="ctr">
              <a:lnSpc>
                <a:spcPts val="4439"/>
              </a:lnSpc>
              <a:spcBef>
                <a:spcPct val="0"/>
              </a:spcBef>
            </a:pPr>
            <a:r>
              <a:rPr lang="en-US" sz="3638">
                <a:solidFill>
                  <a:srgbClr val="000000"/>
                </a:solidFill>
                <a:latin typeface="Now"/>
              </a:rPr>
              <a:t>БЕЗКЛАСОВЕ СУСПІЛЬСТВО (КОМУНІСТИЧНИЙ ЛАД, ПЕРШИМ ЕТАПОМ ЯКОГО Є СОЦІАЛІЗМ).</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1976470" y="3639862"/>
            <a:ext cx="5707394" cy="3841790"/>
          </a:xfrm>
          <a:custGeom>
            <a:avLst/>
            <a:gdLst/>
            <a:ahLst/>
            <a:cxnLst/>
            <a:rect r="r" b="b" t="t" l="l"/>
            <a:pathLst>
              <a:path h="3841790" w="5707394">
                <a:moveTo>
                  <a:pt x="0" y="0"/>
                </a:moveTo>
                <a:lnTo>
                  <a:pt x="5707394" y="0"/>
                </a:lnTo>
                <a:lnTo>
                  <a:pt x="5707394" y="3841790"/>
                </a:lnTo>
                <a:lnTo>
                  <a:pt x="0" y="3841790"/>
                </a:lnTo>
                <a:lnTo>
                  <a:pt x="0" y="0"/>
                </a:lnTo>
                <a:close/>
              </a:path>
            </a:pathLst>
          </a:custGeom>
          <a:blipFill>
            <a:blip r:embed="rId2"/>
            <a:stretch>
              <a:fillRect l="0" t="0" r="0" b="0"/>
            </a:stretch>
          </a:blipFill>
        </p:spPr>
      </p:sp>
      <p:sp>
        <p:nvSpPr>
          <p:cNvPr name="TextBox 3" id="3"/>
          <p:cNvSpPr txBox="true"/>
          <p:nvPr/>
        </p:nvSpPr>
        <p:spPr>
          <a:xfrm rot="0">
            <a:off x="13013974" y="7999736"/>
            <a:ext cx="3999779" cy="412393"/>
          </a:xfrm>
          <a:prstGeom prst="rect">
            <a:avLst/>
          </a:prstGeom>
        </p:spPr>
        <p:txBody>
          <a:bodyPr anchor="t" rtlCol="false" tIns="0" lIns="0" bIns="0" rIns="0">
            <a:spAutoFit/>
          </a:bodyPr>
          <a:lstStyle/>
          <a:p>
            <a:pPr algn="ctr">
              <a:lnSpc>
                <a:spcPts val="3221"/>
              </a:lnSpc>
            </a:pPr>
            <a:r>
              <a:rPr lang="en-US" sz="2640">
                <a:solidFill>
                  <a:srgbClr val="000000"/>
                </a:solidFill>
                <a:latin typeface="Now"/>
              </a:rPr>
              <a:t>ВОЛТ ВІТМЕН РОСТОУ</a:t>
            </a:r>
          </a:p>
        </p:txBody>
      </p:sp>
      <p:sp>
        <p:nvSpPr>
          <p:cNvPr name="TextBox 4" id="4"/>
          <p:cNvSpPr txBox="true"/>
          <p:nvPr/>
        </p:nvSpPr>
        <p:spPr>
          <a:xfrm rot="0">
            <a:off x="320155" y="2768269"/>
            <a:ext cx="11218302" cy="5575451"/>
          </a:xfrm>
          <a:prstGeom prst="rect">
            <a:avLst/>
          </a:prstGeom>
        </p:spPr>
        <p:txBody>
          <a:bodyPr anchor="t" rtlCol="false" tIns="0" lIns="0" bIns="0" rIns="0">
            <a:spAutoFit/>
          </a:bodyPr>
          <a:lstStyle/>
          <a:p>
            <a:pPr algn="ctr">
              <a:lnSpc>
                <a:spcPts val="2977"/>
              </a:lnSpc>
              <a:spcBef>
                <a:spcPct val="0"/>
              </a:spcBef>
            </a:pPr>
            <a:r>
              <a:rPr lang="en-US" sz="2440">
                <a:solidFill>
                  <a:srgbClr val="000000"/>
                </a:solidFill>
                <a:latin typeface="Now"/>
              </a:rPr>
              <a:t> </a:t>
            </a:r>
            <a:r>
              <a:rPr lang="en-US" sz="2440">
                <a:solidFill>
                  <a:srgbClr val="000000"/>
                </a:solidFill>
                <a:latin typeface="Now Bold"/>
              </a:rPr>
              <a:t>«ТЕОРІЯ СТАДІЙ ЕКОНОМІЧНОГО ЗРОСТАННЯ»,</a:t>
            </a:r>
            <a:r>
              <a:rPr lang="en-US" sz="2440">
                <a:solidFill>
                  <a:srgbClr val="000000"/>
                </a:solidFill>
                <a:latin typeface="Now"/>
              </a:rPr>
              <a:t> ЯКА БАЗУЄТЬСЯ НА РІВНІ ТЕХНОЛОГІЧНОГО РОЗВИТКУ СУСПІЛЬСТВА, ЯКОМУ НА КОЖНОМУ ЕТАПІ ВІДПОВІДАЄ «ПРОВІДНА ЛАНКА В ЕКОНОМІЦІ». СПОЧАТКУ В. В.. РОСТОУ ВИДІЛИВ П’ЯТЬ СТАДІЙ ЕКОНОМІЧНОГО ЗРОСТАННЯ:</a:t>
            </a:r>
          </a:p>
          <a:p>
            <a:pPr algn="ctr">
              <a:lnSpc>
                <a:spcPts val="2977"/>
              </a:lnSpc>
              <a:spcBef>
                <a:spcPct val="0"/>
              </a:spcBef>
            </a:pPr>
            <a:r>
              <a:rPr lang="en-US" sz="2440">
                <a:solidFill>
                  <a:srgbClr val="000000"/>
                </a:solidFill>
                <a:latin typeface="Now Bold"/>
              </a:rPr>
              <a:t>ТРАДИЦІЙНЕ СУСПІЛЬСТВО</a:t>
            </a:r>
            <a:r>
              <a:rPr lang="en-US" sz="2440">
                <a:solidFill>
                  <a:srgbClr val="000000"/>
                </a:solidFill>
                <a:latin typeface="Now"/>
              </a:rPr>
              <a:t> (ПРОВІДНА ЛАНКА — СІЛЬСЬКЕ ГОСПОДАРСТВО);</a:t>
            </a:r>
          </a:p>
          <a:p>
            <a:pPr algn="ctr">
              <a:lnSpc>
                <a:spcPts val="2977"/>
              </a:lnSpc>
              <a:spcBef>
                <a:spcPct val="0"/>
              </a:spcBef>
            </a:pPr>
            <a:r>
              <a:rPr lang="en-US" sz="2440">
                <a:solidFill>
                  <a:srgbClr val="000000"/>
                </a:solidFill>
                <a:latin typeface="Now Bold"/>
              </a:rPr>
              <a:t>СТАДІЯ ПІДГОТОВКИ ДО ЗСУВУ</a:t>
            </a:r>
            <a:r>
              <a:rPr lang="en-US" sz="2440">
                <a:solidFill>
                  <a:srgbClr val="000000"/>
                </a:solidFill>
                <a:latin typeface="Now"/>
              </a:rPr>
              <a:t> (ЗЛЕТУ) (ПОСТУПОВО ПРОМИСЛОВІСТЬ ПОЧИНАЄ ВИПЕРЕДЖАТИ СІЛЬСЬКЕ ГОСПОДАРСТВО); </a:t>
            </a:r>
          </a:p>
          <a:p>
            <a:pPr algn="ctr">
              <a:lnSpc>
                <a:spcPts val="2977"/>
              </a:lnSpc>
              <a:spcBef>
                <a:spcPct val="0"/>
              </a:spcBef>
            </a:pPr>
            <a:r>
              <a:rPr lang="en-US" sz="2440">
                <a:solidFill>
                  <a:srgbClr val="000000"/>
                </a:solidFill>
                <a:latin typeface="Now Bold"/>
              </a:rPr>
              <a:t>СТАДІЯ ЗСУВУ</a:t>
            </a:r>
            <a:r>
              <a:rPr lang="en-US" sz="2440">
                <a:solidFill>
                  <a:srgbClr val="000000"/>
                </a:solidFill>
                <a:latin typeface="Now"/>
              </a:rPr>
              <a:t> (ПРОВІДНОЮ ЛАНКОЮ СТАЄ ПРОМИСЛОВІСТЬ);</a:t>
            </a:r>
          </a:p>
          <a:p>
            <a:pPr algn="ctr">
              <a:lnSpc>
                <a:spcPts val="2977"/>
              </a:lnSpc>
              <a:spcBef>
                <a:spcPct val="0"/>
              </a:spcBef>
            </a:pPr>
            <a:r>
              <a:rPr lang="en-US" sz="2440">
                <a:solidFill>
                  <a:srgbClr val="000000"/>
                </a:solidFill>
                <a:latin typeface="Now Bold"/>
              </a:rPr>
              <a:t>ІНДУСТРІАЛЬНА СТАДІЯ</a:t>
            </a:r>
            <a:r>
              <a:rPr lang="en-US" sz="2440">
                <a:solidFill>
                  <a:srgbClr val="000000"/>
                </a:solidFill>
                <a:latin typeface="Now"/>
              </a:rPr>
              <a:t> (ПРОВІДНА ЛАНКА — ВИРОБНИЦТВО ЗАСОБІВ ВИРОБНИЦТВА);</a:t>
            </a:r>
          </a:p>
          <a:p>
            <a:pPr algn="ctr">
              <a:lnSpc>
                <a:spcPts val="2977"/>
              </a:lnSpc>
              <a:spcBef>
                <a:spcPct val="0"/>
              </a:spcBef>
            </a:pPr>
            <a:r>
              <a:rPr lang="en-US" sz="2440">
                <a:solidFill>
                  <a:srgbClr val="000000"/>
                </a:solidFill>
                <a:latin typeface="Now Bold"/>
              </a:rPr>
              <a:t>СТАДІЯ МАСОВОГО СПОЖИВАННЯ</a:t>
            </a:r>
            <a:r>
              <a:rPr lang="en-US" sz="2440">
                <a:solidFill>
                  <a:srgbClr val="000000"/>
                </a:solidFill>
                <a:latin typeface="Now"/>
              </a:rPr>
              <a:t> (ПРОВІДНА ЛАНКА — ВИРОБНИЦТВО ПРЕДМЕТІВ ТРИВАЛОГО КОРИСТУВАННЯ).</a:t>
            </a:r>
          </a:p>
          <a:p>
            <a:pPr algn="ctr">
              <a:lnSpc>
                <a:spcPts val="2977"/>
              </a:lnSpc>
              <a:spcBef>
                <a:spcPct val="0"/>
              </a:spcBef>
            </a:pPr>
            <a:r>
              <a:rPr lang="en-US" sz="2440">
                <a:solidFill>
                  <a:srgbClr val="000000"/>
                </a:solidFill>
                <a:latin typeface="Now"/>
              </a:rPr>
              <a:t>У 70-ТІ РОКИ У.У. РОСТОУ ДОДАЄ ЩЕ ОДНУ СТАДІЮ — «</a:t>
            </a:r>
            <a:r>
              <a:rPr lang="en-US" sz="2440">
                <a:solidFill>
                  <a:srgbClr val="000000"/>
                </a:solidFill>
                <a:latin typeface="Now Bold"/>
              </a:rPr>
              <a:t>ПОШУКУ ЯКОСТІ ЖИТТЯ</a:t>
            </a:r>
            <a:r>
              <a:rPr lang="en-US" sz="2440">
                <a:solidFill>
                  <a:srgbClr val="000000"/>
                </a:solidFill>
                <a:latin typeface="Now"/>
              </a:rPr>
              <a:t>», НА ЯКІЙ ПРОВІДНОЮ ЛАНКОЮ СТАЄ СФЕРА ПОСЛУГ.</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DAF3nk6PPas</dc:identifier>
  <dcterms:modified xsi:type="dcterms:W3CDTF">2011-08-01T06:04:30Z</dcterms:modified>
  <cp:revision>1</cp:revision>
  <dc:title>Лекція_1_Економічна_історія_та_культура_України_як навчальна_дисципліна</dc:title>
</cp:coreProperties>
</file>