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5" r:id="rId1"/>
  </p:sldMasterIdLst>
  <p:sldIdLst>
    <p:sldId id="256" r:id="rId2"/>
    <p:sldId id="257" r:id="rId3"/>
    <p:sldId id="258" r:id="rId4"/>
    <p:sldId id="292" r:id="rId5"/>
    <p:sldId id="294" r:id="rId6"/>
    <p:sldId id="295" r:id="rId7"/>
    <p:sldId id="296" r:id="rId8"/>
    <p:sldId id="293" r:id="rId9"/>
    <p:sldId id="301" r:id="rId10"/>
    <p:sldId id="323" r:id="rId11"/>
    <p:sldId id="303" r:id="rId12"/>
    <p:sldId id="324" r:id="rId13"/>
    <p:sldId id="304" r:id="rId14"/>
    <p:sldId id="305" r:id="rId15"/>
    <p:sldId id="306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5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7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9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4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6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2/3/2024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05481"/>
            <a:ext cx="9064978" cy="175718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uk-UA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23348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sz="4000" b="1" i="1" dirty="0" smtClean="0"/>
              <a:t>«</a:t>
            </a:r>
            <a:r>
              <a:rPr lang="uk-UA" sz="4000" b="1" i="1" dirty="0" smtClean="0"/>
              <a:t>Податковий менеджмент»</a:t>
            </a:r>
          </a:p>
          <a:p>
            <a:pPr marL="0" indent="0" algn="ctr">
              <a:buNone/>
              <a:defRPr/>
            </a:pPr>
            <a:endParaRPr lang="uk-UA" sz="4000" b="1" dirty="0" smtClean="0"/>
          </a:p>
          <a:p>
            <a:pPr marL="0" indent="0" algn="ctr">
              <a:buNone/>
              <a:defRPr/>
            </a:pPr>
            <a:r>
              <a:rPr lang="uk-UA" sz="4000" b="1" dirty="0" smtClean="0"/>
              <a:t>Тема лекції :</a:t>
            </a:r>
            <a:endParaRPr lang="uk-UA" sz="4000" b="1" dirty="0"/>
          </a:p>
          <a:p>
            <a:pPr marL="0" indent="0" algn="ctr">
              <a:buNone/>
              <a:defRPr/>
            </a:pPr>
            <a:r>
              <a:rPr lang="uk-UA" b="1" i="1" dirty="0" smtClean="0"/>
              <a:t>«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Теоретичні,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правові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організаційні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засади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податкового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менеджменту</a:t>
            </a:r>
            <a:r>
              <a:rPr lang="uk-UA" b="1" i="1" dirty="0" smtClean="0"/>
              <a:t>»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239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56" y="1212840"/>
            <a:ext cx="8748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sz="2400" dirty="0" smtClean="0"/>
              <a:t>	</a:t>
            </a:r>
          </a:p>
          <a:p>
            <a:pPr algn="just" fontAlgn="base">
              <a:lnSpc>
                <a:spcPct val="150000"/>
              </a:lnSpc>
            </a:pPr>
            <a:endParaRPr lang="uk-UA" sz="2400" dirty="0"/>
          </a:p>
          <a:p>
            <a:pPr algn="just" fontAlgn="base">
              <a:lnSpc>
                <a:spcPct val="150000"/>
              </a:lnSpc>
            </a:pPr>
            <a:endParaRPr lang="uk-UA" sz="2400" dirty="0" smtClean="0"/>
          </a:p>
          <a:p>
            <a:pPr algn="just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endParaRPr lang="uk-UA" sz="2400" dirty="0" smtClean="0"/>
          </a:p>
          <a:p>
            <a:pPr algn="ctr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endParaRPr lang="uk-UA" sz="2400" dirty="0" smtClean="0"/>
          </a:p>
          <a:p>
            <a:pPr algn="ctr" fontAlgn="base">
              <a:lnSpc>
                <a:spcPct val="150000"/>
              </a:lnSpc>
            </a:pPr>
            <a:endParaRPr lang="uk-UA" sz="2400" dirty="0"/>
          </a:p>
          <a:p>
            <a:pPr algn="ctr" fontAlgn="base">
              <a:lnSpc>
                <a:spcPct val="150000"/>
              </a:lnSpc>
            </a:pPr>
            <a:r>
              <a:rPr lang="uk-UA" sz="2400" b="1" dirty="0" smtClean="0"/>
              <a:t>Рис. 4</a:t>
            </a:r>
            <a:r>
              <a:rPr lang="uk-UA" sz="2400" b="1" dirty="0"/>
              <a:t>. Складові податкового регулювання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961" t="20141" r="21073" b="15839"/>
          <a:stretch/>
        </p:blipFill>
        <p:spPr bwMode="auto">
          <a:xfrm>
            <a:off x="248356" y="1212840"/>
            <a:ext cx="8748888" cy="4348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3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767" y="1681288"/>
            <a:ext cx="86623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</a:t>
            </a:r>
            <a:r>
              <a:rPr lang="uk-UA" sz="2800" b="1" i="1" dirty="0" smtClean="0"/>
              <a:t>Корпоративний </a:t>
            </a:r>
            <a:r>
              <a:rPr lang="uk-UA" sz="2800" b="1" i="1" dirty="0"/>
              <a:t>податковий </a:t>
            </a:r>
            <a:r>
              <a:rPr lang="uk-UA" sz="2800" b="1" i="1" dirty="0" smtClean="0"/>
              <a:t>менеджмент (мікрорівень) </a:t>
            </a:r>
            <a:r>
              <a:rPr lang="uk-UA" sz="2800" dirty="0" smtClean="0"/>
              <a:t>– це процес </a:t>
            </a:r>
            <a:r>
              <a:rPr lang="uk-UA" sz="2800" dirty="0"/>
              <a:t>управління системою податкового обліку підприємства</a:t>
            </a:r>
            <a:r>
              <a:rPr lang="uk-UA" sz="2800" dirty="0" smtClean="0"/>
              <a:t>.</a:t>
            </a:r>
          </a:p>
          <a:p>
            <a:pPr algn="just"/>
            <a:r>
              <a:rPr lang="uk-UA" sz="2800" dirty="0" smtClean="0"/>
              <a:t>	</a:t>
            </a:r>
            <a:r>
              <a:rPr lang="uk-UA" sz="2800" b="1" i="1" dirty="0" smtClean="0"/>
              <a:t>Об’єктом </a:t>
            </a:r>
            <a:r>
              <a:rPr lang="uk-UA" sz="2800" b="1" i="1" dirty="0"/>
              <a:t>корпоративного податкового менеджменту</a:t>
            </a:r>
            <a:r>
              <a:rPr lang="uk-UA" sz="2800" dirty="0"/>
              <a:t> є система податкового обліку підприємства. </a:t>
            </a:r>
            <a:endParaRPr lang="uk-UA" sz="2800" dirty="0" smtClean="0"/>
          </a:p>
          <a:p>
            <a:pPr algn="just"/>
            <a:r>
              <a:rPr lang="uk-UA" sz="2800" dirty="0"/>
              <a:t>	</a:t>
            </a:r>
            <a:r>
              <a:rPr lang="uk-UA" sz="2800" b="1" i="1" dirty="0" smtClean="0"/>
              <a:t>Предмет </a:t>
            </a:r>
            <a:r>
              <a:rPr lang="uk-UA" sz="2800" b="1" i="1" dirty="0"/>
              <a:t>корпоративного податкового менеджменту</a:t>
            </a:r>
            <a:r>
              <a:rPr lang="uk-UA" sz="2800" dirty="0"/>
              <a:t> – організаційне й методичне забезпечення системи податкового обліку підприємства</a:t>
            </a:r>
            <a:endParaRPr lang="ru-RU" sz="2800" dirty="0"/>
          </a:p>
          <a:p>
            <a:pPr algn="just" fontAlgn="base"/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235887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dirty="0" smtClean="0"/>
              <a:t>3</a:t>
            </a:r>
            <a:r>
              <a:rPr lang="ru-RU" sz="3200" dirty="0"/>
              <a:t>. </a:t>
            </a:r>
            <a:r>
              <a:rPr lang="ru-RU" sz="3200" dirty="0" err="1"/>
              <a:t>Елементи</a:t>
            </a:r>
            <a:r>
              <a:rPr lang="ru-RU" sz="3200" dirty="0"/>
              <a:t> державного та корпоративного </a:t>
            </a:r>
            <a:r>
              <a:rPr lang="ru-RU" sz="3200" dirty="0" err="1"/>
              <a:t>податкового</a:t>
            </a:r>
            <a:r>
              <a:rPr lang="ru-RU" sz="3200" dirty="0"/>
              <a:t> менеджменту. </a:t>
            </a:r>
            <a:r>
              <a:rPr lang="uk-UA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33" y="5114864"/>
            <a:ext cx="8827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Рис</a:t>
            </a:r>
            <a:r>
              <a:rPr lang="uk-UA" sz="2400" b="1" dirty="0"/>
              <a:t>. </a:t>
            </a:r>
            <a:r>
              <a:rPr lang="en-US" sz="2400" b="1" dirty="0"/>
              <a:t>5</a:t>
            </a:r>
            <a:r>
              <a:rPr lang="uk-UA" sz="2400" b="1" dirty="0" smtClean="0"/>
              <a:t>. </a:t>
            </a:r>
            <a:r>
              <a:rPr lang="uk-UA" sz="2400" b="1" dirty="0"/>
              <a:t>Система податкового обліку підприємства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9411" t="23632" r="19033" b="33691"/>
          <a:stretch/>
        </p:blipFill>
        <p:spPr bwMode="auto">
          <a:xfrm>
            <a:off x="534151" y="1223670"/>
            <a:ext cx="8075691" cy="2828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642" y="4996552"/>
            <a:ext cx="907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Рис. 6</a:t>
            </a:r>
            <a:r>
              <a:rPr lang="uk-UA" sz="2400" b="1" dirty="0"/>
              <a:t>. Схема здійснення заходів корпоративного податкового менеджменту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8203" t="55186" r="11556" b="17987"/>
          <a:stretch/>
        </p:blipFill>
        <p:spPr bwMode="auto">
          <a:xfrm>
            <a:off x="253497" y="1865013"/>
            <a:ext cx="8410669" cy="2824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7041" y="4892064"/>
            <a:ext cx="412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Рис. </a:t>
            </a:r>
            <a:r>
              <a:rPr lang="uk-UA" b="1" dirty="0" smtClean="0"/>
              <a:t>7</a:t>
            </a:r>
            <a:r>
              <a:rPr lang="uk-UA" b="1" dirty="0"/>
              <a:t>. Функції податкових менеджерів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115" t="41357" r="18278" b="18926"/>
          <a:stretch/>
        </p:blipFill>
        <p:spPr bwMode="auto">
          <a:xfrm>
            <a:off x="823865" y="1629624"/>
            <a:ext cx="7541537" cy="2879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489" y="1647883"/>
            <a:ext cx="871502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dirty="0" smtClean="0"/>
              <a:t> 	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566796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Рис. 8</a:t>
            </a:r>
            <a:r>
              <a:rPr lang="uk-UA" sz="2400" b="1" dirty="0"/>
              <a:t>. Основні функції корпоративного податкового менеджменту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8677" t="19088" r="18731" b="8188"/>
          <a:stretch/>
        </p:blipFill>
        <p:spPr bwMode="auto">
          <a:xfrm>
            <a:off x="564109" y="1114483"/>
            <a:ext cx="8365402" cy="3883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658" y="2218765"/>
            <a:ext cx="4679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473" y="233832"/>
            <a:ext cx="8081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706" y="1189007"/>
            <a:ext cx="8397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1. Суть, завдання та складові податкового менеджменту. </a:t>
            </a:r>
          </a:p>
          <a:p>
            <a:pPr algn="just"/>
            <a:r>
              <a:rPr lang="uk-UA" sz="2800" dirty="0"/>
              <a:t>2. Принципи податкового менеджменту. </a:t>
            </a:r>
          </a:p>
          <a:p>
            <a:pPr algn="just"/>
            <a:r>
              <a:rPr lang="uk-UA" sz="2800" dirty="0"/>
              <a:t>3. Елементи державного та корпоративного податкового менеджменту. </a:t>
            </a:r>
          </a:p>
          <a:p>
            <a:pPr algn="just"/>
            <a:r>
              <a:rPr lang="uk-UA" sz="2800" dirty="0"/>
              <a:t>4. Функції державного та корпоративного податкового менеджменту.</a:t>
            </a:r>
          </a:p>
        </p:txBody>
      </p:sp>
    </p:spTree>
    <p:extLst>
      <p:ext uri="{BB962C8B-B14F-4D97-AF65-F5344CB8AC3E}">
        <p14:creationId xmlns:p14="http://schemas.microsoft.com/office/powerpoint/2010/main" val="39839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81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	</a:t>
            </a:r>
            <a:r>
              <a:rPr lang="uk-UA" sz="3200" dirty="0"/>
              <a:t>1. Суть, завдання та складові податкового менеджменту. </a:t>
            </a:r>
          </a:p>
          <a:p>
            <a:pPr algn="ctr"/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510" y="1718650"/>
            <a:ext cx="8545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i="1" dirty="0" smtClean="0"/>
              <a:t>	</a:t>
            </a:r>
            <a:r>
              <a:rPr lang="uk-UA" sz="2400" b="1" i="1" dirty="0" smtClean="0"/>
              <a:t>Податковий </a:t>
            </a:r>
            <a:r>
              <a:rPr lang="uk-UA" sz="2400" b="1" i="1" dirty="0"/>
              <a:t>менеджмент </a:t>
            </a:r>
            <a:r>
              <a:rPr lang="uk-UA" sz="2400" dirty="0"/>
              <a:t>– це система державного і корпоративного управління податковими потоками шляхом використання науково обґрунтованих ринкових форм і методів та ухвалення рішень у сфері управління податковими доходами і податковими витратами на </a:t>
            </a:r>
            <a:r>
              <a:rPr lang="uk-UA" sz="2400" dirty="0" err="1"/>
              <a:t>макро-</a:t>
            </a:r>
            <a:r>
              <a:rPr lang="uk-UA" sz="2400" dirty="0"/>
              <a:t> і </a:t>
            </a:r>
            <a:r>
              <a:rPr lang="uk-UA" sz="2400" dirty="0" err="1"/>
              <a:t>мікро</a:t>
            </a:r>
            <a:r>
              <a:rPr lang="uk-UA" sz="2400" dirty="0"/>
              <a:t> рівнях.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2572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399" y="575647"/>
            <a:ext cx="87376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dirty="0" smtClean="0"/>
              <a:t>	</a:t>
            </a:r>
            <a:r>
              <a:rPr lang="uk-UA" sz="2400" dirty="0" smtClean="0"/>
              <a:t>Основні </a:t>
            </a:r>
            <a:r>
              <a:rPr lang="uk-UA" sz="2400" b="1" i="1" dirty="0" smtClean="0"/>
              <a:t>завдання податкового менеджменту</a:t>
            </a:r>
            <a:r>
              <a:rPr lang="uk-UA" sz="2400" dirty="0" smtClean="0"/>
              <a:t>:</a:t>
            </a:r>
          </a:p>
          <a:p>
            <a:pPr lvl="0" algn="just">
              <a:lnSpc>
                <a:spcPct val="150000"/>
              </a:lnSpc>
            </a:pPr>
            <a:r>
              <a:rPr lang="uk-UA" sz="2400" dirty="0" smtClean="0"/>
              <a:t>- забезпечення </a:t>
            </a:r>
            <a:r>
              <a:rPr lang="uk-UA" sz="2400" dirty="0"/>
              <a:t>мобілізації грошових надходжень для виконання дохідної частини бюджетів різних рівнів;</a:t>
            </a:r>
            <a:endParaRPr lang="ru-RU" sz="2400" dirty="0"/>
          </a:p>
          <a:p>
            <a:pPr lvl="0" algn="just">
              <a:lnSpc>
                <a:spcPct val="150000"/>
              </a:lnSpc>
            </a:pPr>
            <a:r>
              <a:rPr lang="uk-UA" sz="2400" dirty="0" smtClean="0"/>
              <a:t>- прогнозування </a:t>
            </a:r>
            <a:r>
              <a:rPr lang="uk-UA" sz="2400" dirty="0"/>
              <a:t>обсягів податкових та інших надходжень на перспективу на основі прогнозних розрахунків доходів суб’єктів господарювання, галузей економіки, доходів регіонів тощо;</a:t>
            </a:r>
            <a:endParaRPr lang="ru-RU" sz="2400" dirty="0"/>
          </a:p>
          <a:p>
            <a:pPr lvl="0" algn="just">
              <a:lnSpc>
                <a:spcPct val="150000"/>
              </a:lnSpc>
            </a:pPr>
            <a:r>
              <a:rPr lang="uk-UA" sz="2400" dirty="0" smtClean="0"/>
              <a:t>- розробка </a:t>
            </a:r>
            <a:r>
              <a:rPr lang="uk-UA" sz="2400" dirty="0"/>
              <a:t>нових концепцій оподаткування, які б сприяли одночасному розвитку підприємницьких структур та соціальної сфери.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76" y="1124089"/>
            <a:ext cx="86913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Види податкового менеджменту: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а</a:t>
            </a:r>
            <a:r>
              <a:rPr lang="uk-UA" sz="2400" dirty="0"/>
              <a:t>)        податковий   менеджмент   на   макрорівні   (держава)   –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/>
              <a:t>фіскальний менеджмент;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/>
              <a:t>б) податковий менеджмент на мікрорівні (суб’єкт господарювання, установа) </a:t>
            </a:r>
            <a:r>
              <a:rPr lang="uk-UA" sz="2400" i="1" dirty="0"/>
              <a:t>– </a:t>
            </a:r>
            <a:r>
              <a:rPr lang="uk-UA" sz="2400" i="1" dirty="0" smtClean="0"/>
              <a:t>к</a:t>
            </a:r>
            <a:r>
              <a:rPr lang="uk-UA" sz="2400" dirty="0" smtClean="0"/>
              <a:t>орпоративний </a:t>
            </a:r>
            <a:r>
              <a:rPr lang="uk-UA" sz="2400" dirty="0"/>
              <a:t>менеджмент;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uk-UA" sz="2400" dirty="0"/>
              <a:t>в) податковий менеджмент на </a:t>
            </a:r>
            <a:r>
              <a:rPr lang="uk-UA" sz="2400" dirty="0" err="1"/>
              <a:t>субмікрорівні</a:t>
            </a:r>
            <a:r>
              <a:rPr lang="uk-UA" sz="2400" dirty="0"/>
              <a:t> (домогосподарство чи конкретна фізична особа) – персональний (індивідуальний) менеджмент.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777" y="1000653"/>
            <a:ext cx="86924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	</a:t>
            </a:r>
            <a:r>
              <a:rPr lang="ru-RU" sz="2400" dirty="0" smtClean="0"/>
              <a:t> </a:t>
            </a:r>
            <a:r>
              <a:rPr lang="uk-UA" sz="2400" dirty="0" smtClean="0"/>
              <a:t> </a:t>
            </a:r>
            <a:endParaRPr lang="ru-RU" sz="2400" dirty="0" smtClean="0"/>
          </a:p>
          <a:p>
            <a:r>
              <a:rPr lang="uk-UA" sz="2400" dirty="0" smtClean="0"/>
              <a:t> </a:t>
            </a:r>
            <a:endParaRPr lang="ru-RU" sz="2400" dirty="0" smtClean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endParaRPr lang="uk-UA" sz="2400" b="1" dirty="0" smtClean="0"/>
          </a:p>
          <a:p>
            <a:endParaRPr lang="uk-UA" sz="2400" b="1" dirty="0"/>
          </a:p>
          <a:p>
            <a:endParaRPr lang="uk-UA" sz="2400" b="1" dirty="0" smtClean="0"/>
          </a:p>
          <a:p>
            <a:endParaRPr lang="uk-UA" sz="2400" b="1" dirty="0"/>
          </a:p>
          <a:p>
            <a:r>
              <a:rPr lang="uk-UA" sz="2400" b="1" dirty="0" smtClean="0"/>
              <a:t>Рис</a:t>
            </a:r>
            <a:r>
              <a:rPr lang="uk-UA" sz="2400" b="1" dirty="0"/>
              <a:t>. 1</a:t>
            </a:r>
            <a:r>
              <a:rPr lang="uk-UA" sz="2400" b="1" dirty="0" smtClean="0"/>
              <a:t>. </a:t>
            </a:r>
            <a:r>
              <a:rPr lang="uk-UA" sz="2400" b="1" dirty="0"/>
              <a:t>Мета податкового менеджменту на </a:t>
            </a:r>
            <a:r>
              <a:rPr lang="uk-UA" sz="2400" b="1" dirty="0" err="1"/>
              <a:t>макро-</a:t>
            </a:r>
            <a:r>
              <a:rPr lang="uk-UA" sz="2400" b="1" dirty="0"/>
              <a:t> та мікрорівні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320" t="25512" r="23943" b="30604"/>
          <a:stretch/>
        </p:blipFill>
        <p:spPr bwMode="auto">
          <a:xfrm>
            <a:off x="380247" y="1249377"/>
            <a:ext cx="8410668" cy="4128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7422"/>
            <a:ext cx="8748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	</a:t>
            </a:r>
            <a:r>
              <a:rPr lang="uk-UA" sz="2400" b="1" i="1" dirty="0" smtClean="0"/>
              <a:t>Об’єкт</a:t>
            </a:r>
            <a:r>
              <a:rPr lang="uk-UA" sz="2400" dirty="0" smtClean="0"/>
              <a:t> </a:t>
            </a:r>
            <a:r>
              <a:rPr lang="uk-UA" sz="2400" dirty="0"/>
              <a:t>державного податкового менеджменту </a:t>
            </a:r>
            <a:r>
              <a:rPr lang="uk-UA" sz="2400" dirty="0" smtClean="0"/>
              <a:t>- це </a:t>
            </a:r>
            <a:r>
              <a:rPr lang="uk-UA" sz="2400" dirty="0"/>
              <a:t>відносини, що виникають між державою, в особі спеціально уповноважених органів державної влади, та платниками податків. </a:t>
            </a:r>
            <a:endParaRPr lang="uk-UA" sz="2400" dirty="0" smtClean="0"/>
          </a:p>
          <a:p>
            <a:pPr algn="just"/>
            <a:r>
              <a:rPr lang="uk-UA" sz="2400" dirty="0" smtClean="0"/>
              <a:t>	В </a:t>
            </a:r>
            <a:r>
              <a:rPr lang="uk-UA" sz="2400" dirty="0"/>
              <a:t>межах визначеного об’єкту </a:t>
            </a:r>
            <a:r>
              <a:rPr lang="uk-UA" sz="2400" b="1" i="1" dirty="0"/>
              <a:t>предметом</a:t>
            </a:r>
            <a:r>
              <a:rPr lang="uk-UA" sz="2400" dirty="0"/>
              <a:t> державного податкового менеджменту є діяльність держави в сфері встановлення та стягнення до бюджетів податків, зборів (обов’язкових платежів</a:t>
            </a:r>
            <a:r>
              <a:rPr lang="uk-UA" sz="2400" dirty="0" smtClean="0"/>
              <a:t>).</a:t>
            </a:r>
          </a:p>
          <a:p>
            <a:pPr algn="just"/>
            <a:r>
              <a:rPr lang="uk-UA" sz="2400" dirty="0" smtClean="0"/>
              <a:t>	</a:t>
            </a:r>
            <a:r>
              <a:rPr lang="uk-UA" sz="2400" b="1" i="1" dirty="0" smtClean="0"/>
              <a:t>Суб’єктами</a:t>
            </a:r>
            <a:r>
              <a:rPr lang="uk-UA" sz="2400" dirty="0" smtClean="0"/>
              <a:t> є </a:t>
            </a:r>
            <a:r>
              <a:rPr lang="uk-UA" sz="2400" dirty="0"/>
              <a:t>органи державної влади, наділені повноваженнями в сфері оподаткування та всі групи платників податків.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32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78" y="1331019"/>
            <a:ext cx="872631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9010" y="5405415"/>
            <a:ext cx="7577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Рис. </a:t>
            </a:r>
            <a:r>
              <a:rPr lang="uk-UA" b="1" dirty="0" smtClean="0"/>
              <a:t>2</a:t>
            </a:r>
            <a:r>
              <a:rPr lang="uk-UA" b="1" dirty="0"/>
              <a:t>. Функції державного податкового менеджменту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3339" t="38457" r="23489" b="24161"/>
          <a:stretch/>
        </p:blipFill>
        <p:spPr bwMode="auto">
          <a:xfrm>
            <a:off x="615636" y="1563454"/>
            <a:ext cx="8030423" cy="358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9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2222" y="1060862"/>
            <a:ext cx="86021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endParaRPr lang="uk-UA" sz="2400" b="1" dirty="0" smtClean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 smtClean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 smtClean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endParaRPr lang="uk-UA" sz="2400" b="1" dirty="0" smtClean="0"/>
          </a:p>
          <a:p>
            <a:pPr algn="ctr" fontAlgn="base">
              <a:lnSpc>
                <a:spcPct val="150000"/>
              </a:lnSpc>
            </a:pPr>
            <a:endParaRPr lang="uk-UA" sz="2400" b="1" dirty="0"/>
          </a:p>
          <a:p>
            <a:pPr algn="ctr" fontAlgn="base">
              <a:lnSpc>
                <a:spcPct val="150000"/>
              </a:lnSpc>
            </a:pPr>
            <a:r>
              <a:rPr lang="uk-UA" sz="2400" b="1" dirty="0" smtClean="0"/>
              <a:t>Рис</a:t>
            </a:r>
            <a:r>
              <a:rPr lang="uk-UA" sz="2400" b="1" dirty="0"/>
              <a:t>. </a:t>
            </a:r>
            <a:r>
              <a:rPr lang="uk-UA" sz="2400" b="1" dirty="0" smtClean="0"/>
              <a:t>3</a:t>
            </a:r>
            <a:r>
              <a:rPr lang="uk-UA" sz="2400" b="1" dirty="0"/>
              <a:t>. Елементи податкового менеджменту</a:t>
            </a:r>
            <a:endParaRPr lang="uk-UA" sz="2400" i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1374" t="29944" r="21526" b="23221"/>
          <a:stretch/>
        </p:blipFill>
        <p:spPr bwMode="auto">
          <a:xfrm>
            <a:off x="450382" y="1060862"/>
            <a:ext cx="8265814" cy="4318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1588</TotalTime>
  <Words>168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</dc:creator>
  <cp:lastModifiedBy>VINGA</cp:lastModifiedBy>
  <cp:revision>139</cp:revision>
  <dcterms:created xsi:type="dcterms:W3CDTF">2014-09-16T21:32:06Z</dcterms:created>
  <dcterms:modified xsi:type="dcterms:W3CDTF">2024-02-03T16:33:30Z</dcterms:modified>
</cp:coreProperties>
</file>