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38741C-6795-40F8-A4D4-EBFB8AE7A389}" type="datetimeFigureOut">
              <a:rPr lang="ru-RU" altLang="uk-UA"/>
              <a:pPr/>
              <a:t>08.02.2018</a:t>
            </a:fld>
            <a:endParaRPr lang="ru-RU" altLang="uk-UA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CFF1359-CD9D-4B6A-9F26-F427E0BAEF7D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70E4387-9047-431F-B552-556A6B6F9E03}" type="datetimeFigureOut">
              <a:rPr lang="ru-RU" altLang="uk-UA"/>
              <a:pPr/>
              <a:t>08.02.2018</a:t>
            </a:fld>
            <a:endParaRPr lang="ru-RU" altLang="uk-UA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7353DFC-7EF2-4A6A-83FC-CDC8277572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E445-CFD7-47B9-AA40-CA9147EC6231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801B-3C6D-413C-B9BF-9251025A7E5F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7968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93CA-E737-4D6B-A1DF-EBB9173BC427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835F2-301A-4E3D-8738-472C86FBE7D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8599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D93F-54FD-40EE-B86A-DB5A5E0A18BC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1B68B-71F9-428D-9CA1-AD5B5DAE4E8B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65428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38E9C-8F05-42E1-A83D-07547F4E8211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6CE8CA2-A36F-4A75-B9DF-21E126770A91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7553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C796-96BA-40F1-889D-2F3E4314C5D8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D19EE-F61B-4E5D-8767-1AF256E0CD51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8490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0F22F-7463-4856-9650-04AFB733A8CA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452F5-57F3-4B9A-947F-25C6718F676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1525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B104-403C-4062-B4DB-E0FB336F03F6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17378-6D72-4AE1-A6BD-A8E25DC2D15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103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FD48-2FDB-4913-AE60-381FBE67F8F9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CEB31-6AE4-4A4A-8893-50B7A70DC36D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19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F068-6A70-4CD0-806B-81753CF9D737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37FE8-9DF3-4E09-9BD1-319B684B6FA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4501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FCA4C-30B6-459F-A4B3-A46C87BAC2F1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961C0-862F-423A-966D-836D7A3F4BD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3233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BC87C-304B-4FA2-9F06-10E1950D1C14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70C7-0E55-4720-83B3-9A071B989DB9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5782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0ADE-E8B1-4331-96E3-37C714836004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C3027-C63F-4060-A64A-8FEE0CCBB8CC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0947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D0E6A4-7A1E-4491-94EB-CEE600E656B8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1127594-3B76-4B64-BC64-B368E58AAF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body" sz="half" idx="1"/>
          </p:nvPr>
        </p:nvSpPr>
        <p:spPr>
          <a:xfrm>
            <a:off x="468313" y="549275"/>
            <a:ext cx="8291512" cy="5576888"/>
          </a:xfrm>
        </p:spPr>
        <p:txBody>
          <a:bodyPr/>
          <a:lstStyle/>
          <a:p>
            <a:r>
              <a:rPr lang="el-GR" altLang="uk-UA" sz="2800" b="1" smtClean="0">
                <a:cs typeface="Arial" panose="020B0604020202020204" pitchFamily="34" charset="0"/>
              </a:rPr>
              <a:t>Δ</a:t>
            </a:r>
            <a:r>
              <a:rPr lang="en-US" altLang="uk-UA" sz="2800" b="1" smtClean="0"/>
              <a:t>S</a:t>
            </a:r>
            <a:r>
              <a:rPr lang="ru-RU" altLang="uk-UA" sz="2800" smtClean="0"/>
              <a:t> – ентропія, кількісна міра безпорядку в системі. </a:t>
            </a:r>
            <a:r>
              <a:rPr lang="en-US" altLang="uk-UA" sz="2800" smtClean="0"/>
              <a:t>[</a:t>
            </a:r>
            <a:r>
              <a:rPr lang="en-US" altLang="uk-UA" sz="2800" b="1" smtClean="0"/>
              <a:t>S</a:t>
            </a:r>
            <a:r>
              <a:rPr lang="en-US" altLang="uk-UA" sz="2800" smtClean="0"/>
              <a:t>] = [</a:t>
            </a:r>
            <a:r>
              <a:rPr lang="uk-UA" altLang="uk-UA" sz="2800" smtClean="0"/>
              <a:t>кДж/(моль</a:t>
            </a:r>
            <a:r>
              <a:rPr lang="en-US" altLang="uk-UA" sz="2800" smtClean="0">
                <a:cs typeface="Arial" panose="020B0604020202020204" pitchFamily="34" charset="0"/>
              </a:rPr>
              <a:t>·</a:t>
            </a:r>
            <a:r>
              <a:rPr lang="uk-UA" altLang="uk-UA" sz="2800" smtClean="0">
                <a:cs typeface="Arial" panose="020B0604020202020204" pitchFamily="34" charset="0"/>
              </a:rPr>
              <a:t>К)</a:t>
            </a:r>
            <a:r>
              <a:rPr lang="en-US" altLang="uk-UA" sz="2800" smtClean="0"/>
              <a:t>]</a:t>
            </a:r>
            <a:endParaRPr lang="uk-UA" altLang="uk-UA" sz="2800" smtClean="0"/>
          </a:p>
          <a:p>
            <a:r>
              <a:rPr lang="en-US" altLang="uk-UA" sz="2800" smtClean="0"/>
              <a:t>S</a:t>
            </a:r>
            <a:r>
              <a:rPr lang="uk-UA" altLang="uk-UA" sz="2800" baseline="-25000" smtClean="0"/>
              <a:t>газ</a:t>
            </a:r>
            <a:r>
              <a:rPr lang="uk-UA" altLang="uk-UA" sz="2800" smtClean="0"/>
              <a:t>&gt; </a:t>
            </a:r>
            <a:r>
              <a:rPr lang="en-US" altLang="uk-UA" sz="2800" smtClean="0"/>
              <a:t>S</a:t>
            </a:r>
            <a:r>
              <a:rPr lang="uk-UA" altLang="uk-UA" sz="2800" baseline="-25000" smtClean="0"/>
              <a:t>рід</a:t>
            </a:r>
            <a:r>
              <a:rPr lang="uk-UA" altLang="uk-UA" sz="2800" smtClean="0"/>
              <a:t>&gt; </a:t>
            </a:r>
            <a:r>
              <a:rPr lang="en-US" altLang="uk-UA" sz="2800" smtClean="0"/>
              <a:t>S</a:t>
            </a:r>
            <a:r>
              <a:rPr lang="uk-UA" altLang="uk-UA" sz="2800" baseline="-25000" smtClean="0"/>
              <a:t>тв</a:t>
            </a:r>
            <a:r>
              <a:rPr lang="uk-UA" altLang="uk-UA" sz="2800" smtClean="0"/>
              <a:t> </a:t>
            </a:r>
          </a:p>
          <a:p>
            <a:endParaRPr lang="uk-UA" altLang="uk-UA" sz="2800" smtClean="0"/>
          </a:p>
          <a:p>
            <a:endParaRPr lang="uk-UA" altLang="uk-UA" sz="2800" smtClean="0"/>
          </a:p>
          <a:p>
            <a:r>
              <a:rPr lang="el-GR" altLang="uk-UA" sz="2800" b="1" smtClean="0">
                <a:cs typeface="Arial" panose="020B0604020202020204" pitchFamily="34" charset="0"/>
              </a:rPr>
              <a:t>Δ</a:t>
            </a:r>
            <a:r>
              <a:rPr lang="en-US" altLang="uk-UA" sz="2800" b="1" smtClean="0">
                <a:cs typeface="Arial" panose="020B0604020202020204" pitchFamily="34" charset="0"/>
              </a:rPr>
              <a:t>G</a:t>
            </a:r>
            <a:r>
              <a:rPr lang="uk-UA" altLang="uk-UA" sz="2800" b="1" baseline="30000" smtClean="0">
                <a:cs typeface="Arial" panose="020B0604020202020204" pitchFamily="34" charset="0"/>
              </a:rPr>
              <a:t>0</a:t>
            </a:r>
            <a:r>
              <a:rPr lang="uk-UA" altLang="uk-UA" sz="2800" b="1" baseline="-25000" smtClean="0">
                <a:cs typeface="Arial" panose="020B0604020202020204" pitchFamily="34" charset="0"/>
              </a:rPr>
              <a:t>298 </a:t>
            </a:r>
            <a:r>
              <a:rPr lang="uk-UA" altLang="uk-UA" sz="2800" smtClean="0">
                <a:cs typeface="Arial" panose="020B0604020202020204" pitchFamily="34" charset="0"/>
              </a:rPr>
              <a:t>–ізобарно-ізохорний потенціал, стандартна енергія Гіббса. </a:t>
            </a:r>
          </a:p>
          <a:p>
            <a:r>
              <a:rPr lang="el-GR" altLang="uk-UA" sz="2800" smtClean="0">
                <a:cs typeface="Arial" panose="020B0604020202020204" pitchFamily="34" charset="0"/>
              </a:rPr>
              <a:t>Δ</a:t>
            </a:r>
            <a:r>
              <a:rPr lang="en-US" altLang="uk-UA" sz="2800" smtClean="0">
                <a:cs typeface="Arial" panose="020B0604020202020204" pitchFamily="34" charset="0"/>
              </a:rPr>
              <a:t>G</a:t>
            </a:r>
            <a:r>
              <a:rPr lang="uk-UA" altLang="uk-UA" sz="2800" baseline="30000" smtClean="0">
                <a:cs typeface="Arial" panose="020B0604020202020204" pitchFamily="34" charset="0"/>
              </a:rPr>
              <a:t>0</a:t>
            </a:r>
            <a:r>
              <a:rPr lang="uk-UA" altLang="uk-UA" sz="2800" baseline="-25000" smtClean="0">
                <a:cs typeface="Arial" panose="020B0604020202020204" pitchFamily="34" charset="0"/>
              </a:rPr>
              <a:t>298</a:t>
            </a:r>
            <a:r>
              <a:rPr lang="uk-UA" altLang="uk-UA" sz="2800" b="1" baseline="-25000" smtClean="0">
                <a:cs typeface="Arial" panose="020B0604020202020204" pitchFamily="34" charset="0"/>
              </a:rPr>
              <a:t> </a:t>
            </a:r>
            <a:r>
              <a:rPr lang="uk-UA" altLang="uk-UA" sz="2800" smtClean="0">
                <a:cs typeface="Arial" panose="020B0604020202020204" pitchFamily="34" charset="0"/>
              </a:rPr>
              <a:t>(простої реч.) = 0 , </a:t>
            </a:r>
            <a:r>
              <a:rPr lang="en-US" altLang="uk-UA" sz="2800" smtClean="0"/>
              <a:t>[</a:t>
            </a:r>
            <a:r>
              <a:rPr lang="en-US" altLang="uk-UA" sz="2800" smtClean="0">
                <a:cs typeface="Arial" panose="020B0604020202020204" pitchFamily="34" charset="0"/>
              </a:rPr>
              <a:t>G</a:t>
            </a:r>
            <a:r>
              <a:rPr lang="en-US" altLang="uk-UA" sz="2800" smtClean="0"/>
              <a:t>] = [</a:t>
            </a:r>
            <a:r>
              <a:rPr lang="uk-UA" altLang="uk-UA" sz="2800" smtClean="0"/>
              <a:t>кДж/моль</a:t>
            </a:r>
            <a:r>
              <a:rPr lang="en-US" altLang="uk-UA" sz="2800" smtClean="0"/>
              <a:t>]</a:t>
            </a:r>
            <a:endParaRPr lang="uk-UA" altLang="uk-UA" sz="2800" smtClean="0"/>
          </a:p>
          <a:p>
            <a:pPr>
              <a:buFont typeface="Arial" panose="020B0604020202020204" pitchFamily="34" charset="0"/>
              <a:buNone/>
            </a:pPr>
            <a:r>
              <a:rPr lang="el-GR" altLang="uk-UA" sz="2800" b="1" smtClean="0">
                <a:cs typeface="Arial" panose="020B0604020202020204" pitchFamily="34" charset="0"/>
              </a:rPr>
              <a:t>Δ</a:t>
            </a:r>
            <a:r>
              <a:rPr lang="en-US" altLang="uk-UA" sz="2800" b="1" smtClean="0">
                <a:cs typeface="Arial" panose="020B0604020202020204" pitchFamily="34" charset="0"/>
              </a:rPr>
              <a:t>G</a:t>
            </a:r>
            <a:r>
              <a:rPr lang="el-GR" altLang="uk-UA" sz="2800" b="1" smtClean="0">
                <a:cs typeface="Arial" panose="020B0604020202020204" pitchFamily="34" charset="0"/>
              </a:rPr>
              <a:t> </a:t>
            </a:r>
            <a:r>
              <a:rPr lang="uk-UA" altLang="uk-UA" sz="2800" b="1" smtClean="0">
                <a:cs typeface="Arial" panose="020B0604020202020204" pitchFamily="34" charset="0"/>
              </a:rPr>
              <a:t>= </a:t>
            </a:r>
            <a:r>
              <a:rPr lang="el-GR" altLang="uk-UA" sz="2800" b="1" smtClean="0">
                <a:cs typeface="Arial" panose="020B0604020202020204" pitchFamily="34" charset="0"/>
              </a:rPr>
              <a:t>Δ</a:t>
            </a:r>
            <a:r>
              <a:rPr lang="uk-UA" altLang="uk-UA" sz="2800" b="1" smtClean="0">
                <a:cs typeface="Arial" panose="020B0604020202020204" pitchFamily="34" charset="0"/>
              </a:rPr>
              <a:t>Н - Т</a:t>
            </a:r>
            <a:r>
              <a:rPr lang="en-US" altLang="uk-UA" sz="2800" b="1" smtClean="0">
                <a:cs typeface="Arial" panose="020B0604020202020204" pitchFamily="34" charset="0"/>
              </a:rPr>
              <a:t>·</a:t>
            </a:r>
            <a:r>
              <a:rPr lang="el-GR" altLang="uk-UA" sz="2800" b="1" smtClean="0">
                <a:cs typeface="Arial" panose="020B0604020202020204" pitchFamily="34" charset="0"/>
              </a:rPr>
              <a:t>Δ</a:t>
            </a:r>
            <a:r>
              <a:rPr lang="en-US" altLang="uk-UA" sz="2800" b="1" smtClean="0"/>
              <a:t>S</a:t>
            </a:r>
            <a:r>
              <a:rPr lang="ru-RU" altLang="uk-UA" sz="2800" smtClean="0"/>
              <a:t> – рівняння  Гіббса-Гельмгольца.</a:t>
            </a:r>
          </a:p>
          <a:p>
            <a:pPr>
              <a:buFont typeface="Arial" panose="020B0604020202020204" pitchFamily="34" charset="0"/>
              <a:buNone/>
            </a:pPr>
            <a:endParaRPr lang="en-US" altLang="uk-UA" sz="280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altLang="uk-UA" sz="2800" smtClean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2225675"/>
          <a:ext cx="48244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Формула" r:id="rId4" imgW="1765080" imgH="253800" progId="Equation.3">
                  <p:embed/>
                </p:oleObj>
              </mc:Choice>
              <mc:Fallback>
                <p:oleObj name="Формула" r:id="rId4" imgW="17650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25675"/>
                        <a:ext cx="482441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763713" y="5300663"/>
          <a:ext cx="50403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Формула" r:id="rId6" imgW="1854000" imgH="253800" progId="Equation.3">
                  <p:embed/>
                </p:oleObj>
              </mc:Choice>
              <mc:Fallback>
                <p:oleObj name="Формула" r:id="rId6" imgW="18540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300663"/>
                        <a:ext cx="50403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611188" y="476250"/>
            <a:ext cx="8208962" cy="6048375"/>
          </a:xfrm>
        </p:spPr>
        <p:txBody>
          <a:bodyPr/>
          <a:lstStyle/>
          <a:p>
            <a:r>
              <a:rPr lang="uk-UA" altLang="uk-UA" sz="2400" smtClean="0">
                <a:latin typeface="Arial" panose="020B0604020202020204" pitchFamily="34" charset="0"/>
              </a:rPr>
              <a:t>Задача 1. Обчислити значення </a:t>
            </a:r>
            <a:r>
              <a:rPr lang="el-GR" altLang="uk-UA" sz="2400" b="1" smtClean="0">
                <a:cs typeface="Arial" panose="020B0604020202020204" pitchFamily="34" charset="0"/>
              </a:rPr>
              <a:t>Δ</a:t>
            </a:r>
            <a:r>
              <a:rPr lang="en-US" altLang="uk-UA" sz="2400" b="1" smtClean="0">
                <a:cs typeface="Arial" panose="020B0604020202020204" pitchFamily="34" charset="0"/>
              </a:rPr>
              <a:t>G</a:t>
            </a:r>
            <a:r>
              <a:rPr lang="uk-UA" altLang="uk-UA" sz="2400" b="1" baseline="30000" smtClean="0">
                <a:cs typeface="Arial" panose="020B0604020202020204" pitchFamily="34" charset="0"/>
              </a:rPr>
              <a:t>0</a:t>
            </a:r>
            <a:r>
              <a:rPr lang="uk-UA" altLang="uk-UA" sz="2400" b="1" baseline="-25000" smtClean="0">
                <a:cs typeface="Arial" panose="020B0604020202020204" pitchFamily="34" charset="0"/>
              </a:rPr>
              <a:t>298 </a:t>
            </a:r>
            <a:r>
              <a:rPr lang="uk-UA" altLang="uk-UA" sz="2400" smtClean="0">
                <a:cs typeface="Arial" panose="020B0604020202020204" pitchFamily="34" charset="0"/>
              </a:rPr>
              <a:t>наступної реакції</a:t>
            </a:r>
            <a:r>
              <a:rPr lang="uk-UA" altLang="uk-UA" sz="2400" b="1" baseline="-25000" smtClean="0">
                <a:cs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uk-UA" sz="2400" smtClean="0">
                <a:cs typeface="Arial" panose="020B0604020202020204" pitchFamily="34" charset="0"/>
              </a:rPr>
              <a:t>FeO</a:t>
            </a:r>
            <a:r>
              <a:rPr lang="en-US" altLang="uk-UA" sz="2400" baseline="-25000" smtClean="0">
                <a:cs typeface="Arial" panose="020B0604020202020204" pitchFamily="34" charset="0"/>
              </a:rPr>
              <a:t>(T) </a:t>
            </a:r>
            <a:r>
              <a:rPr lang="en-US" altLang="uk-UA" sz="2400" smtClean="0">
                <a:cs typeface="Arial" panose="020B0604020202020204" pitchFamily="34" charset="0"/>
              </a:rPr>
              <a:t>+ ½</a:t>
            </a:r>
            <a:r>
              <a:rPr lang="uk-UA" altLang="uk-UA" sz="2400" smtClean="0">
                <a:cs typeface="Arial" panose="020B0604020202020204" pitchFamily="34" charset="0"/>
              </a:rPr>
              <a:t> </a:t>
            </a:r>
            <a:r>
              <a:rPr lang="en-US" altLang="uk-UA" sz="2400" smtClean="0">
                <a:cs typeface="Arial" panose="020B0604020202020204" pitchFamily="34" charset="0"/>
              </a:rPr>
              <a:t>O</a:t>
            </a:r>
            <a:r>
              <a:rPr lang="en-US" altLang="uk-UA" sz="2400" baseline="-25000" smtClean="0">
                <a:cs typeface="Arial" panose="020B0604020202020204" pitchFamily="34" charset="0"/>
              </a:rPr>
              <a:t>2(</a:t>
            </a:r>
            <a:r>
              <a:rPr lang="uk-UA" altLang="uk-UA" sz="2400" baseline="-25000" smtClean="0">
                <a:cs typeface="Arial" panose="020B0604020202020204" pitchFamily="34" charset="0"/>
              </a:rPr>
              <a:t>г)</a:t>
            </a:r>
            <a:r>
              <a:rPr lang="uk-UA" altLang="uk-UA" sz="2400" smtClean="0">
                <a:cs typeface="Arial" panose="020B0604020202020204" pitchFamily="34" charset="0"/>
              </a:rPr>
              <a:t>= </a:t>
            </a:r>
            <a:r>
              <a:rPr lang="en-US" altLang="uk-UA" sz="2400" smtClean="0">
                <a:cs typeface="Arial" panose="020B0604020202020204" pitchFamily="34" charset="0"/>
              </a:rPr>
              <a:t>Fe</a:t>
            </a:r>
            <a:r>
              <a:rPr lang="en-US" altLang="uk-UA" sz="2400" baseline="-25000" smtClean="0">
                <a:cs typeface="Arial" panose="020B0604020202020204" pitchFamily="34" charset="0"/>
              </a:rPr>
              <a:t>(T) </a:t>
            </a:r>
            <a:r>
              <a:rPr lang="uk-UA" altLang="uk-UA" sz="2400" smtClean="0">
                <a:cs typeface="Arial" panose="020B0604020202020204" pitchFamily="34" charset="0"/>
              </a:rPr>
              <a:t>+ </a:t>
            </a:r>
            <a:r>
              <a:rPr lang="en-US" altLang="uk-UA" sz="2400" smtClean="0">
                <a:cs typeface="Arial" panose="020B0604020202020204" pitchFamily="34" charset="0"/>
              </a:rPr>
              <a:t>½</a:t>
            </a:r>
            <a:r>
              <a:rPr lang="uk-UA" altLang="uk-UA" sz="2400" smtClean="0">
                <a:cs typeface="Arial" panose="020B0604020202020204" pitchFamily="34" charset="0"/>
              </a:rPr>
              <a:t> СО</a:t>
            </a:r>
            <a:r>
              <a:rPr lang="en-US" altLang="uk-UA" sz="2400" baseline="-25000" smtClean="0">
                <a:cs typeface="Arial" panose="020B0604020202020204" pitchFamily="34" charset="0"/>
              </a:rPr>
              <a:t>2(</a:t>
            </a:r>
            <a:r>
              <a:rPr lang="uk-UA" altLang="uk-UA" sz="2400" baseline="-25000" smtClean="0">
                <a:cs typeface="Arial" panose="020B0604020202020204" pitchFamily="34" charset="0"/>
              </a:rPr>
              <a:t>г)</a:t>
            </a:r>
          </a:p>
          <a:p>
            <a:pPr>
              <a:buFont typeface="Arial" panose="020B0604020202020204" pitchFamily="34" charset="0"/>
              <a:buNone/>
            </a:pP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en-US" altLang="uk-UA" sz="2400" smtClean="0">
                <a:cs typeface="Arial" panose="020B0604020202020204" pitchFamily="34" charset="0"/>
              </a:rPr>
              <a:t>G</a:t>
            </a:r>
            <a:r>
              <a:rPr lang="uk-UA" altLang="uk-UA" sz="2400" baseline="30000" smtClean="0">
                <a:cs typeface="Arial" panose="020B0604020202020204" pitchFamily="34" charset="0"/>
              </a:rPr>
              <a:t>0</a:t>
            </a:r>
            <a:r>
              <a:rPr lang="uk-UA" altLang="uk-UA" sz="2400" baseline="-25000" smtClean="0">
                <a:cs typeface="Arial" panose="020B0604020202020204" pitchFamily="34" charset="0"/>
              </a:rPr>
              <a:t>298(х.р.)</a:t>
            </a:r>
            <a:r>
              <a:rPr lang="uk-UA" altLang="uk-UA" sz="2400" smtClean="0">
                <a:cs typeface="Arial" panose="020B0604020202020204" pitchFamily="34" charset="0"/>
              </a:rPr>
              <a:t> = ½ </a:t>
            </a: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en-US" altLang="uk-UA" sz="2400" smtClean="0">
                <a:cs typeface="Arial" panose="020B0604020202020204" pitchFamily="34" charset="0"/>
              </a:rPr>
              <a:t>G</a:t>
            </a:r>
            <a:r>
              <a:rPr lang="uk-UA" altLang="uk-UA" sz="2400" baseline="30000" smtClean="0">
                <a:cs typeface="Arial" panose="020B0604020202020204" pitchFamily="34" charset="0"/>
              </a:rPr>
              <a:t>0</a:t>
            </a:r>
            <a:r>
              <a:rPr lang="uk-UA" altLang="uk-UA" sz="2400" baseline="-25000" smtClean="0">
                <a:cs typeface="Arial" panose="020B0604020202020204" pitchFamily="34" charset="0"/>
              </a:rPr>
              <a:t>298</a:t>
            </a:r>
            <a:r>
              <a:rPr lang="uk-UA" altLang="uk-UA" b="1" baseline="-25000" smtClean="0">
                <a:cs typeface="Arial" panose="020B0604020202020204" pitchFamily="34" charset="0"/>
              </a:rPr>
              <a:t> </a:t>
            </a:r>
            <a:r>
              <a:rPr lang="uk-UA" altLang="uk-UA" sz="2400" smtClean="0">
                <a:cs typeface="Arial" panose="020B0604020202020204" pitchFamily="34" charset="0"/>
              </a:rPr>
              <a:t>(СО</a:t>
            </a:r>
            <a:r>
              <a:rPr lang="en-US" altLang="uk-UA" sz="2400" baseline="-25000" smtClean="0">
                <a:cs typeface="Arial" panose="020B0604020202020204" pitchFamily="34" charset="0"/>
              </a:rPr>
              <a:t>2(</a:t>
            </a:r>
            <a:r>
              <a:rPr lang="uk-UA" altLang="uk-UA" sz="2400" baseline="-25000" smtClean="0">
                <a:cs typeface="Arial" panose="020B0604020202020204" pitchFamily="34" charset="0"/>
              </a:rPr>
              <a:t>г)</a:t>
            </a:r>
            <a:r>
              <a:rPr lang="uk-UA" altLang="uk-UA" sz="2400" smtClean="0">
                <a:cs typeface="Arial" panose="020B0604020202020204" pitchFamily="34" charset="0"/>
              </a:rPr>
              <a:t>) - </a:t>
            </a: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en-US" altLang="uk-UA" sz="2400" smtClean="0">
                <a:cs typeface="Arial" panose="020B0604020202020204" pitchFamily="34" charset="0"/>
              </a:rPr>
              <a:t>G</a:t>
            </a:r>
            <a:r>
              <a:rPr lang="uk-UA" altLang="uk-UA" sz="2400" baseline="30000" smtClean="0">
                <a:cs typeface="Arial" panose="020B0604020202020204" pitchFamily="34" charset="0"/>
              </a:rPr>
              <a:t>0</a:t>
            </a:r>
            <a:r>
              <a:rPr lang="uk-UA" altLang="uk-UA" sz="2400" baseline="-25000" smtClean="0">
                <a:cs typeface="Arial" panose="020B0604020202020204" pitchFamily="34" charset="0"/>
              </a:rPr>
              <a:t>298</a:t>
            </a:r>
            <a:r>
              <a:rPr lang="uk-UA" altLang="uk-UA" b="1" baseline="-25000" smtClean="0">
                <a:cs typeface="Arial" panose="020B0604020202020204" pitchFamily="34" charset="0"/>
              </a:rPr>
              <a:t> </a:t>
            </a:r>
            <a:r>
              <a:rPr lang="uk-UA" altLang="uk-UA" sz="2400" smtClean="0">
                <a:cs typeface="Arial" panose="020B0604020202020204" pitchFamily="34" charset="0"/>
              </a:rPr>
              <a:t>(</a:t>
            </a:r>
            <a:r>
              <a:rPr lang="en-US" altLang="uk-UA" sz="2400" smtClean="0">
                <a:cs typeface="Arial" panose="020B0604020202020204" pitchFamily="34" charset="0"/>
              </a:rPr>
              <a:t>FeO</a:t>
            </a:r>
            <a:r>
              <a:rPr lang="en-US" altLang="uk-UA" sz="2400" baseline="-25000" smtClean="0">
                <a:cs typeface="Arial" panose="020B0604020202020204" pitchFamily="34" charset="0"/>
              </a:rPr>
              <a:t>(T)</a:t>
            </a:r>
            <a:r>
              <a:rPr lang="uk-UA" altLang="uk-UA" sz="2400" smtClean="0">
                <a:cs typeface="Arial" panose="020B0604020202020204" pitchFamily="34" charset="0"/>
              </a:rPr>
              <a:t>) = ½ (-394,4) – (-244,3) = + 97,1кДж </a:t>
            </a:r>
          </a:p>
          <a:p>
            <a:pPr>
              <a:buFont typeface="Arial" panose="020B0604020202020204" pitchFamily="34" charset="0"/>
              <a:buNone/>
            </a:pP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en-US" altLang="uk-UA" sz="2400" smtClean="0">
                <a:cs typeface="Arial" panose="020B0604020202020204" pitchFamily="34" charset="0"/>
              </a:rPr>
              <a:t>G</a:t>
            </a:r>
            <a:r>
              <a:rPr lang="uk-UA" altLang="uk-UA" sz="2400" baseline="30000" smtClean="0">
                <a:cs typeface="Arial" panose="020B0604020202020204" pitchFamily="34" charset="0"/>
              </a:rPr>
              <a:t>0</a:t>
            </a:r>
            <a:r>
              <a:rPr lang="uk-UA" altLang="uk-UA" sz="2400" baseline="-25000" smtClean="0">
                <a:cs typeface="Arial" panose="020B0604020202020204" pitchFamily="34" charset="0"/>
              </a:rPr>
              <a:t>298(х.р.)</a:t>
            </a:r>
            <a:r>
              <a:rPr lang="en-US" altLang="uk-UA" sz="2400" smtClean="0">
                <a:cs typeface="Arial" panose="020B0604020202020204" pitchFamily="34" charset="0"/>
              </a:rPr>
              <a:t>&gt;</a:t>
            </a:r>
            <a:r>
              <a:rPr lang="uk-UA" altLang="uk-UA" sz="2400" smtClean="0">
                <a:cs typeface="Arial" panose="020B0604020202020204" pitchFamily="34" charset="0"/>
              </a:rPr>
              <a:t> 0, реакція принципово можлива.</a:t>
            </a:r>
          </a:p>
          <a:p>
            <a:pPr>
              <a:buFont typeface="Arial" panose="020B0604020202020204" pitchFamily="34" charset="0"/>
              <a:buNone/>
            </a:pPr>
            <a:endParaRPr lang="uk-UA" altLang="uk-UA" sz="2400" smtClean="0"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cs typeface="Arial" panose="020B0604020202020204" pitchFamily="34" charset="0"/>
              </a:rPr>
              <a:t>Задача 2. Не проводячи обчислень вказати, яка з реакцій принципово можлива і при яких умовах: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latin typeface="Arial" panose="020B0604020202020204" pitchFamily="34" charset="0"/>
              </a:rPr>
              <a:t>N</a:t>
            </a:r>
            <a:r>
              <a:rPr lang="en-US" altLang="uk-UA" sz="2400" baseline="-25000" smtClean="0">
                <a:latin typeface="Arial" panose="020B0604020202020204" pitchFamily="34" charset="0"/>
              </a:rPr>
              <a:t>2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(г)</a:t>
            </a:r>
            <a:r>
              <a:rPr lang="uk-UA" altLang="uk-UA" sz="2400" smtClean="0">
                <a:latin typeface="Arial" panose="020B0604020202020204" pitchFamily="34" charset="0"/>
              </a:rPr>
              <a:t>+ </a:t>
            </a:r>
            <a:r>
              <a:rPr lang="en-US" altLang="uk-UA" sz="2400" smtClean="0">
                <a:cs typeface="Arial" panose="020B0604020202020204" pitchFamily="34" charset="0"/>
              </a:rPr>
              <a:t>O</a:t>
            </a:r>
            <a:r>
              <a:rPr lang="en-US" altLang="uk-UA" sz="2400" baseline="-25000" smtClean="0">
                <a:cs typeface="Arial" panose="020B0604020202020204" pitchFamily="34" charset="0"/>
              </a:rPr>
              <a:t>2(</a:t>
            </a:r>
            <a:r>
              <a:rPr lang="uk-UA" altLang="uk-UA" sz="2400" baseline="-25000" smtClean="0">
                <a:cs typeface="Arial" panose="020B0604020202020204" pitchFamily="34" charset="0"/>
              </a:rPr>
              <a:t>г)</a:t>
            </a:r>
            <a:r>
              <a:rPr lang="uk-UA" altLang="uk-UA" sz="2400" smtClean="0">
                <a:cs typeface="Arial" panose="020B0604020202020204" pitchFamily="34" charset="0"/>
              </a:rPr>
              <a:t>= </a:t>
            </a:r>
            <a:r>
              <a:rPr lang="uk-UA" altLang="uk-UA" sz="2400" smtClean="0"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latin typeface="Arial" panose="020B0604020202020204" pitchFamily="34" charset="0"/>
              </a:rPr>
              <a:t>N</a:t>
            </a:r>
            <a:r>
              <a:rPr lang="en-US" altLang="uk-UA" sz="2400" baseline="-25000" smtClean="0">
                <a:latin typeface="Arial" panose="020B0604020202020204" pitchFamily="34" charset="0"/>
              </a:rPr>
              <a:t>2</a:t>
            </a:r>
            <a:r>
              <a:rPr lang="uk-UA" altLang="uk-UA" sz="2400" smtClean="0">
                <a:latin typeface="Arial" panose="020B0604020202020204" pitchFamily="34" charset="0"/>
              </a:rPr>
              <a:t>О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(г) </a:t>
            </a:r>
            <a:r>
              <a:rPr lang="uk-UA" altLang="uk-UA" sz="2400" smtClean="0">
                <a:latin typeface="Arial" panose="020B0604020202020204" pitchFamily="34" charset="0"/>
              </a:rPr>
              <a:t>+ </a:t>
            </a:r>
            <a:r>
              <a:rPr lang="uk-UA" altLang="uk-UA" sz="2400" smtClean="0"/>
              <a:t>∆Н</a:t>
            </a:r>
            <a:r>
              <a:rPr lang="uk-UA" altLang="uk-UA" sz="2400" baseline="30000" smtClean="0"/>
              <a:t>0</a:t>
            </a:r>
            <a:r>
              <a:rPr lang="uk-UA" altLang="uk-UA" sz="2400" baseline="-25000" smtClean="0"/>
              <a:t>298(х.р.)</a:t>
            </a:r>
            <a:r>
              <a:rPr lang="uk-UA" altLang="uk-UA" sz="2400" smtClean="0"/>
              <a:t>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l-GR" altLang="uk-UA" smtClean="0">
                <a:cs typeface="Arial" panose="020B0604020202020204" pitchFamily="34" charset="0"/>
              </a:rPr>
              <a:t>Δ</a:t>
            </a:r>
            <a:r>
              <a:rPr lang="en-US" altLang="uk-UA" smtClean="0">
                <a:cs typeface="Arial" panose="020B0604020202020204" pitchFamily="34" charset="0"/>
              </a:rPr>
              <a:t>G</a:t>
            </a:r>
            <a:r>
              <a:rPr lang="el-GR" altLang="uk-UA" smtClean="0">
                <a:cs typeface="Arial" panose="020B0604020202020204" pitchFamily="34" charset="0"/>
              </a:rPr>
              <a:t> </a:t>
            </a:r>
            <a:r>
              <a:rPr lang="uk-UA" altLang="uk-UA" smtClean="0">
                <a:cs typeface="Arial" panose="020B0604020202020204" pitchFamily="34" charset="0"/>
              </a:rPr>
              <a:t>= </a:t>
            </a:r>
            <a:r>
              <a:rPr lang="el-GR" altLang="uk-UA" smtClean="0">
                <a:cs typeface="Arial" panose="020B0604020202020204" pitchFamily="34" charset="0"/>
              </a:rPr>
              <a:t>Δ</a:t>
            </a:r>
            <a:r>
              <a:rPr lang="uk-UA" altLang="uk-UA" smtClean="0">
                <a:cs typeface="Arial" panose="020B0604020202020204" pitchFamily="34" charset="0"/>
              </a:rPr>
              <a:t>Н - Т</a:t>
            </a:r>
            <a:r>
              <a:rPr lang="en-US" altLang="uk-UA" smtClean="0">
                <a:cs typeface="Arial" panose="020B0604020202020204" pitchFamily="34" charset="0"/>
              </a:rPr>
              <a:t>·</a:t>
            </a:r>
            <a:r>
              <a:rPr lang="el-GR" altLang="uk-UA" smtClean="0">
                <a:cs typeface="Arial" panose="020B0604020202020204" pitchFamily="34" charset="0"/>
              </a:rPr>
              <a:t>Δ</a:t>
            </a:r>
            <a:r>
              <a:rPr lang="en-US" altLang="uk-UA" smtClean="0"/>
              <a:t>S</a:t>
            </a:r>
            <a:endParaRPr lang="uk-UA" altLang="uk-UA" smtClean="0"/>
          </a:p>
          <a:p>
            <a:pPr algn="just">
              <a:buFont typeface="Arial" panose="020B0604020202020204" pitchFamily="34" charset="0"/>
              <a:buNone/>
            </a:pP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uk-UA" altLang="uk-UA" sz="2400" smtClean="0">
                <a:cs typeface="Arial" panose="020B0604020202020204" pitchFamily="34" charset="0"/>
              </a:rPr>
              <a:t>Н</a:t>
            </a:r>
            <a:r>
              <a:rPr lang="uk-UA" altLang="uk-UA" b="1" smtClean="0">
                <a:cs typeface="Arial" panose="020B0604020202020204" pitchFamily="34" charset="0"/>
              </a:rPr>
              <a:t> </a:t>
            </a:r>
            <a:r>
              <a:rPr lang="en-US" altLang="uk-UA" sz="2400" smtClean="0">
                <a:cs typeface="Arial" panose="020B0604020202020204" pitchFamily="34" charset="0"/>
              </a:rPr>
              <a:t>&gt;</a:t>
            </a:r>
            <a:r>
              <a:rPr lang="uk-UA" altLang="uk-UA" sz="2400" smtClean="0">
                <a:cs typeface="Arial" panose="020B0604020202020204" pitchFamily="34" charset="0"/>
              </a:rPr>
              <a:t> 0, </a:t>
            </a: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en-US" altLang="uk-UA" sz="2400" smtClean="0"/>
              <a:t>S</a:t>
            </a:r>
            <a:r>
              <a:rPr lang="uk-UA" altLang="uk-UA" sz="2400" smtClean="0"/>
              <a:t> </a:t>
            </a:r>
            <a:r>
              <a:rPr lang="en-US" altLang="uk-UA" sz="2400" smtClean="0"/>
              <a:t>&lt;</a:t>
            </a:r>
            <a:r>
              <a:rPr lang="uk-UA" altLang="uk-UA" sz="2400" smtClean="0"/>
              <a:t> 0, </a:t>
            </a:r>
            <a:r>
              <a:rPr lang="el-GR" altLang="uk-UA" sz="2400" smtClean="0">
                <a:cs typeface="Arial" panose="020B0604020202020204" pitchFamily="34" charset="0"/>
              </a:rPr>
              <a:t>Δ</a:t>
            </a:r>
            <a:r>
              <a:rPr lang="en-US" altLang="uk-UA" sz="2400" smtClean="0">
                <a:cs typeface="Arial" panose="020B0604020202020204" pitchFamily="34" charset="0"/>
              </a:rPr>
              <a:t>G</a:t>
            </a:r>
            <a:r>
              <a:rPr lang="el-GR" altLang="uk-UA" smtClean="0">
                <a:cs typeface="Arial" panose="020B0604020202020204" pitchFamily="34" charset="0"/>
              </a:rPr>
              <a:t> </a:t>
            </a:r>
            <a:r>
              <a:rPr lang="en-US" altLang="uk-UA" sz="2400" smtClean="0">
                <a:cs typeface="Arial" panose="020B0604020202020204" pitchFamily="34" charset="0"/>
              </a:rPr>
              <a:t>&gt;</a:t>
            </a:r>
            <a:r>
              <a:rPr lang="uk-UA" altLang="uk-UA" sz="2400" smtClean="0">
                <a:cs typeface="Arial" panose="020B0604020202020204" pitchFamily="34" charset="0"/>
              </a:rPr>
              <a:t> 0</a:t>
            </a:r>
            <a:endParaRPr lang="en-US" altLang="uk-UA" sz="2400" smtClean="0"/>
          </a:p>
          <a:p>
            <a:pPr algn="just">
              <a:buFont typeface="Arial" panose="020B0604020202020204" pitchFamily="34" charset="0"/>
              <a:buNone/>
            </a:pPr>
            <a:endParaRPr lang="en-US" altLang="uk-UA" sz="24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33375"/>
            <a:ext cx="7993062" cy="5975350"/>
          </a:xfrm>
        </p:spPr>
        <p:txBody>
          <a:bodyPr>
            <a:normAutofit/>
          </a:bodyPr>
          <a:lstStyle/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Гомогенні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реакції йдуть в однорідному середовищі:</a:t>
            </a:r>
          </a:p>
          <a:p>
            <a:pPr algn="just"/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NaOH(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р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)+HCl(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р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 = NaCl(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р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)+H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O(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р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algn="just"/>
            <a:endParaRPr lang="uk-UA" altLang="uk-UA" sz="2400" b="1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Гетерогенні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реакції йдуть між речовинами в різних фазових станах, в неоднорідному середовищі:</a:t>
            </a:r>
          </a:p>
          <a:p>
            <a:pPr algn="just"/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C 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т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 + O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г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 = CO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(</a:t>
            </a:r>
            <a:r>
              <a:rPr lang="ru-RU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г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algn="just"/>
            <a:endParaRPr lang="uk-UA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Швидкість хімічних  реакцій залежить: </a:t>
            </a: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1) від природи реагуючих речовин;</a:t>
            </a: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2) від концентрації реагуючих речовин;</a:t>
            </a: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3) від температури;</a:t>
            </a: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4) від присутності каталізаторів або інгібіторів.</a:t>
            </a:r>
            <a:endParaRPr lang="ru-RU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04813"/>
            <a:ext cx="8280400" cy="5976937"/>
          </a:xfrm>
        </p:spPr>
        <p:txBody>
          <a:bodyPr>
            <a:normAutofit/>
          </a:bodyPr>
          <a:lstStyle/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Закон діючих мас:</a:t>
            </a:r>
          </a:p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При постійній температурі швидкість хімічної реакції пропорційна добутку молярних концентрацій реагуючих речовин в степенях, які дорівнюють коефіцієнтам в реакції.</a:t>
            </a:r>
          </a:p>
          <a:p>
            <a:pPr algn="just"/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А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+ bB = cC + dD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;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С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(т)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+ О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2(г)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СО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2(г)</a:t>
            </a:r>
            <a:endParaRPr lang="en-US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 = k [A]</a:t>
            </a:r>
            <a:r>
              <a:rPr lang="en-US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· [B]</a:t>
            </a:r>
            <a:r>
              <a:rPr lang="en-US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b</a:t>
            </a:r>
            <a:r>
              <a:rPr lang="uk-UA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;        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 = k [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О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 </a:t>
            </a:r>
          </a:p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Задача.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У скільки разів зросте швидкість реакції:</a:t>
            </a:r>
            <a:endParaRPr lang="en-US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(г)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+ 3Н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2(г)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Н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3(г)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, якщо концентрації вихідних речовин збільшити у 3 рази?</a:t>
            </a: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Початкова швидкість :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поч.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k [N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 · [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Н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</a:t>
            </a:r>
            <a:r>
              <a:rPr lang="uk-UA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endParaRPr lang="en-US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Кінцева швидкість: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кінц.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k [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N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 · [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3Н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</a:t>
            </a:r>
            <a:r>
              <a:rPr lang="uk-UA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3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=81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k [N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 · [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Н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]</a:t>
            </a:r>
            <a:r>
              <a:rPr lang="uk-UA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endParaRPr lang="en-US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Швидкість реакції зросла в 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кінц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/ 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поч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81 раз</a:t>
            </a:r>
            <a:endParaRPr lang="en-US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549275"/>
            <a:ext cx="8496300" cy="5759450"/>
          </a:xfrm>
        </p:spPr>
        <p:txBody>
          <a:bodyPr>
            <a:normAutofit/>
          </a:bodyPr>
          <a:lstStyle/>
          <a:p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Залежність швидкості реакції від температури,</a:t>
            </a:r>
          </a:p>
          <a:p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правило Вант-Гоффа</a:t>
            </a:r>
            <a:endParaRPr lang="ru-RU" altLang="uk-UA" sz="2400" b="1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de-DE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en-US" altLang="uk-UA" sz="2400" b="1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t2</a:t>
            </a:r>
            <a:r>
              <a:rPr lang="de-DE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 = V</a:t>
            </a:r>
            <a:r>
              <a:rPr lang="de-DE" altLang="uk-UA" sz="2400" b="1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t1</a:t>
            </a:r>
            <a:r>
              <a:rPr lang="de-DE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uk-UA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⌡</a:t>
            </a:r>
            <a:r>
              <a:rPr lang="en-US" altLang="uk-UA" sz="2400" b="1" baseline="30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(t2-t1)/10</a:t>
            </a:r>
            <a:endParaRPr lang="en-US" altLang="uk-UA" sz="24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При підвищенні температури на 10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швидкість реакції зростає в 2 – 4 рази</a:t>
            </a:r>
          </a:p>
          <a:p>
            <a:pPr algn="just"/>
            <a:endParaRPr lang="uk-UA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altLang="uk-UA" sz="2400" b="1" smtClean="0">
                <a:solidFill>
                  <a:schemeClr val="tx1"/>
                </a:solidFill>
                <a:latin typeface="Arial" panose="020B0604020202020204" pitchFamily="34" charset="0"/>
              </a:rPr>
              <a:t>Задача.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У скільки разів збільшиться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швидкість реакції: </a:t>
            </a: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Н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2(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+ І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(г)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2НІ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(г)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, якщо при 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⌡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2 температура зросте на 100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С</a:t>
            </a:r>
          </a:p>
          <a:p>
            <a:pPr algn="just"/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t2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V</a:t>
            </a:r>
            <a:r>
              <a:rPr lang="de-DE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t1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⌡</a:t>
            </a:r>
            <a:r>
              <a:rPr lang="en-US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(t2-t1)/10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de-DE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t1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uk-UA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100/10</a:t>
            </a:r>
            <a:endParaRPr lang="en-US" altLang="uk-UA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Швидкість реакції зросте: 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en-US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t2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/ </a:t>
            </a:r>
            <a:r>
              <a:rPr lang="de-DE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V</a:t>
            </a:r>
            <a:r>
              <a:rPr lang="de-DE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t1</a:t>
            </a:r>
            <a:r>
              <a:rPr lang="uk-UA" altLang="uk-UA" sz="240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= 2</a:t>
            </a:r>
            <a:r>
              <a:rPr lang="uk-UA" altLang="uk-UA" sz="2400" baseline="3000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 = 1024 рази</a:t>
            </a:r>
          </a:p>
          <a:p>
            <a:pPr algn="just"/>
            <a:endParaRPr lang="uk-UA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528638" y="476250"/>
            <a:ext cx="8435975" cy="564991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uk-UA" altLang="uk-UA" sz="2400" b="1" smtClean="0">
                <a:latin typeface="Arial" panose="020B0604020202020204" pitchFamily="34" charset="0"/>
              </a:rPr>
              <a:t>Енергія активації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uk-UA" altLang="uk-UA" sz="2400" b="1" smtClean="0">
                <a:latin typeface="Arial" panose="020B0604020202020204" pitchFamily="34" charset="0"/>
              </a:rPr>
              <a:t>Рівняння Арреніуса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de-DE" altLang="uk-UA" sz="2400" b="1" smtClean="0">
                <a:latin typeface="Arial" panose="020B0604020202020204" pitchFamily="34" charset="0"/>
              </a:rPr>
              <a:t>k </a:t>
            </a:r>
            <a:r>
              <a:rPr lang="en-US" altLang="uk-UA" sz="2400" b="1" smtClean="0">
                <a:latin typeface="Arial" panose="020B0604020202020204" pitchFamily="34" charset="0"/>
              </a:rPr>
              <a:t>= A ∙e</a:t>
            </a:r>
            <a:r>
              <a:rPr lang="uk-UA" altLang="uk-UA" sz="2400" b="1" baseline="30000" smtClean="0">
                <a:latin typeface="Arial" panose="020B0604020202020204" pitchFamily="34" charset="0"/>
              </a:rPr>
              <a:t>-Еакт/</a:t>
            </a:r>
            <a:r>
              <a:rPr lang="en-US" altLang="uk-UA" sz="2400" b="1" baseline="30000" smtClean="0">
                <a:latin typeface="Arial" panose="020B0604020202020204" pitchFamily="34" charset="0"/>
              </a:rPr>
              <a:t>RT</a:t>
            </a:r>
            <a:r>
              <a:rPr lang="en-US" altLang="uk-UA" sz="2400" b="1" smtClean="0">
                <a:latin typeface="Arial" panose="020B0604020202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endParaRPr lang="uk-UA" altLang="uk-UA" sz="2400" b="1" smtClean="0"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Схема перебігу хімічної реакції через активований комплекс</a:t>
            </a:r>
            <a:r>
              <a:rPr lang="ru-RU" altLang="uk-UA" sz="2400" smtClean="0"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Н – Н          Н…Н             Н        Н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    +      →    :     :     →           +  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uk-UA" sz="2400" smtClean="0">
                <a:latin typeface="Arial" panose="020B0604020202020204" pitchFamily="34" charset="0"/>
              </a:rPr>
              <a:t>  </a:t>
            </a:r>
            <a:r>
              <a:rPr lang="uk-UA" altLang="uk-UA" sz="2400" smtClean="0">
                <a:latin typeface="Arial" panose="020B0604020202020204" pitchFamily="34" charset="0"/>
              </a:rPr>
              <a:t>І – І            І</a:t>
            </a:r>
            <a:r>
              <a:rPr lang="en-US" altLang="uk-UA" sz="2400" smtClean="0"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latin typeface="Arial" panose="020B0604020202020204" pitchFamily="34" charset="0"/>
              </a:rPr>
              <a:t>…</a:t>
            </a:r>
            <a:r>
              <a:rPr lang="en-US" altLang="uk-UA" sz="2400" smtClean="0"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latin typeface="Arial" panose="020B0604020202020204" pitchFamily="34" charset="0"/>
              </a:rPr>
              <a:t>І              І         </a:t>
            </a:r>
            <a:r>
              <a:rPr lang="en-US" altLang="uk-UA" sz="2400" smtClean="0"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latin typeface="Arial" panose="020B0604020202020204" pitchFamily="34" charset="0"/>
              </a:rPr>
              <a:t>І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                  активов.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                  комплекс</a:t>
            </a: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5076825" y="3500438"/>
            <a:ext cx="0" cy="288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2051050" y="3141663"/>
            <a:ext cx="2089150" cy="1079500"/>
            <a:chOff x="1292" y="1979"/>
            <a:chExt cx="1316" cy="680"/>
          </a:xfrm>
        </p:grpSpPr>
        <p:sp>
          <p:nvSpPr>
            <p:cNvPr id="4" name="Левая фигурная скобка 3"/>
            <p:cNvSpPr>
              <a:spLocks/>
            </p:cNvSpPr>
            <p:nvPr/>
          </p:nvSpPr>
          <p:spPr bwMode="auto">
            <a:xfrm>
              <a:off x="1292" y="2024"/>
              <a:ext cx="46" cy="635"/>
            </a:xfrm>
            <a:prstGeom prst="leftBrace">
              <a:avLst>
                <a:gd name="adj1" fmla="val 8244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cxnSp>
          <p:nvCxnSpPr>
            <p:cNvPr id="13" name="Прямая соединительная линия 12"/>
            <p:cNvCxnSpPr>
              <a:cxnSpLocks noChangeShapeType="1"/>
            </p:cNvCxnSpPr>
            <p:nvPr/>
          </p:nvCxnSpPr>
          <p:spPr bwMode="auto">
            <a:xfrm>
              <a:off x="2608" y="2205"/>
              <a:ext cx="0" cy="22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Правая фигурная скобка 13"/>
            <p:cNvSpPr>
              <a:spLocks/>
            </p:cNvSpPr>
            <p:nvPr/>
          </p:nvSpPr>
          <p:spPr bwMode="auto">
            <a:xfrm>
              <a:off x="1927" y="1979"/>
              <a:ext cx="29" cy="680"/>
            </a:xfrm>
            <a:prstGeom prst="rightBrace">
              <a:avLst>
                <a:gd name="adj1" fmla="val 825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424862" cy="5976937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uk-UA" altLang="uk-UA" sz="2800" smtClean="0">
                <a:latin typeface="Arial" panose="020B0604020202020204" pitchFamily="34" charset="0"/>
              </a:rPr>
              <a:t>Хімічна рівновага</a:t>
            </a:r>
          </a:p>
          <a:p>
            <a:pPr algn="just"/>
            <a:r>
              <a:rPr lang="uk-UA" altLang="uk-UA" sz="2400" smtClean="0">
                <a:latin typeface="Arial" panose="020B0604020202020204" pitchFamily="34" charset="0"/>
              </a:rPr>
              <a:t>При сталій темепературі відношення добутку рівноважних молярних концентрацій продуктів реакції до добутку молярних рівноважних концентрацій вихідних речовин в степенях, які дорівнюють коефіціентам у рівнянні реакції, є сталою величиною, яка називається константою рівноваги </a:t>
            </a:r>
            <a:r>
              <a:rPr lang="uk-UA" altLang="uk-UA" sz="2400" b="1" smtClean="0">
                <a:latin typeface="Arial" panose="020B0604020202020204" pitchFamily="34" charset="0"/>
              </a:rPr>
              <a:t>(К)</a:t>
            </a:r>
            <a:endParaRPr lang="en-US" altLang="uk-UA" sz="2400" b="1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uk-UA" smtClean="0">
                <a:latin typeface="Arial" panose="020B0604020202020204" pitchFamily="34" charset="0"/>
              </a:rPr>
              <a:t>    </a:t>
            </a:r>
            <a:r>
              <a:rPr lang="en-US" altLang="uk-UA" sz="2400" smtClean="0">
                <a:latin typeface="Arial" panose="020B0604020202020204" pitchFamily="34" charset="0"/>
              </a:rPr>
              <a:t>a</a:t>
            </a:r>
            <a:r>
              <a:rPr lang="uk-UA" altLang="uk-UA" sz="2400" smtClean="0">
                <a:latin typeface="Arial" panose="020B0604020202020204" pitchFamily="34" charset="0"/>
              </a:rPr>
              <a:t>А</a:t>
            </a:r>
            <a:r>
              <a:rPr lang="en-US" altLang="uk-UA" sz="2400" smtClean="0">
                <a:latin typeface="Arial" panose="020B0604020202020204" pitchFamily="34" charset="0"/>
              </a:rPr>
              <a:t> + bB </a:t>
            </a:r>
            <a:r>
              <a:rPr lang="en-US" altLang="uk-UA" sz="2400" smtClean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en-US" altLang="uk-UA" sz="2400" smtClean="0">
                <a:latin typeface="Arial" panose="020B0604020202020204" pitchFamily="34" charset="0"/>
              </a:rPr>
              <a:t> cC + dD</a:t>
            </a:r>
          </a:p>
          <a:p>
            <a:pPr algn="just">
              <a:buFont typeface="Arial" panose="020B0604020202020204" pitchFamily="34" charset="0"/>
              <a:buNone/>
            </a:pPr>
            <a:endParaRPr lang="en-US" altLang="uk-UA" sz="2400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en-US" altLang="uk-UA" sz="2400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en-US" altLang="uk-UA" sz="2400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uk-UA" sz="2400" smtClean="0">
                <a:latin typeface="Arial" panose="020B0604020202020204" pitchFamily="34" charset="0"/>
              </a:rPr>
              <a:t>2SO</a:t>
            </a:r>
            <a:r>
              <a:rPr lang="en-US" altLang="uk-UA" sz="2400" baseline="-25000" smtClean="0">
                <a:latin typeface="Arial" panose="020B0604020202020204" pitchFamily="34" charset="0"/>
              </a:rPr>
              <a:t>2(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г) </a:t>
            </a:r>
            <a:r>
              <a:rPr lang="uk-UA" altLang="uk-UA" sz="2400" smtClean="0">
                <a:latin typeface="Arial" panose="020B0604020202020204" pitchFamily="34" charset="0"/>
              </a:rPr>
              <a:t>+ О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 </a:t>
            </a:r>
            <a:r>
              <a:rPr lang="uk-UA" altLang="uk-UA" sz="2400" smtClean="0">
                <a:latin typeface="Arial" panose="020B0604020202020204" pitchFamily="34" charset="0"/>
              </a:rPr>
              <a:t>= </a:t>
            </a:r>
            <a:r>
              <a:rPr lang="en-US" altLang="uk-UA" sz="2400" smtClean="0">
                <a:latin typeface="Arial" panose="020B0604020202020204" pitchFamily="34" charset="0"/>
              </a:rPr>
              <a:t>2SO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3</a:t>
            </a:r>
            <a:r>
              <a:rPr lang="en-US" altLang="uk-UA" sz="2400" baseline="-25000" smtClean="0">
                <a:latin typeface="Arial" panose="020B0604020202020204" pitchFamily="34" charset="0"/>
              </a:rPr>
              <a:t>(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г)</a:t>
            </a:r>
            <a:r>
              <a:rPr lang="uk-UA" altLang="uk-UA" sz="2400" smtClean="0">
                <a:latin typeface="Arial" panose="020B0604020202020204" pitchFamily="34" charset="0"/>
              </a:rPr>
              <a:t>;      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 </a:t>
            </a:r>
            <a:endParaRPr lang="en-US" altLang="uk-UA" sz="2400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u-RU" altLang="uk-UA" sz="2400" b="1" smtClean="0">
              <a:latin typeface="Arial" panose="020B0604020202020204" pitchFamily="34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643438" y="3357563"/>
          <a:ext cx="27289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4" imgW="1282680" imgH="457200" progId="Equation.3">
                  <p:embed/>
                </p:oleObj>
              </mc:Choice>
              <mc:Fallback>
                <p:oleObj name="Формула" r:id="rId4" imgW="12826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357563"/>
                        <a:ext cx="272891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284663" y="4868863"/>
          <a:ext cx="216058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Формула" r:id="rId6" imgW="1066680" imgH="457200" progId="Equation.3">
                  <p:embed/>
                </p:oleObj>
              </mc:Choice>
              <mc:Fallback>
                <p:oleObj name="Формула" r:id="rId6" imgW="10666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868863"/>
                        <a:ext cx="2160587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8207375" cy="61928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altLang="uk-UA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Принцип динамічної рівноваги Ла-Шател</a:t>
            </a:r>
            <a:r>
              <a:rPr lang="en-US" altLang="uk-UA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uk-UA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є: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uk-UA" altLang="uk-UA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Якщо на рівноважну систему діють зовнішні фактори, то рівновага зміщується в сторону тієї реакції, яка послаблює дію цих факторів.</a:t>
            </a:r>
          </a:p>
          <a:p>
            <a:pPr algn="just">
              <a:lnSpc>
                <a:spcPct val="90000"/>
              </a:lnSpc>
            </a:pPr>
            <a:endParaRPr lang="uk-UA" altLang="uk-UA" sz="2800" b="1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uk-UA" altLang="uk-UA" sz="280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Підвищення концентрацій або тиску зміщує рівновагу в сторону реакції, яка іде із зменшенням кількості моль газів, а пониження концентрації (тиску) зміщує рівновагу в сторону реакції, яка супроводиться зростанням кількості моль газів.</a:t>
            </a:r>
          </a:p>
          <a:p>
            <a:pPr algn="just">
              <a:lnSpc>
                <a:spcPct val="90000"/>
              </a:lnSpc>
            </a:pPr>
            <a:endParaRPr lang="uk-UA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uk-UA" altLang="uk-UA" sz="2400" smtClean="0">
                <a:solidFill>
                  <a:schemeClr val="tx1"/>
                </a:solidFill>
                <a:latin typeface="Arial" panose="020B0604020202020204" pitchFamily="34" charset="0"/>
              </a:rPr>
              <a:t>2. При підвищенні температури рівновага зміщується в сторону ендотермічної реакції, а при пониженні температури – в сторону екзотермічної реакції.</a:t>
            </a:r>
            <a:endParaRPr lang="ru-RU" altLang="uk-UA" sz="2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435975" cy="6048375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uk-UA" altLang="uk-UA" sz="2400" b="1" smtClean="0">
                <a:latin typeface="Arial" panose="020B0604020202020204" pitchFamily="34" charset="0"/>
              </a:rPr>
              <a:t>1. Наприклад:</a:t>
            </a:r>
          </a:p>
          <a:p>
            <a:pPr algn="just"/>
            <a:r>
              <a:rPr lang="en-US" altLang="uk-UA" sz="2400" smtClean="0">
                <a:latin typeface="Arial" panose="020B0604020202020204" pitchFamily="34" charset="0"/>
              </a:rPr>
              <a:t>N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</a:t>
            </a:r>
            <a:r>
              <a:rPr lang="en-US" altLang="uk-UA" sz="2400" smtClean="0">
                <a:latin typeface="Arial" panose="020B0604020202020204" pitchFamily="34" charset="0"/>
              </a:rPr>
              <a:t> + </a:t>
            </a:r>
            <a:r>
              <a:rPr lang="uk-UA" altLang="uk-UA" sz="2400" smtClean="0">
                <a:latin typeface="Arial" panose="020B0604020202020204" pitchFamily="34" charset="0"/>
              </a:rPr>
              <a:t>3</a:t>
            </a:r>
            <a:r>
              <a:rPr lang="en-US" altLang="uk-UA" sz="2400" smtClean="0">
                <a:latin typeface="Arial" panose="020B0604020202020204" pitchFamily="34" charset="0"/>
              </a:rPr>
              <a:t>H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</a:t>
            </a:r>
            <a:r>
              <a:rPr lang="en-US" altLang="uk-UA" sz="2400" smtClean="0">
                <a:latin typeface="Arial" panose="020B0604020202020204" pitchFamily="34" charset="0"/>
              </a:rPr>
              <a:t> ↔ </a:t>
            </a:r>
            <a:r>
              <a:rPr lang="uk-UA" altLang="uk-UA" sz="2400" smtClean="0"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latin typeface="Arial" panose="020B0604020202020204" pitchFamily="34" charset="0"/>
              </a:rPr>
              <a:t>NH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3(г)</a:t>
            </a:r>
            <a:r>
              <a:rPr lang="uk-UA" altLang="uk-UA" sz="2400" smtClean="0">
                <a:latin typeface="Arial" panose="020B0604020202020204" pitchFamily="34" charset="0"/>
              </a:rPr>
              <a:t>,  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збільшення С , Р 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зменшення С, Р</a:t>
            </a:r>
            <a:endParaRPr lang="en-US" altLang="uk-UA" sz="2400" smtClean="0">
              <a:latin typeface="Arial" panose="020B0604020202020204" pitchFamily="34" charset="0"/>
            </a:endParaRPr>
          </a:p>
          <a:p>
            <a:pPr algn="just"/>
            <a:r>
              <a:rPr lang="uk-UA" altLang="uk-UA" sz="2400" smtClean="0">
                <a:latin typeface="Arial" panose="020B0604020202020204" pitchFamily="34" charset="0"/>
              </a:rPr>
              <a:t>92,4 кДж + </a:t>
            </a:r>
            <a:r>
              <a:rPr lang="en-US" altLang="uk-UA" sz="2400" smtClean="0">
                <a:latin typeface="Arial" panose="020B0604020202020204" pitchFamily="34" charset="0"/>
              </a:rPr>
              <a:t>N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</a:t>
            </a:r>
            <a:r>
              <a:rPr lang="en-US" altLang="uk-UA" sz="2400" smtClean="0">
                <a:latin typeface="Arial" panose="020B0604020202020204" pitchFamily="34" charset="0"/>
              </a:rPr>
              <a:t> + </a:t>
            </a:r>
            <a:r>
              <a:rPr lang="uk-UA" altLang="uk-UA" sz="2400" smtClean="0">
                <a:latin typeface="Arial" panose="020B0604020202020204" pitchFamily="34" charset="0"/>
              </a:rPr>
              <a:t>3</a:t>
            </a:r>
            <a:r>
              <a:rPr lang="en-US" altLang="uk-UA" sz="2400" smtClean="0">
                <a:latin typeface="Arial" panose="020B0604020202020204" pitchFamily="34" charset="0"/>
              </a:rPr>
              <a:t>H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</a:t>
            </a:r>
            <a:r>
              <a:rPr lang="en-US" altLang="uk-UA" sz="2400" smtClean="0">
                <a:latin typeface="Arial" panose="020B0604020202020204" pitchFamily="34" charset="0"/>
              </a:rPr>
              <a:t> ↔ </a:t>
            </a:r>
            <a:r>
              <a:rPr lang="uk-UA" altLang="uk-UA" sz="2400" smtClean="0">
                <a:latin typeface="Arial" panose="020B0604020202020204" pitchFamily="34" charset="0"/>
              </a:rPr>
              <a:t>2</a:t>
            </a:r>
            <a:r>
              <a:rPr lang="en-US" altLang="uk-UA" sz="2400" smtClean="0">
                <a:latin typeface="Arial" panose="020B0604020202020204" pitchFamily="34" charset="0"/>
              </a:rPr>
              <a:t>NH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3(г)</a:t>
            </a:r>
            <a:r>
              <a:rPr lang="uk-UA" altLang="uk-UA" sz="2400" smtClean="0">
                <a:latin typeface="Arial" panose="020B0604020202020204" pitchFamily="34" charset="0"/>
              </a:rPr>
              <a:t>, - 92,4 кДж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пониження  </a:t>
            </a:r>
            <a:r>
              <a:rPr lang="en-US" altLang="uk-UA" sz="2400" smtClean="0">
                <a:latin typeface="Arial" panose="020B0604020202020204" pitchFamily="34" charset="0"/>
              </a:rPr>
              <a:t>t</a:t>
            </a:r>
            <a:r>
              <a:rPr lang="en-US" altLang="uk-UA" sz="2400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uk-UA" sz="2400" smtClean="0">
                <a:latin typeface="Arial" panose="020B0604020202020204" pitchFamily="34" charset="0"/>
              </a:rPr>
              <a:t>C</a:t>
            </a:r>
            <a:r>
              <a:rPr lang="uk-UA" altLang="uk-UA" sz="2400" smtClean="0">
                <a:latin typeface="Arial" panose="020B0604020202020204" pitchFamily="34" charset="0"/>
              </a:rPr>
              <a:t>   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підвищення </a:t>
            </a:r>
            <a:r>
              <a:rPr lang="en-US" altLang="uk-UA" sz="2400" smtClean="0">
                <a:latin typeface="Arial" panose="020B0604020202020204" pitchFamily="34" charset="0"/>
              </a:rPr>
              <a:t>t</a:t>
            </a:r>
            <a:r>
              <a:rPr lang="en-US" altLang="uk-UA" sz="2400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uk-UA" sz="2400" smtClean="0">
                <a:latin typeface="Arial" panose="020B0604020202020204" pitchFamily="34" charset="0"/>
              </a:rPr>
              <a:t>C</a:t>
            </a:r>
            <a:endParaRPr lang="uk-UA" altLang="uk-UA" sz="2400" smtClean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b="1" smtClean="0">
                <a:latin typeface="Arial" panose="020B0604020202020204" pitchFamily="34" charset="0"/>
              </a:rPr>
              <a:t>2. Наприклад.</a:t>
            </a:r>
            <a:r>
              <a:rPr lang="uk-UA" altLang="uk-UA" sz="2400" smtClean="0">
                <a:latin typeface="Arial" panose="020B0604020202020204" pitchFamily="34" charset="0"/>
              </a:rPr>
              <a:t> В якому напрямку зміститься рівновага в реакції: 2СО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(г)</a:t>
            </a:r>
            <a:r>
              <a:rPr lang="uk-UA" altLang="uk-UA" sz="2400" smtClean="0">
                <a:latin typeface="Arial" panose="020B0604020202020204" pitchFamily="34" charset="0"/>
              </a:rPr>
              <a:t> + О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 </a:t>
            </a:r>
            <a:r>
              <a:rPr lang="en-US" altLang="uk-UA" sz="2400" smtClean="0">
                <a:latin typeface="Arial" panose="020B0604020202020204" pitchFamily="34" charset="0"/>
              </a:rPr>
              <a:t>↔ </a:t>
            </a:r>
            <a:r>
              <a:rPr lang="uk-UA" altLang="uk-UA" sz="2400" smtClean="0">
                <a:latin typeface="Arial" panose="020B0604020202020204" pitchFamily="34" charset="0"/>
              </a:rPr>
              <a:t>2СО</a:t>
            </a:r>
            <a:r>
              <a:rPr lang="uk-UA" altLang="uk-UA" sz="2400" baseline="-25000" smtClean="0">
                <a:latin typeface="Arial" panose="020B0604020202020204" pitchFamily="34" charset="0"/>
              </a:rPr>
              <a:t>2(г)</a:t>
            </a:r>
            <a:r>
              <a:rPr lang="uk-UA" altLang="uk-UA" sz="2400" smtClean="0">
                <a:latin typeface="Arial" panose="020B0604020202020204" pitchFamily="34" charset="0"/>
              </a:rPr>
              <a:t> – 566 кДж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uk-UA" altLang="uk-UA" sz="2400" smtClean="0">
                <a:latin typeface="Arial" panose="020B0604020202020204" pitchFamily="34" charset="0"/>
              </a:rPr>
              <a:t>а) при пониженні температури; б) при підвищенні тиску.</a:t>
            </a:r>
            <a:endParaRPr lang="en-US" altLang="uk-UA" sz="2400" smtClean="0">
              <a:latin typeface="Arial" panose="020B0604020202020204" pitchFamily="34" charset="0"/>
            </a:endParaRPr>
          </a:p>
          <a:p>
            <a:endParaRPr lang="ru-RU" altLang="uk-UA" sz="2400" smtClean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132138" y="14843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2843213" y="1916113"/>
            <a:ext cx="1800225" cy="1441450"/>
            <a:chOff x="1791" y="1207"/>
            <a:chExt cx="1134" cy="908"/>
          </a:xfrm>
        </p:grpSpPr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 flipH="1">
              <a:off x="1927" y="1207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1837" y="1797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H="1">
              <a:off x="1791" y="2115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971550" y="4868863"/>
            <a:ext cx="6337300" cy="0"/>
            <a:chOff x="612" y="3067"/>
            <a:chExt cx="3992" cy="0"/>
          </a:xfrm>
        </p:grpSpPr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612" y="3067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3515" y="3067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793</Words>
  <Application>Microsoft Office PowerPoint</Application>
  <PresentationFormat>Экран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венгловська</dc:creator>
  <cp:lastModifiedBy>Пользователь Windows</cp:lastModifiedBy>
  <cp:revision>15</cp:revision>
  <dcterms:created xsi:type="dcterms:W3CDTF">2014-03-25T13:58:41Z</dcterms:created>
  <dcterms:modified xsi:type="dcterms:W3CDTF">2018-02-08T06:21:52Z</dcterms:modified>
</cp:coreProperties>
</file>