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7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5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5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6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7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5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29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75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8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1B9D-36D8-41F8-A73B-013FBAA42060}" type="datetimeFigureOut">
              <a:rPr lang="ru-RU" smtClean="0"/>
              <a:t>19.10.2023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6695-C8DE-48C0-A13B-AF1842C0D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1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Будівельні матеріали на деревних заповнювачах і мінеральних в'яжучих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79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603" t="23910" r="27546" b="13360"/>
          <a:stretch/>
        </p:blipFill>
        <p:spPr>
          <a:xfrm>
            <a:off x="2101755" y="163772"/>
            <a:ext cx="8133485" cy="669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580"/>
            <a:ext cx="10515600" cy="685752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Тирсобетон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048" b="98413" l="32331" r="97494"/>
                    </a14:imgEffect>
                  </a14:imgLayer>
                </a14:imgProps>
              </a:ext>
            </a:extLst>
          </a:blip>
          <a:srcRect l="32524" t="18531"/>
          <a:stretch/>
        </p:blipFill>
        <p:spPr>
          <a:xfrm>
            <a:off x="5585346" y="1078173"/>
            <a:ext cx="5732059" cy="54637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87487" y="69755"/>
            <a:ext cx="9104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це матеріал на основі мінеральних в'яжучих речовин і деревної тирси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4600599"/>
            <a:ext cx="5759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Застосовують у монолітному будівництві або для виготовлення дрібних стінових блоків для зовнішніх стін при зведенні малоповерхових будинків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1138" y="1419367"/>
            <a:ext cx="5146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Має високі тепло- і звукоізоляційні властивості, добре обробляється різальними інструментами, обробляється фарбами, керамічною плиткою і штукатурним розчином.</a:t>
            </a:r>
          </a:p>
        </p:txBody>
      </p:sp>
    </p:spTree>
    <p:extLst>
      <p:ext uri="{BB962C8B-B14F-4D97-AF65-F5344CB8AC3E}">
        <p14:creationId xmlns:p14="http://schemas.microsoft.com/office/powerpoint/2010/main" val="2424966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35627"/>
          </a:xfrm>
        </p:spPr>
        <p:txBody>
          <a:bodyPr>
            <a:noAutofit/>
          </a:bodyPr>
          <a:lstStyle/>
          <a:p>
            <a:pPr algn="ctr"/>
            <a:r>
              <a:rPr lang="uk-UA" sz="3600" dirty="0"/>
              <a:t>Схема технологічної лінії виробництва </a:t>
            </a:r>
            <a:r>
              <a:rPr lang="uk-UA" sz="3600" dirty="0" err="1"/>
              <a:t>тирсобетону</a:t>
            </a:r>
            <a:endParaRPr lang="ru-RU" sz="3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892" y="535627"/>
            <a:ext cx="9436216" cy="63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31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Термопласт</a:t>
            </a:r>
            <a:r>
              <a:rPr lang="uk-UA" dirty="0"/>
              <a:t> </a:t>
            </a:r>
            <a:r>
              <a:rPr lang="uk-UA" sz="3600" dirty="0"/>
              <a:t>сипкий термоізоляційний матеріал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37750"/>
            <a:ext cx="10610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Отримують змішуванням деревної тирси та </a:t>
            </a:r>
            <a:r>
              <a:rPr lang="uk-UA" sz="2400" dirty="0" err="1"/>
              <a:t>глиносмоляної</a:t>
            </a:r>
            <a:r>
              <a:rPr lang="uk-UA" sz="2400" dirty="0"/>
              <a:t> пасти.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067177"/>
              </p:ext>
            </p:extLst>
          </p:nvPr>
        </p:nvGraphicFramePr>
        <p:xfrm>
          <a:off x="292288" y="1513916"/>
          <a:ext cx="8524165" cy="4177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5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8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832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Матеріал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Витрата матеріалів (кг) для отримання 1 </a:t>
                      </a:r>
                      <a:r>
                        <a:rPr kumimoji="0" lang="uk-UA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м3</a:t>
                      </a: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термопласту</a:t>
                      </a:r>
                      <a:r>
                        <a:rPr kumimoji="0" lang="uk-U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в насипному стані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562">
                <a:tc>
                  <a:txBody>
                    <a:bodyPr/>
                    <a:lstStyle/>
                    <a:p>
                      <a:r>
                        <a:rPr lang="uk-UA" dirty="0"/>
                        <a:t>Глина (природної вологості)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100-150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439">
                <a:tc>
                  <a:txBody>
                    <a:bodyPr/>
                    <a:lstStyle/>
                    <a:p>
                      <a:r>
                        <a:rPr lang="uk-UA" dirty="0"/>
                        <a:t>Тирса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150-200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7439">
                <a:tc>
                  <a:txBody>
                    <a:bodyPr/>
                    <a:lstStyle/>
                    <a:p>
                      <a:r>
                        <a:rPr lang="uk-UA" dirty="0"/>
                        <a:t>Масляний антисептик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40-50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439">
                <a:tc>
                  <a:txBody>
                    <a:bodyPr/>
                    <a:lstStyle/>
                    <a:p>
                      <a:r>
                        <a:rPr lang="uk-UA" dirty="0"/>
                        <a:t>Вода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100-150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401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9235"/>
            <a:ext cx="12192000" cy="573206"/>
          </a:xfrm>
        </p:spPr>
        <p:txBody>
          <a:bodyPr>
            <a:normAutofit fontScale="90000"/>
          </a:bodyPr>
          <a:lstStyle/>
          <a:p>
            <a:r>
              <a:rPr lang="uk-UA" dirty="0"/>
              <a:t>Ксилоліт – </a:t>
            </a:r>
            <a:r>
              <a:rPr lang="uk-UA" sz="2900" dirty="0"/>
              <a:t>штучний будівельний матеріал із суміші цементу, тирси, азбесту. </a:t>
            </a:r>
            <a:endParaRPr lang="ru-RU" sz="2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3675" y="704467"/>
            <a:ext cx="65682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Суміш магнезійного цементу з тирсою під назвою ксилоліту застосовується для покриття підлог</a:t>
            </a:r>
            <a:endParaRPr lang="ru-RU" sz="2000" dirty="0"/>
          </a:p>
          <a:p>
            <a:r>
              <a:rPr lang="uk-UA" sz="2000" dirty="0"/>
              <a:t>не горить і </a:t>
            </a:r>
            <a:r>
              <a:rPr lang="uk-UA" sz="2000" dirty="0" err="1"/>
              <a:t>малотеплопровідний</a:t>
            </a:r>
            <a:r>
              <a:rPr lang="uk-UA" sz="2000" dirty="0"/>
              <a:t>, морозостійкий і водостійкий, не боїться ударів і витримує значні навантаження, має високий показник стирання.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525" t="46782" r="28134" b="34935"/>
          <a:stretch/>
        </p:blipFill>
        <p:spPr>
          <a:xfrm>
            <a:off x="2775045" y="4332721"/>
            <a:ext cx="9416955" cy="234150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4573" y="1002728"/>
            <a:ext cx="5627427" cy="33299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31154" t="47341" r="34336" b="32869"/>
          <a:stretch/>
        </p:blipFill>
        <p:spPr>
          <a:xfrm>
            <a:off x="-3675" y="2264864"/>
            <a:ext cx="6428096" cy="207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6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2388"/>
          </a:xfrm>
        </p:spPr>
        <p:txBody>
          <a:bodyPr>
            <a:normAutofit/>
          </a:bodyPr>
          <a:lstStyle/>
          <a:p>
            <a:r>
              <a:rPr lang="uk-UA" sz="4000" dirty="0" err="1"/>
              <a:t>Ксилобетон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419366"/>
            <a:ext cx="12192001" cy="543863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Для бетонів, наприклад класу В2 (марки М25), може бути прийнята орієнтовна витрата портландцементу 200 кг/м</a:t>
            </a:r>
            <a:r>
              <a:rPr lang="uk-UA" baseline="30000" dirty="0"/>
              <a:t>3</a:t>
            </a:r>
            <a:r>
              <a:rPr lang="uk-UA" dirty="0"/>
              <a:t>, гашеного вапна - 100 кг/м</a:t>
            </a:r>
            <a:r>
              <a:rPr lang="uk-UA" baseline="30000" dirty="0"/>
              <a:t>3</a:t>
            </a:r>
            <a:r>
              <a:rPr lang="uk-UA" dirty="0"/>
              <a:t> і тирси 200 кг/м</a:t>
            </a:r>
            <a:r>
              <a:rPr lang="uk-UA" baseline="30000" dirty="0"/>
              <a:t>3</a:t>
            </a:r>
            <a:r>
              <a:rPr lang="uk-UA" dirty="0"/>
              <a:t>. </a:t>
            </a:r>
          </a:p>
          <a:p>
            <a:r>
              <a:rPr lang="uk-UA" dirty="0" err="1"/>
              <a:t>Ксилобетони</a:t>
            </a:r>
            <a:r>
              <a:rPr lang="uk-UA" dirty="0"/>
              <a:t> залежно від об'ємної концентрації тирси виготовляють щільністю 950-1250 кг/м</a:t>
            </a:r>
            <a:r>
              <a:rPr lang="uk-UA" baseline="30000" dirty="0"/>
              <a:t>3</a:t>
            </a:r>
            <a:r>
              <a:rPr lang="uk-UA" dirty="0"/>
              <a:t>, з коефіцієнтом теплопровідності в межах 0,244-0,430 Вт/(</a:t>
            </a:r>
            <a:r>
              <a:rPr lang="uk-UA" dirty="0" err="1"/>
              <a:t>м°С</a:t>
            </a:r>
            <a:r>
              <a:rPr lang="uk-UA" dirty="0"/>
              <a:t>). </a:t>
            </a:r>
          </a:p>
          <a:p>
            <a:r>
              <a:rPr lang="uk-UA" dirty="0"/>
              <a:t>Їх застосовують для монолітних набивних стін та дрібних стінових блоків, призначених для одноповерхових житлових будівель, тваринницьких приміщень, гаражів, сараїв, майстерень.</a:t>
            </a:r>
          </a:p>
          <a:p>
            <a:endParaRPr lang="uk-UA" dirty="0"/>
          </a:p>
          <a:p>
            <a:pPr marL="0" indent="0">
              <a:buNone/>
            </a:pPr>
            <a:r>
              <a:rPr lang="uk-UA" dirty="0"/>
              <a:t>Різновидами </a:t>
            </a:r>
            <a:r>
              <a:rPr lang="uk-UA" dirty="0" err="1"/>
              <a:t>ксилобетону</a:t>
            </a:r>
            <a:r>
              <a:rPr lang="uk-UA" dirty="0"/>
              <a:t> є </a:t>
            </a:r>
            <a:r>
              <a:rPr lang="uk-UA" i="1" dirty="0" err="1"/>
              <a:t>ксилоізол</a:t>
            </a:r>
            <a:r>
              <a:rPr lang="uk-UA" dirty="0"/>
              <a:t>, що включає поряд з портландцементом вапняне тісто і 5% розчин кухонної солі. </a:t>
            </a:r>
          </a:p>
          <a:p>
            <a:pPr marL="0" indent="0">
              <a:buNone/>
            </a:pPr>
            <a:r>
              <a:rPr lang="uk-UA" dirty="0" err="1"/>
              <a:t>Терміз</a:t>
            </a:r>
            <a:r>
              <a:rPr lang="uk-UA" dirty="0"/>
              <a:t> і </a:t>
            </a:r>
            <a:r>
              <a:rPr lang="uk-UA" dirty="0" err="1"/>
              <a:t>термізол</a:t>
            </a:r>
            <a:r>
              <a:rPr lang="uk-UA" dirty="0"/>
              <a:t> містять іще й діатоміт, трепел або золу ТЕС.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1522" y="1"/>
            <a:ext cx="9280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це різновид легкого бетону, заповнювачем якого є тирса, а в'яжучою речовиною ‒ цемент або вапно і гіпс.</a:t>
            </a:r>
          </a:p>
        </p:txBody>
      </p:sp>
    </p:spTree>
    <p:extLst>
      <p:ext uri="{BB962C8B-B14F-4D97-AF65-F5344CB8AC3E}">
        <p14:creationId xmlns:p14="http://schemas.microsoft.com/office/powerpoint/2010/main" val="268588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86854"/>
          </a:xfrm>
        </p:spPr>
        <p:txBody>
          <a:bodyPr>
            <a:normAutofit fontScale="90000"/>
          </a:bodyPr>
          <a:lstStyle/>
          <a:p>
            <a:r>
              <a:rPr lang="uk-UA" dirty="0" err="1"/>
              <a:t>Короліт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61" t="49629" r="27899" b="21516"/>
          <a:stretch/>
        </p:blipFill>
        <p:spPr>
          <a:xfrm>
            <a:off x="150125" y="954108"/>
            <a:ext cx="12065095" cy="472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83642" y="1"/>
            <a:ext cx="10008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/>
              <a:t>конструктивно</a:t>
            </a:r>
            <a:r>
              <a:rPr lang="uk-UA" sz="2800" dirty="0"/>
              <a:t>-теплоізоляційні плити на основі кори і мінеральних в'яжучих</a:t>
            </a:r>
          </a:p>
        </p:txBody>
      </p:sp>
    </p:spTree>
    <p:extLst>
      <p:ext uri="{BB962C8B-B14F-4D97-AF65-F5344CB8AC3E}">
        <p14:creationId xmlns:p14="http://schemas.microsoft.com/office/powerpoint/2010/main" val="44034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27797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Хемпкр</a:t>
            </a:r>
            <a:r>
              <a:rPr lang="uk-UA" dirty="0"/>
              <a:t>і</a:t>
            </a:r>
            <a:r>
              <a:rPr lang="ru-RU" dirty="0"/>
              <a:t>т </a:t>
            </a:r>
            <a:r>
              <a:rPr lang="uk-UA" sz="3100" dirty="0"/>
              <a:t>утеплюючий матеріал на основі костриці конопель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43" t="8603" r="14634" b="5401"/>
          <a:stretch/>
        </p:blipFill>
        <p:spPr>
          <a:xfrm>
            <a:off x="477671" y="627797"/>
            <a:ext cx="4612944" cy="3610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209" t="8955" r="21408" b="1919"/>
          <a:stretch/>
        </p:blipFill>
        <p:spPr>
          <a:xfrm>
            <a:off x="6987654" y="907879"/>
            <a:ext cx="5104263" cy="52038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301378"/>
            <a:ext cx="687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Утеплювач</a:t>
            </a:r>
            <a:r>
              <a:rPr lang="ru-RU" sz="2400" dirty="0"/>
              <a:t> </a:t>
            </a:r>
            <a:r>
              <a:rPr lang="uk-UA" sz="2400" dirty="0"/>
              <a:t>виготовляється</a:t>
            </a:r>
            <a:r>
              <a:rPr lang="ru-RU" sz="2400" dirty="0"/>
              <a:t> з 3 </a:t>
            </a:r>
            <a:r>
              <a:rPr lang="uk-UA" sz="2400" dirty="0"/>
              <a:t>компонентів</a:t>
            </a:r>
            <a:r>
              <a:rPr lang="ru-RU" sz="2400" dirty="0"/>
              <a:t>: </a:t>
            </a:r>
            <a:r>
              <a:rPr lang="uk-UA" sz="2400" dirty="0"/>
              <a:t>конопляна костриця (внутрішня частина стебла промислової коноплі, що залишається після відділення волокон), в’яжуче </a:t>
            </a:r>
            <a:r>
              <a:rPr lang="ru-RU" sz="2400" dirty="0"/>
              <a:t>"</a:t>
            </a:r>
            <a:r>
              <a:rPr lang="uk-UA" sz="2400" dirty="0"/>
              <a:t>П’ятий Елемент" (авторська розробка компанії</a:t>
            </a:r>
            <a:r>
              <a:rPr lang="ru-RU" sz="2400" dirty="0"/>
              <a:t> </a:t>
            </a:r>
            <a:r>
              <a:rPr lang="en-US" sz="2400" dirty="0" err="1"/>
              <a:t>Hempire</a:t>
            </a:r>
            <a:r>
              <a:rPr lang="en-US" sz="2400" dirty="0"/>
              <a:t>, </a:t>
            </a:r>
            <a:r>
              <a:rPr lang="uk-UA" sz="2400" dirty="0"/>
              <a:t>в'яжуче на основі вапна без додавання піску чи цементу) та вода.</a:t>
            </a:r>
          </a:p>
        </p:txBody>
      </p:sp>
    </p:spTree>
    <p:extLst>
      <p:ext uri="{BB962C8B-B14F-4D97-AF65-F5344CB8AC3E}">
        <p14:creationId xmlns:p14="http://schemas.microsoft.com/office/powerpoint/2010/main" val="12673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579"/>
            <a:ext cx="10515600" cy="631161"/>
          </a:xfrm>
        </p:spPr>
        <p:txBody>
          <a:bodyPr>
            <a:normAutofit fontScale="90000"/>
          </a:bodyPr>
          <a:lstStyle/>
          <a:p>
            <a:r>
              <a:rPr lang="uk-UA" dirty="0"/>
              <a:t>Арболіт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47164" y="37579"/>
            <a:ext cx="10144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це легкий бетон на заповнювачах рослинного походження, що попередньо оброблені розчином мінералізатора.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078" y="868576"/>
            <a:ext cx="5931922" cy="58953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4925" t="2021" r="7102" b="6844"/>
          <a:stretch/>
        </p:blipFill>
        <p:spPr>
          <a:xfrm>
            <a:off x="0" y="1555845"/>
            <a:ext cx="6038192" cy="416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4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45910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Орієнтовні склади арболіту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847910"/>
                  </p:ext>
                </p:extLst>
              </p:nvPr>
            </p:nvGraphicFramePr>
            <p:xfrm>
              <a:off x="349308" y="900753"/>
              <a:ext cx="10515603" cy="3688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08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464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010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5559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6006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1911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72573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uk-UA" dirty="0"/>
                            <a:t>Компонент</a:t>
                          </a:r>
                          <a:endParaRPr lang="ru-RU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Витрати компонентів на 1 м3 залежно від класу бетону, кг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В0,35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В0,75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В2,5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В3,5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/>
                            <a:t>Портландцемент М400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ru-RU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k-UA" b="0" i="1" smtClean="0">
                                            <a:latin typeface="Cambria Math" panose="02040503050406030204" pitchFamily="18" charset="0"/>
                                          </a:rPr>
                                          <m:t>250</m:t>
                                        </m:r>
                                      </m:e>
                                      <m:sup>
                                        <m:r>
                                          <a:rPr lang="uk-UA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uk-UA" b="0" i="1" smtClean="0">
                                        <a:latin typeface="Cambria Math" panose="02040503050406030204" pitchFamily="18" charset="0"/>
                                      </a:rPr>
                                      <m:t>300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k-UA" b="0" i="1" smtClean="0">
                                        <a:latin typeface="Cambria Math" panose="02040503050406030204" pitchFamily="18" charset="0"/>
                                      </a:rPr>
                                      <m:t>260</m:t>
                                    </m:r>
                                  </m:num>
                                  <m:den>
                                    <m:r>
                                      <a:rPr lang="uk-UA" b="0" i="1" smtClean="0">
                                        <a:latin typeface="Cambria Math" panose="02040503050406030204" pitchFamily="18" charset="0"/>
                                      </a:rPr>
                                      <m:t>320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340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400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/>
                            <a:t>Дрібняк сухий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140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180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230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250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280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/>
                            <a:t>Дрібняк із рисової соломи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370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/>
                            <a:t>Костриця із коноплі і льону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230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360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440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/>
                            <a:t>Хлорид кальцію**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7,5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8,5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/>
                            <a:t>9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/>
                            <a:t>Вода, 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270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280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330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310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390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420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410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460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0" lang="ru-RU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430</m:t>
                                    </m:r>
                                  </m:num>
                                  <m:den>
                                    <m:r>
                                      <a:rPr kumimoji="0" lang="uk-UA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490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Объект 7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0847910"/>
                  </p:ext>
                </p:extLst>
              </p:nvPr>
            </p:nvGraphicFramePr>
            <p:xfrm>
              <a:off x="349308" y="900753"/>
              <a:ext cx="10515603" cy="3688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60845"/>
                    <a:gridCol w="1146412"/>
                    <a:gridCol w="1201003"/>
                    <a:gridCol w="1255594"/>
                    <a:gridCol w="1160060"/>
                    <a:gridCol w="1119116"/>
                    <a:gridCol w="1172573"/>
                  </a:tblGrid>
                  <a:tr h="370840">
                    <a:tc rowSpan="2"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Компонент</a:t>
                          </a:r>
                          <a:endParaRPr lang="ru-RU" dirty="0"/>
                        </a:p>
                      </a:txBody>
                      <a:tcPr/>
                    </a:tc>
                    <a:tc gridSpan="6"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Витрати компонентів на 1 м3 залежно від класу бетону, кг</a:t>
                          </a:r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В0,35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В0,75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В1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В2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В2,5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В3,5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14807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Портландцемент М400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60" t="-125743" r="-518085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4264" t="-125743" r="-394416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63107" t="-125743" r="-277184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7330" t="-125743" r="-198953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4239" t="-125743" r="-106522" b="-381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9479" t="-125743" r="-2083" b="-381188"/>
                          </a:stretch>
                        </a:blipFill>
                      </a:tcPr>
                    </a:tc>
                  </a:tr>
                  <a:tr h="612331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Дрібняк сухий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60" t="-228000" r="-518085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4264" t="-228000" r="-394416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63107" t="-228000" r="-277184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7330" t="-228000" r="-198953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4239" t="-228000" r="-106522" b="-28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9479" t="-228000" r="-2083" b="-285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Дрібняк із рисової соломи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370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Костриця із коноплі і льону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230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320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360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440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Хлорид кальцію**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8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8,5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606806"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Вода, л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02660" t="-511000" r="-518085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84264" t="-511000" r="-394416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63107" t="-511000" r="-277184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07330" t="-511000" r="-198953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34239" t="-511000" r="-106522" b="-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799479" t="-511000" r="-2083" b="-2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" t="84815" r="-70"/>
          <a:stretch/>
        </p:blipFill>
        <p:spPr>
          <a:xfrm>
            <a:off x="227154" y="5022376"/>
            <a:ext cx="10882124" cy="98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9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1445"/>
          </a:xfrm>
        </p:spPr>
        <p:txBody>
          <a:bodyPr>
            <a:normAutofit/>
          </a:bodyPr>
          <a:lstStyle/>
          <a:p>
            <a:r>
              <a:rPr lang="uk-UA" sz="3600" dirty="0"/>
              <a:t>Схема виробництва виробів з арболіту на деревних відходах 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97588" y="962641"/>
            <a:ext cx="4143233" cy="58921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 – приймальний майданчик;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2 – конвеєр;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3 – </a:t>
            </a:r>
            <a:r>
              <a:rPr lang="uk-UA" sz="2000" dirty="0" err="1"/>
              <a:t>рубильна</a:t>
            </a:r>
            <a:r>
              <a:rPr lang="uk-UA" sz="2000" dirty="0"/>
              <a:t> машина;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4 – циклон;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5 – стрічковий конвеєр;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6 – молоткова дробарка;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7 – </a:t>
            </a:r>
            <a:r>
              <a:rPr lang="uk-UA" sz="2000" dirty="0" err="1"/>
              <a:t>пневмоконвеєр</a:t>
            </a:r>
            <a:r>
              <a:rPr lang="uk-UA" sz="20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8 – циклон;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9 – проміжний бункер;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10 – </a:t>
            </a:r>
            <a:r>
              <a:rPr lang="uk-UA" sz="2000" dirty="0" err="1"/>
              <a:t>віброгрохот</a:t>
            </a:r>
            <a:r>
              <a:rPr lang="uk-UA" sz="20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11 – бункер;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12 – ванна;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13 – </a:t>
            </a:r>
            <a:r>
              <a:rPr lang="uk-UA" sz="2000" dirty="0" err="1"/>
              <a:t>розмішувач</a:t>
            </a:r>
            <a:r>
              <a:rPr lang="uk-UA" sz="20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14 – дозатори;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15 – </a:t>
            </a:r>
            <a:r>
              <a:rPr lang="uk-UA" sz="2000" dirty="0" err="1"/>
              <a:t>арболітоукладач</a:t>
            </a:r>
            <a:r>
              <a:rPr lang="uk-UA" sz="20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16 – формувальний пост;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17 – бункер для заповнювача;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18 – дозатор для води;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19 – </a:t>
            </a:r>
            <a:r>
              <a:rPr lang="uk-UA" sz="2000" dirty="0" err="1"/>
              <a:t>розчиноукладач</a:t>
            </a:r>
            <a:r>
              <a:rPr lang="uk-UA" sz="2000" dirty="0"/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20 – кран;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/>
              <a:t>21 – пост витримки. 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7" y="965816"/>
            <a:ext cx="7861111" cy="56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5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81" t="43642" r="28736" b="21353"/>
          <a:stretch/>
        </p:blipFill>
        <p:spPr>
          <a:xfrm>
            <a:off x="292178" y="423082"/>
            <a:ext cx="11679532" cy="56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45909"/>
          </a:xfrm>
        </p:spPr>
        <p:txBody>
          <a:bodyPr>
            <a:noAutofit/>
          </a:bodyPr>
          <a:lstStyle/>
          <a:p>
            <a:r>
              <a:rPr lang="uk-UA" sz="4000" dirty="0"/>
              <a:t>Фіброліт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06304" y="84244"/>
            <a:ext cx="100856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будівельний плитний матеріал.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3732" y="630153"/>
            <a:ext cx="4471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Виготовляється зі спеціальних деревних стружок (шерсті) та неорганічної в'яжучої речовини. </a:t>
            </a:r>
          </a:p>
          <a:p>
            <a:endParaRPr lang="uk-UA" sz="2000" dirty="0"/>
          </a:p>
          <a:p>
            <a:r>
              <a:rPr lang="uk-UA" sz="2000" dirty="0"/>
              <a:t>Деревна шерсть має наступні розміри: </a:t>
            </a:r>
          </a:p>
          <a:p>
            <a:r>
              <a:rPr lang="uk-UA" sz="2000" dirty="0"/>
              <a:t>довжина 200-500 мм, </a:t>
            </a:r>
          </a:p>
          <a:p>
            <a:r>
              <a:rPr lang="uk-UA" sz="2000" dirty="0"/>
              <a:t>ширина 4-7 мм,</a:t>
            </a:r>
          </a:p>
          <a:p>
            <a:r>
              <a:rPr lang="uk-UA" sz="2000" dirty="0"/>
              <a:t>товщина 0,25-0,5 мм.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58" t="1443"/>
          <a:stretch/>
        </p:blipFill>
        <p:spPr>
          <a:xfrm>
            <a:off x="4476466" y="737846"/>
            <a:ext cx="7715533" cy="56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78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06" t="42219" r="28858" b="12129"/>
          <a:stretch/>
        </p:blipFill>
        <p:spPr>
          <a:xfrm>
            <a:off x="941696" y="266132"/>
            <a:ext cx="10410776" cy="659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6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14" t="42188" r="28857" b="29999"/>
          <a:stretch/>
        </p:blipFill>
        <p:spPr>
          <a:xfrm>
            <a:off x="110138" y="723330"/>
            <a:ext cx="11931736" cy="462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53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573206"/>
          </a:xfrm>
        </p:spPr>
        <p:txBody>
          <a:bodyPr>
            <a:normAutofit fontScale="90000"/>
          </a:bodyPr>
          <a:lstStyle/>
          <a:p>
            <a:r>
              <a:rPr lang="uk-UA" dirty="0"/>
              <a:t>Цементно-</a:t>
            </a:r>
            <a:r>
              <a:rPr lang="uk-UA" dirty="0" err="1"/>
              <a:t>стружкові</a:t>
            </a:r>
            <a:r>
              <a:rPr lang="uk-UA" dirty="0"/>
              <a:t> плити (ЦСП)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4994" y="1662762"/>
            <a:ext cx="8207791" cy="51952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73207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Це композиційний матеріал, який має високу міцність, водо- та </a:t>
            </a:r>
            <a:r>
              <a:rPr lang="uk-UA" sz="2400" dirty="0" err="1"/>
              <a:t>біостійкість</a:t>
            </a:r>
            <a:r>
              <a:rPr lang="uk-UA" sz="2400" dirty="0"/>
              <a:t> і відноситься до нетоксичних, </a:t>
            </a:r>
            <a:r>
              <a:rPr lang="uk-UA" sz="2400" dirty="0" err="1"/>
              <a:t>важкоспалимих</a:t>
            </a:r>
            <a:r>
              <a:rPr lang="uk-UA" sz="2400" dirty="0"/>
              <a:t>, </a:t>
            </a:r>
            <a:r>
              <a:rPr lang="uk-UA" sz="2400" dirty="0" err="1"/>
              <a:t>легкооброблюваних</a:t>
            </a:r>
            <a:r>
              <a:rPr lang="uk-UA" sz="2400" dirty="0"/>
              <a:t> матеріалів</a:t>
            </a:r>
          </a:p>
        </p:txBody>
      </p:sp>
    </p:spTree>
    <p:extLst>
      <p:ext uri="{BB962C8B-B14F-4D97-AF65-F5344CB8AC3E}">
        <p14:creationId xmlns:p14="http://schemas.microsoft.com/office/powerpoint/2010/main" val="1570331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606</Words>
  <Application>Microsoft Office PowerPoint</Application>
  <PresentationFormat>Широкоэкранный</PresentationFormat>
  <Paragraphs>118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Тема Office</vt:lpstr>
      <vt:lpstr>Будівельні матеріали на деревних заповнювачах і мінеральних в'яжучих</vt:lpstr>
      <vt:lpstr>Арболіт</vt:lpstr>
      <vt:lpstr>Орієнтовні склади арболіту</vt:lpstr>
      <vt:lpstr>Схема виробництва виробів з арболіту на деревних відходах </vt:lpstr>
      <vt:lpstr>Презентация PowerPoint</vt:lpstr>
      <vt:lpstr>Фіброліт</vt:lpstr>
      <vt:lpstr>Презентация PowerPoint</vt:lpstr>
      <vt:lpstr>Презентация PowerPoint</vt:lpstr>
      <vt:lpstr>Цементно-стружкові плити (ЦСП)</vt:lpstr>
      <vt:lpstr>Презентация PowerPoint</vt:lpstr>
      <vt:lpstr>Тирсобетон</vt:lpstr>
      <vt:lpstr>Схема технологічної лінії виробництва тирсобетону</vt:lpstr>
      <vt:lpstr>Термопласт сипкий термоізоляційний матеріал</vt:lpstr>
      <vt:lpstr>Ксилоліт – штучний будівельний матеріал із суміші цементу, тирси, азбесту. </vt:lpstr>
      <vt:lpstr>Ксилобетон</vt:lpstr>
      <vt:lpstr>Короліт </vt:lpstr>
      <vt:lpstr>Хемпкріт утеплюючий матеріал на основі костриці конопель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Будівельні матеріали на деревних заповнювачах і мінеральних в'яжучих</dc:title>
  <dc:creator>Пользователь Windows</dc:creator>
  <cp:lastModifiedBy>Пользователь Windows</cp:lastModifiedBy>
  <cp:revision>28</cp:revision>
  <dcterms:created xsi:type="dcterms:W3CDTF">2022-11-01T03:55:52Z</dcterms:created>
  <dcterms:modified xsi:type="dcterms:W3CDTF">2023-10-19T09:11:30Z</dcterms:modified>
</cp:coreProperties>
</file>