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1" r:id="rId4"/>
    <p:sldId id="270" r:id="rId5"/>
    <p:sldId id="262" r:id="rId6"/>
    <p:sldId id="263" r:id="rId7"/>
    <p:sldId id="257" r:id="rId8"/>
    <p:sldId id="258" r:id="rId9"/>
    <p:sldId id="259" r:id="rId10"/>
    <p:sldId id="260" r:id="rId11"/>
    <p:sldId id="261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25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2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51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97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52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14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09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00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89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57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39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BD3E5-BC7E-43AD-BE1B-E1C5456C6D1A}" type="datetimeFigureOut">
              <a:rPr lang="ru-RU" smtClean="0"/>
              <a:t>01.10.2022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4B7AC-1046-45CE-848F-8FCFB59E2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79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Будівельні матеріали з шлакових розплавів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67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533"/>
            <a:ext cx="10515600" cy="614151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Виробництво</a:t>
            </a:r>
            <a:r>
              <a:rPr lang="ru-RU" dirty="0" smtClean="0"/>
              <a:t> </a:t>
            </a:r>
            <a:r>
              <a:rPr lang="uk-UA" dirty="0" smtClean="0"/>
              <a:t>литих</a:t>
            </a:r>
            <a:r>
              <a:rPr lang="ru-RU" dirty="0" smtClean="0"/>
              <a:t> </a:t>
            </a:r>
            <a:r>
              <a:rPr lang="uk-UA" dirty="0" smtClean="0"/>
              <a:t>виробів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1485"/>
            <a:ext cx="12108436" cy="453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3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1861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Шлакове скло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60" y="1842074"/>
            <a:ext cx="4804011" cy="47826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1867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Металургійні шлаки застосовують як основну сировину при отриманні шлакового скла, а також як добавки, що інтенсифікують процеси скловаріння.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262" b="9674"/>
          <a:stretch/>
        </p:blipFill>
        <p:spPr>
          <a:xfrm>
            <a:off x="4899546" y="1365010"/>
            <a:ext cx="7063678" cy="52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15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755" y="105817"/>
            <a:ext cx="10515600" cy="644809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Сигран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50626"/>
            <a:ext cx="5685430" cy="54181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Це склокристалічний матеріал , що імітує граніт . Виробляють методом пресування з розплаву . Зовнішня поверхня плит шліфується та полірується , внутрішня – рифлена . </a:t>
            </a:r>
          </a:p>
          <a:p>
            <a:pPr marL="0" indent="0">
              <a:buNone/>
            </a:pPr>
            <a:r>
              <a:rPr lang="uk-UA" dirty="0" smtClean="0"/>
              <a:t>Розмір плиток від 48 × 48 мм до 300×300 мм і товщиною від 4 до 20мм. </a:t>
            </a:r>
          </a:p>
          <a:p>
            <a:pPr marL="0" indent="0">
              <a:buNone/>
            </a:pPr>
            <a:r>
              <a:rPr lang="uk-UA" dirty="0" smtClean="0"/>
              <a:t>Плитки призначені для внутрішньої та зовнішньої облицювання культурно - побутових будівель та споруд, оформлення інтер'єрів, для захисту та декоративного оформлення цоколів будівель 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9" b="99441" l="355" r="100000"/>
                    </a14:imgEffect>
                  </a14:imgLayer>
                </a14:imgProps>
              </a:ext>
            </a:extLst>
          </a:blip>
          <a:srcRect l="2515" t="2073" r="1765" b="1510"/>
          <a:stretch/>
        </p:blipFill>
        <p:spPr>
          <a:xfrm>
            <a:off x="5685430" y="1187353"/>
            <a:ext cx="6506570" cy="41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11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4"/>
            <a:ext cx="10515600" cy="59021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Авантюринове скло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12" t="42668" r="35516" b="28416"/>
          <a:stretch/>
        </p:blipFill>
        <p:spPr>
          <a:xfrm>
            <a:off x="5896598" y="1915571"/>
            <a:ext cx="6295402" cy="4422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840" t="61895" r="43777" b="21315"/>
          <a:stretch/>
        </p:blipFill>
        <p:spPr>
          <a:xfrm>
            <a:off x="0" y="3144067"/>
            <a:ext cx="5896598" cy="21929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00501"/>
            <a:ext cx="11546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Отримують</a:t>
            </a:r>
            <a:r>
              <a:rPr lang="ru-RU" sz="2400" dirty="0" smtClean="0"/>
              <a:t> на </a:t>
            </a:r>
            <a:r>
              <a:rPr lang="uk-UA" sz="2400" dirty="0" smtClean="0"/>
              <a:t>основі шлаків металургійних виробництв, декоративний ефект в яких досягнуто за рахунок оксидів </a:t>
            </a:r>
            <a:r>
              <a:rPr lang="ru-RU" sz="2400" dirty="0" smtClean="0"/>
              <a:t>С</a:t>
            </a:r>
            <a:r>
              <a:rPr lang="en-US" sz="2400" dirty="0" smtClean="0"/>
              <a:t>u</a:t>
            </a:r>
            <a:r>
              <a:rPr lang="ru-RU" sz="2400" dirty="0" smtClean="0"/>
              <a:t>, </a:t>
            </a:r>
            <a:r>
              <a:rPr lang="ru-RU" sz="2400" dirty="0" err="1" smtClean="0"/>
              <a:t>Сг</a:t>
            </a:r>
            <a:r>
              <a:rPr lang="ru-RU" sz="2400" dirty="0" smtClean="0"/>
              <a:t>, </a:t>
            </a:r>
            <a:r>
              <a:rPr lang="en-US" sz="2400" dirty="0" smtClean="0"/>
              <a:t>Fe, </a:t>
            </a:r>
            <a:r>
              <a:rPr lang="en-US" sz="2400" dirty="0" err="1" smtClean="0"/>
              <a:t>Pb</a:t>
            </a:r>
            <a:r>
              <a:rPr lang="en-US" sz="2400" dirty="0" smtClean="0"/>
              <a:t>, U.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3731" y="202171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smtClean="0"/>
              <a:t>Якісні показники шлакового авантюринового скла</a:t>
            </a:r>
            <a:endParaRPr lang="uk-UA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9265" y="2735410"/>
            <a:ext cx="2997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Фізико-хімічні властивості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3167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064621" cy="614149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Марбліт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" y="679213"/>
            <a:ext cx="12192001" cy="6719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Матеріал у вигляді плоских прямокутних або квадратних плит з полірованою лицьовою поверхнею і рифленою внутрішньою поверхнею.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218" y="1866567"/>
            <a:ext cx="6800499" cy="41322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" y="1866567"/>
            <a:ext cx="53772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Плити з </a:t>
            </a:r>
            <a:r>
              <a:rPr lang="uk-UA" sz="2400" dirty="0" err="1" smtClean="0"/>
              <a:t>марбліту</a:t>
            </a:r>
            <a:r>
              <a:rPr lang="uk-UA" sz="2400" dirty="0" smtClean="0"/>
              <a:t> застосовують для облицювання фасадів та внутрішнього оздоблення громадських будівель. </a:t>
            </a:r>
          </a:p>
          <a:p>
            <a:r>
              <a:rPr lang="uk-UA" sz="2400" dirty="0" smtClean="0"/>
              <a:t>Для внутрішнього облицювання випускають плити розміром 50 х 50 мм, для зовнішньої - 500 х 500 мм, </a:t>
            </a:r>
          </a:p>
          <a:p>
            <a:r>
              <a:rPr lang="uk-UA" sz="2400" dirty="0" smtClean="0"/>
              <a:t>товщиною 5 - 12 мм.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29931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615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Шлакоситали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450377"/>
            <a:ext cx="12192001" cy="600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dirty="0"/>
              <a:t>О</a:t>
            </a:r>
            <a:r>
              <a:rPr lang="uk-UA" sz="2000" dirty="0" smtClean="0"/>
              <a:t>тримують з вогненно-рідких шлаків, які вводять як добавки, що коригують їх хімічний склад, і каталізатори кристалізації (модифікатори</a:t>
            </a:r>
            <a:r>
              <a:rPr lang="ru-RU" sz="2000" dirty="0" smtClean="0"/>
              <a:t> </a:t>
            </a:r>
            <a:r>
              <a:rPr lang="en-US" sz="2000" dirty="0" smtClean="0"/>
              <a:t>TiO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CaF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P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5</a:t>
            </a:r>
            <a:r>
              <a:rPr lang="ru-RU" sz="2000" dirty="0" smtClean="0"/>
              <a:t>). </a:t>
            </a:r>
            <a:endParaRPr lang="uk-UA" sz="2000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197787"/>
              </p:ext>
            </p:extLst>
          </p:nvPr>
        </p:nvGraphicFramePr>
        <p:xfrm>
          <a:off x="5130380" y="1247278"/>
          <a:ext cx="7028595" cy="5334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369"/>
                <a:gridCol w="1137691"/>
                <a:gridCol w="928836"/>
                <a:gridCol w="856459"/>
                <a:gridCol w="987807"/>
                <a:gridCol w="1171433"/>
              </a:tblGrid>
              <a:tr h="57892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Властивість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Шлакоситал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Кам'яне лиття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Граніт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Сталь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Алюміній</a:t>
                      </a:r>
                      <a:endParaRPr lang="ru-RU" sz="1400" dirty="0"/>
                    </a:p>
                  </a:txBody>
                  <a:tcPr/>
                </a:tc>
              </a:tr>
              <a:tr h="48050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Середня щільність, кг/м</a:t>
                      </a:r>
                      <a:r>
                        <a:rPr lang="uk-UA" sz="1400" baseline="30000" dirty="0" smtClean="0"/>
                        <a:t>3</a:t>
                      </a:r>
                      <a:endParaRPr lang="ru-RU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2600-2750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2600-2800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7800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2700</a:t>
                      </a:r>
                      <a:endParaRPr lang="ru-RU" sz="1400" dirty="0"/>
                    </a:p>
                  </a:txBody>
                  <a:tcPr/>
                </a:tc>
              </a:tr>
              <a:tr h="335409">
                <a:tc gridSpan="6"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Межа міцності, МПа: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35409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на стиск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500-650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230…300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100-250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420-550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250</a:t>
                      </a:r>
                      <a:endParaRPr lang="ru-RU" sz="1400" dirty="0"/>
                    </a:p>
                  </a:txBody>
                  <a:tcPr/>
                </a:tc>
              </a:tr>
              <a:tr h="335409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на розтяг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80-130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30-50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400-1600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220</a:t>
                      </a:r>
                      <a:endParaRPr lang="ru-RU" sz="1400" dirty="0"/>
                    </a:p>
                  </a:txBody>
                  <a:tcPr/>
                </a:tc>
              </a:tr>
              <a:tr h="335409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на згин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50-70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15-25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300-1400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100-150</a:t>
                      </a:r>
                      <a:endParaRPr lang="ru-RU" sz="1400" dirty="0"/>
                    </a:p>
                  </a:txBody>
                  <a:tcPr/>
                </a:tc>
              </a:tr>
              <a:tr h="48050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Модуль пружності, 10</a:t>
                      </a:r>
                      <a:r>
                        <a:rPr lang="uk-UA" sz="1400" baseline="30000" dirty="0" smtClean="0"/>
                        <a:t>3</a:t>
                      </a:r>
                      <a:r>
                        <a:rPr lang="uk-UA" sz="1400" baseline="0" dirty="0" smtClean="0"/>
                        <a:t>, МПа</a:t>
                      </a:r>
                      <a:endParaRPr lang="ru-RU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90-100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93-110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40-60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210-220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65-78</a:t>
                      </a:r>
                      <a:endParaRPr lang="ru-RU" sz="1400" dirty="0"/>
                    </a:p>
                  </a:txBody>
                  <a:tcPr/>
                </a:tc>
              </a:tr>
              <a:tr h="335409"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Водопоглинання</a:t>
                      </a:r>
                      <a:r>
                        <a:rPr lang="uk-UA" sz="1400" dirty="0" smtClean="0"/>
                        <a:t>, 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0,05-0,22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0,2-0,5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</a:tr>
              <a:tr h="48050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Температура початку розм'якшення, °С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1050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1200-1500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658</a:t>
                      </a:r>
                      <a:endParaRPr lang="ru-RU" sz="1400" dirty="0"/>
                    </a:p>
                  </a:txBody>
                  <a:tcPr/>
                </a:tc>
              </a:tr>
              <a:tr h="335409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Кислотостійкість, 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99,1-99,3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97-99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  <a:tr h="335409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Лугостійкість, 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85-96,3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90-91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  <a:tr h="335409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Стирання, кг/см</a:t>
                      </a:r>
                      <a:r>
                        <a:rPr lang="uk-UA" sz="1400" baseline="30000" dirty="0" smtClean="0"/>
                        <a:t>2</a:t>
                      </a:r>
                      <a:endParaRPr lang="ru-RU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0,01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0,04-0,08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0,21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  <a:tr h="48050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Питома в'язкість, </a:t>
                      </a:r>
                      <a:r>
                        <a:rPr lang="uk-UA" sz="1400" dirty="0" err="1" smtClean="0"/>
                        <a:t>кДж</a:t>
                      </a:r>
                      <a:r>
                        <a:rPr lang="uk-UA" sz="1400" dirty="0" smtClean="0"/>
                        <a:t>/м</a:t>
                      </a:r>
                      <a:r>
                        <a:rPr lang="uk-UA" sz="1400" baseline="30000" dirty="0" smtClean="0"/>
                        <a:t>2</a:t>
                      </a:r>
                      <a:endParaRPr lang="ru-RU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3-4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2-3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500-1000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800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9707" b="10264"/>
          <a:stretch/>
        </p:blipFill>
        <p:spPr>
          <a:xfrm>
            <a:off x="0" y="1247278"/>
            <a:ext cx="5130380" cy="33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82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4"/>
            <a:ext cx="12192000" cy="38550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Технологічна схема виготовлення </a:t>
            </a:r>
            <a:r>
              <a:rPr lang="uk-UA" dirty="0" err="1" smtClean="0"/>
              <a:t>шлакоситалів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6036"/>
            <a:ext cx="12192000" cy="57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6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4591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Гранульований шлак (</a:t>
            </a:r>
            <a:r>
              <a:rPr lang="uk-UA" dirty="0" err="1" smtClean="0"/>
              <a:t>граншлак</a:t>
            </a:r>
            <a:r>
              <a:rPr lang="uk-UA" dirty="0" smtClean="0"/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932" t="14874" r="10660" b="1980"/>
          <a:stretch/>
        </p:blipFill>
        <p:spPr>
          <a:xfrm>
            <a:off x="104970" y="1269699"/>
            <a:ext cx="4462818" cy="32161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4970" y="1432546"/>
            <a:ext cx="1184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Граншлак</a:t>
            </a:r>
            <a:r>
              <a:rPr lang="ru-RU" dirty="0"/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389" b="1207"/>
          <a:stretch/>
        </p:blipFill>
        <p:spPr>
          <a:xfrm>
            <a:off x="4567788" y="1275680"/>
            <a:ext cx="7456168" cy="52070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18663" y="6441929"/>
            <a:ext cx="6005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Заливання струменю шлаку водою.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485441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/>
              <a:t>дрібнофракційний</a:t>
            </a:r>
            <a:r>
              <a:rPr lang="uk-UA" dirty="0" smtClean="0"/>
              <a:t> (&lt;10 мм) сипкий багатокомпонентний матеріал, переважно склоподібний, одержуваний швидким охолодженням водою рідкого гарячого шлаку, утвореного, наприклад, під час </a:t>
            </a:r>
            <a:r>
              <a:rPr lang="uk-UA" dirty="0" err="1" smtClean="0"/>
              <a:t>виплавлення</a:t>
            </a:r>
            <a:r>
              <a:rPr lang="uk-UA" dirty="0" smtClean="0"/>
              <a:t> чавуну в доменній печі.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562633"/>
            <a:ext cx="4567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Має добрі в'яжучі властивості. Використовується, наприклад, при виробництві цементу як активна мінеральна добавка. Крім того, з </a:t>
            </a:r>
            <a:r>
              <a:rPr lang="uk-UA" dirty="0" err="1" smtClean="0"/>
              <a:t>граншлаку</a:t>
            </a:r>
            <a:r>
              <a:rPr lang="uk-UA" dirty="0" smtClean="0"/>
              <a:t> виробляють мелений гранульований шлак, що використовується для виробництва бетону.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947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931"/>
            <a:ext cx="12192000" cy="631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Схема </a:t>
            </a:r>
            <a:r>
              <a:rPr lang="ru-RU" dirty="0" err="1"/>
              <a:t>напівсухого</a:t>
            </a:r>
            <a:r>
              <a:rPr lang="ru-RU" dirty="0"/>
              <a:t> способу </a:t>
            </a:r>
            <a:r>
              <a:rPr lang="ru-RU" dirty="0" err="1"/>
              <a:t>грануляції</a:t>
            </a:r>
            <a:r>
              <a:rPr lang="ru-RU" dirty="0"/>
              <a:t> доменного шлаку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544" y="655093"/>
            <a:ext cx="9176204" cy="60452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25053" y="4279494"/>
            <a:ext cx="3607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1 – гранульований шлак; </a:t>
            </a:r>
          </a:p>
          <a:p>
            <a:r>
              <a:rPr lang="uk-UA" sz="2400" dirty="0" smtClean="0"/>
              <a:t>2 – обертовий барабан; </a:t>
            </a:r>
          </a:p>
          <a:p>
            <a:r>
              <a:rPr lang="uk-UA" sz="2400" dirty="0" smtClean="0"/>
              <a:t>3 – жолоб; </a:t>
            </a:r>
          </a:p>
          <a:p>
            <a:r>
              <a:rPr lang="uk-UA" sz="2400" dirty="0" smtClean="0"/>
              <a:t>4 – приймальний бункер; </a:t>
            </a:r>
          </a:p>
          <a:p>
            <a:r>
              <a:rPr lang="uk-UA" sz="2400" dirty="0" smtClean="0"/>
              <a:t>5 – шлаковозний ківш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09151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6874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Виробництво </a:t>
            </a:r>
            <a:r>
              <a:rPr lang="uk-UA" dirty="0" err="1" smtClean="0"/>
              <a:t>граншлаку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23583"/>
            <a:ext cx="5798211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211" y="1023583"/>
            <a:ext cx="6393789" cy="4351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" y="5399920"/>
            <a:ext cx="57982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Купа </a:t>
            </a:r>
            <a:r>
              <a:rPr lang="uk-UA" dirty="0" err="1" smtClean="0"/>
              <a:t>граншлаку</a:t>
            </a:r>
            <a:r>
              <a:rPr lang="uk-UA" dirty="0" smtClean="0"/>
              <a:t> (жовтого кольору), виробленого на установці </a:t>
            </a:r>
            <a:r>
              <a:rPr lang="uk-UA" dirty="0" err="1" smtClean="0"/>
              <a:t>припічної</a:t>
            </a:r>
            <a:r>
              <a:rPr lang="uk-UA" dirty="0" smtClean="0"/>
              <a:t> грануляції шлаку на металургійному заводі у </a:t>
            </a:r>
            <a:r>
              <a:rPr lang="uk-UA" dirty="0" err="1" smtClean="0"/>
              <a:t>Фос</a:t>
            </a:r>
            <a:r>
              <a:rPr lang="uk-UA" dirty="0" smtClean="0"/>
              <a:t>-сюр-Мер, Франція. </a:t>
            </a:r>
          </a:p>
          <a:p>
            <a:r>
              <a:rPr lang="uk-UA" dirty="0" smtClean="0"/>
              <a:t>На другому плані — купа відвального шлаку (сірого кольору).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98210" y="5374921"/>
            <a:ext cx="6393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Установка </a:t>
            </a:r>
            <a:r>
              <a:rPr lang="uk-UA" dirty="0" err="1" smtClean="0"/>
              <a:t>припічної</a:t>
            </a:r>
            <a:r>
              <a:rPr lang="uk-UA" dirty="0" smtClean="0"/>
              <a:t> грануляції шлаку на одній з доменних печей </a:t>
            </a:r>
            <a:r>
              <a:rPr lang="uk-UA" dirty="0" err="1" smtClean="0"/>
              <a:t>Тіссайдського</a:t>
            </a:r>
            <a:r>
              <a:rPr lang="uk-UA" dirty="0" smtClean="0"/>
              <a:t> металургійного заводу, Англія.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887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6292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Шлакова пемза (термозит)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21" y="1409655"/>
            <a:ext cx="4708478" cy="47084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1070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Штучний пористий заповнювач для легких бетонів, що отримується з розплавлених металургійних (переважно доменних) шлаків при їх швидкому охолодженні та подальшому подрібненні. </a:t>
            </a:r>
            <a:endParaRPr lang="uk-UA" sz="20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30761"/>
              </p:ext>
            </p:extLst>
          </p:nvPr>
        </p:nvGraphicFramePr>
        <p:xfrm>
          <a:off x="5398447" y="2065904"/>
          <a:ext cx="590189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182"/>
                <a:gridCol w="2487386"/>
                <a:gridCol w="2432330"/>
              </a:tblGrid>
              <a:tr h="35575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Марка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Об'ємна насипна вага, кг/м3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Межа міцності на стиск, МПа </a:t>
                      </a:r>
                      <a:endParaRPr lang="ru-RU" dirty="0"/>
                    </a:p>
                  </a:txBody>
                  <a:tcPr/>
                </a:tc>
              </a:tr>
              <a:tr h="35575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до 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5575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від 401 до 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5575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від 601 до 800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</a:t>
                      </a:r>
                      <a:endParaRPr lang="ru-RU" dirty="0"/>
                    </a:p>
                  </a:txBody>
                  <a:tcPr/>
                </a:tc>
              </a:tr>
              <a:tr h="35575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від 801 до 1000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18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5955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Технологічна схеми виробництва шлакової пемзи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278" y="674234"/>
            <a:ext cx="7765576" cy="618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3562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Шлакова вата (шлаковата)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482220"/>
              </p:ext>
            </p:extLst>
          </p:nvPr>
        </p:nvGraphicFramePr>
        <p:xfrm>
          <a:off x="3753133" y="2086917"/>
          <a:ext cx="8438867" cy="731520"/>
        </p:xfrm>
        <a:graphic>
          <a:graphicData uri="http://schemas.openxmlformats.org/drawingml/2006/table">
            <a:tbl>
              <a:tblPr/>
              <a:tblGrid>
                <a:gridCol w="2347416"/>
                <a:gridCol w="641445"/>
                <a:gridCol w="682388"/>
                <a:gridCol w="750627"/>
                <a:gridCol w="668740"/>
                <a:gridCol w="655093"/>
                <a:gridCol w="736979"/>
                <a:gridCol w="573206"/>
                <a:gridCol w="586854"/>
                <a:gridCol w="796119"/>
              </a:tblGrid>
              <a:tr h="0">
                <a:tc>
                  <a:txBody>
                    <a:bodyPr/>
                    <a:lstStyle/>
                    <a:p>
                      <a:r>
                        <a:rPr lang="uk-UA" noProof="0" dirty="0" smtClean="0">
                          <a:effectLst/>
                        </a:rPr>
                        <a:t>Складові шлаковати</a:t>
                      </a:r>
                      <a:endParaRPr lang="uk-UA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SiO</a:t>
                      </a:r>
                      <a:r>
                        <a:rPr lang="en-US" baseline="-250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TiO</a:t>
                      </a:r>
                      <a:r>
                        <a:rPr lang="en-US" baseline="-25000" dirty="0">
                          <a:effectLst/>
                        </a:rPr>
                        <a:t>2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Al</a:t>
                      </a:r>
                      <a:r>
                        <a:rPr lang="en-US" baseline="-25000" dirty="0">
                          <a:effectLst/>
                        </a:rPr>
                        <a:t>2</a:t>
                      </a:r>
                      <a:r>
                        <a:rPr lang="en-US" dirty="0">
                          <a:effectLst/>
                        </a:rPr>
                        <a:t>O</a:t>
                      </a:r>
                      <a:r>
                        <a:rPr lang="en-US" baseline="-25000" dirty="0">
                          <a:effectLst/>
                        </a:rPr>
                        <a:t>3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effectLst/>
                        </a:rPr>
                        <a:t>MgO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Na</a:t>
                      </a:r>
                      <a:r>
                        <a:rPr lang="en-US" baseline="-25000" dirty="0">
                          <a:effectLst/>
                        </a:rPr>
                        <a:t>2</a:t>
                      </a:r>
                      <a:r>
                        <a:rPr lang="en-US" dirty="0">
                          <a:effectLst/>
                        </a:rPr>
                        <a:t>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K</a:t>
                      </a:r>
                      <a:r>
                        <a:rPr lang="en-US" baseline="-25000">
                          <a:effectLst/>
                        </a:rPr>
                        <a:t>2</a:t>
                      </a:r>
                      <a:r>
                        <a:rPr lang="en-US">
                          <a:effectLst/>
                        </a:rPr>
                        <a:t>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SO</a:t>
                      </a:r>
                      <a:r>
                        <a:rPr lang="en-US" baseline="-25000">
                          <a:effectLst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Вміст, %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38,4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0,50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10,60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38,0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9,9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0,4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0,5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1,8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0,7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96000" y="1551290"/>
            <a:ext cx="54996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Приблизний хімічний склад шлаковати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3562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Волокнистий матеріал, який отримують з розплаву металургійних шлаків, наприклад доменного. Один з різновидів мінеральної вати. Використовується у вигляді плит та інших виробів як звукоізоляційний і теплоізоляційний матеріал.</a:t>
            </a:r>
            <a:endParaRPr lang="uk-UA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63" y="3117378"/>
            <a:ext cx="4763069" cy="35677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881" t="5623" r="11642" b="6797"/>
          <a:stretch/>
        </p:blipFill>
        <p:spPr>
          <a:xfrm>
            <a:off x="6655138" y="2987929"/>
            <a:ext cx="5204766" cy="38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4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238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Виробництво шлаковати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388"/>
            <a:ext cx="5254388" cy="610692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20096" y="44823"/>
            <a:ext cx="6771904" cy="68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1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8685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Шлакове лиття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528" y="3113104"/>
            <a:ext cx="4999628" cy="3744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8" y="695904"/>
            <a:ext cx="4121853" cy="2742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9" y="3707831"/>
            <a:ext cx="4765048" cy="3199886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226550" y="3438809"/>
            <a:ext cx="3766782" cy="538043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Т</a:t>
            </a:r>
            <a:r>
              <a:rPr lang="uk-UA" dirty="0" smtClean="0"/>
              <a:t>юбінг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485" t="2814" r="3172" b="3701"/>
          <a:stretch/>
        </p:blipFill>
        <p:spPr>
          <a:xfrm>
            <a:off x="6250676" y="128514"/>
            <a:ext cx="5186148" cy="2774590"/>
          </a:xfrm>
          <a:prstGeom prst="rect">
            <a:avLst/>
          </a:prstGeom>
        </p:spPr>
      </p:pic>
      <p:sp>
        <p:nvSpPr>
          <p:cNvPr id="11" name="Объект 8"/>
          <p:cNvSpPr txBox="1">
            <a:spLocks/>
          </p:cNvSpPr>
          <p:nvPr/>
        </p:nvSpPr>
        <p:spPr>
          <a:xfrm>
            <a:off x="6250676" y="2308377"/>
            <a:ext cx="3766782" cy="538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/>
              <a:t>Бордюрний камінь</a:t>
            </a:r>
            <a:endParaRPr lang="ru-RU" dirty="0"/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5636528" y="3169788"/>
            <a:ext cx="3766782" cy="538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/>
              <a:t>Литі труби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5825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622</Words>
  <Application>Microsoft Office PowerPoint</Application>
  <PresentationFormat>Широкоэкранный</PresentationFormat>
  <Paragraphs>154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Будівельні матеріали з шлакових розплавів</vt:lpstr>
      <vt:lpstr>Гранульований шлак (граншлак)</vt:lpstr>
      <vt:lpstr>Схема напівсухого способу грануляції доменного шлаку</vt:lpstr>
      <vt:lpstr>Виробництво граншлаку</vt:lpstr>
      <vt:lpstr>Шлакова пемза (термозит)</vt:lpstr>
      <vt:lpstr>Технологічна схеми виробництва шлакової пемзи </vt:lpstr>
      <vt:lpstr>Шлакова вата (шлаковата)</vt:lpstr>
      <vt:lpstr>Виробництво шлаковати</vt:lpstr>
      <vt:lpstr>Шлакове лиття</vt:lpstr>
      <vt:lpstr>Виробництво литих виробів</vt:lpstr>
      <vt:lpstr>Шлакове скло</vt:lpstr>
      <vt:lpstr>Сигран</vt:lpstr>
      <vt:lpstr>Авантюринове скло</vt:lpstr>
      <vt:lpstr>Марбліт</vt:lpstr>
      <vt:lpstr>Шлакоситали</vt:lpstr>
      <vt:lpstr>Технологічна схема виготовлення шлакоситалів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Будівельні матеріали з шлакових розплавів</dc:title>
  <dc:creator>Пользователь Windows</dc:creator>
  <cp:lastModifiedBy>Пользователь Windows</cp:lastModifiedBy>
  <cp:revision>28</cp:revision>
  <dcterms:created xsi:type="dcterms:W3CDTF">2022-09-28T16:49:39Z</dcterms:created>
  <dcterms:modified xsi:type="dcterms:W3CDTF">2022-10-01T18:23:04Z</dcterms:modified>
</cp:coreProperties>
</file>