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0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5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2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52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6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7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2506-9DA8-430B-9573-A5A51969727A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CBC7-260B-408C-9525-E68A8DA2A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809" y="1651379"/>
            <a:ext cx="10440537" cy="2647666"/>
          </a:xfrm>
        </p:spPr>
        <p:txBody>
          <a:bodyPr>
            <a:normAutofit/>
          </a:bodyPr>
          <a:lstStyle/>
          <a:p>
            <a:r>
              <a:rPr lang="uk-UA" dirty="0"/>
              <a:t>Будівельні матеріали </a:t>
            </a:r>
            <a:br>
              <a:rPr lang="uk-UA" dirty="0"/>
            </a:br>
            <a:r>
              <a:rPr lang="uk-UA" dirty="0"/>
              <a:t>на основі </a:t>
            </a:r>
            <a:br>
              <a:rPr lang="uk-UA" dirty="0"/>
            </a:br>
            <a:r>
              <a:rPr lang="uk-UA" dirty="0"/>
              <a:t>гіпсо- і вапномістких відходів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15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4024"/>
          </a:xfrm>
        </p:spPr>
        <p:txBody>
          <a:bodyPr>
            <a:noAutofit/>
          </a:bodyPr>
          <a:lstStyle/>
          <a:p>
            <a:r>
              <a:rPr lang="uk-UA" sz="3200" dirty="0"/>
              <a:t>Керамзитобетон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5816"/>
            <a:ext cx="7206018" cy="452285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 основі водостійких </a:t>
            </a:r>
            <a:r>
              <a:rPr lang="uk-UA" dirty="0" err="1"/>
              <a:t>фосфогіпсоцементно</a:t>
            </a:r>
            <a:r>
              <a:rPr lang="uk-UA" dirty="0"/>
              <a:t>-пуцоланових в'яжучих розроблені склади легких </a:t>
            </a:r>
            <a:r>
              <a:rPr lang="uk-UA" dirty="0" err="1"/>
              <a:t>керамзитобетонів</a:t>
            </a:r>
            <a:r>
              <a:rPr lang="uk-UA" dirty="0"/>
              <a:t> класів В 3,5-В 7,5. </a:t>
            </a:r>
          </a:p>
          <a:p>
            <a:pPr marL="0" indent="0">
              <a:buNone/>
            </a:pPr>
            <a:r>
              <a:rPr lang="uk-UA" dirty="0"/>
              <a:t>Водостійкість </a:t>
            </a:r>
            <a:r>
              <a:rPr lang="uk-UA" dirty="0" err="1"/>
              <a:t>гіпсокерамзитобетону</a:t>
            </a:r>
            <a:r>
              <a:rPr lang="uk-UA" dirty="0"/>
              <a:t> на 40-50% вище, ніж чистого в'яжучого. У 3-годинному віці міцність бетону становить 30-35%, у добовому - 40-45%, а до 7 діб досягає майже 100% марочної міцності, що визначається у віці 28 діб.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43" t="5690" r="1143" b="3739"/>
          <a:stretch/>
        </p:blipFill>
        <p:spPr>
          <a:xfrm>
            <a:off x="7356143" y="627796"/>
            <a:ext cx="4572000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77672"/>
          </a:xfrm>
        </p:spPr>
        <p:txBody>
          <a:bodyPr>
            <a:noAutofit/>
          </a:bodyPr>
          <a:lstStyle/>
          <a:p>
            <a:r>
              <a:rPr lang="uk-UA" sz="3200" dirty="0"/>
              <a:t>Сухі будівельні суміші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830" y="617970"/>
            <a:ext cx="66601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Штукатурка, тиньк — це приготований у заводських умовах, строго дозований відповідно до рецепту набір інгредієнтів, призначений для виконання певного виду будівельно-ремонтних робіт.</a:t>
            </a:r>
          </a:p>
          <a:p>
            <a:endParaRPr lang="uk-UA" sz="2000" dirty="0"/>
          </a:p>
          <a:p>
            <a:r>
              <a:rPr lang="uk-UA" sz="2000" dirty="0"/>
              <a:t>Сучасні сухі суміші становлять групу допоміжних будівельних матеріалів із спеціалізованими властивостями, що використовуються при веденні будівельних робіт й для опорядження приміщень (текстуровані покриття, порошкові фарби, «рідкі шпалери» тощо).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830" y="4345757"/>
            <a:ext cx="6073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За призначенням суміші підрозділяються на суміші для кладки, штукатурки для внутрішніх і зовнішніх робіт, плиткові, для наливної підлоги і влаштування стяжки.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6668" b="4609"/>
          <a:stretch/>
        </p:blipFill>
        <p:spPr>
          <a:xfrm>
            <a:off x="7697337" y="238837"/>
            <a:ext cx="4193848" cy="2795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r="63890" b="1940"/>
          <a:stretch/>
        </p:blipFill>
        <p:spPr>
          <a:xfrm>
            <a:off x="7526647" y="3272946"/>
            <a:ext cx="4427605" cy="28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78269" cy="668150"/>
          </a:xfrm>
        </p:spPr>
        <p:txBody>
          <a:bodyPr>
            <a:normAutofit/>
          </a:bodyPr>
          <a:lstStyle/>
          <a:p>
            <a:r>
              <a:rPr lang="uk-UA" sz="3600" dirty="0"/>
              <a:t>Перегородкові плити та панелі, </a:t>
            </a:r>
            <a:r>
              <a:rPr lang="uk-UA" sz="3600" dirty="0" err="1"/>
              <a:t>гіпсокартонні</a:t>
            </a:r>
            <a:r>
              <a:rPr lang="uk-UA" sz="3600" dirty="0"/>
              <a:t> листи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732" y="668151"/>
            <a:ext cx="728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985" b="30364"/>
          <a:stretch/>
        </p:blipFill>
        <p:spPr>
          <a:xfrm>
            <a:off x="7848599" y="668151"/>
            <a:ext cx="4106673" cy="2831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485" t="2116" r="6412" b="7651"/>
          <a:stretch/>
        </p:blipFill>
        <p:spPr>
          <a:xfrm>
            <a:off x="7076050" y="3562065"/>
            <a:ext cx="5071022" cy="33012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3733" y="941696"/>
            <a:ext cx="7146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Гіпсокартон — </a:t>
            </a:r>
            <a:r>
              <a:rPr lang="ru-RU" sz="2400" dirty="0"/>
              <a:t>обробний </a:t>
            </a:r>
            <a:r>
              <a:rPr lang="uk-UA" sz="2400" dirty="0"/>
              <a:t>будівельний матеріал, що складається з двох шарів будівельного паперу (картону) і сердечника з шару затверділого гіпсового тіста з наповнювачами. </a:t>
            </a:r>
          </a:p>
          <a:p>
            <a:endParaRPr lang="uk-UA" sz="2400" dirty="0"/>
          </a:p>
          <a:p>
            <a:r>
              <a:rPr lang="uk-UA" sz="2400" dirty="0"/>
              <a:t>Призначається для опорядження та влаштування неопорних стін, перегородок, підвісних стель, приміщень сухих і нормальних щодо умов експлуатації, вогнезахисту конструкцій, а також для виготовлення декоративних і звукопоглинальних виробів.</a:t>
            </a:r>
          </a:p>
          <a:p>
            <a:endParaRPr lang="uk-UA" sz="2400" dirty="0"/>
          </a:p>
          <a:p>
            <a:r>
              <a:rPr lang="uk-UA" sz="2400" dirty="0"/>
              <a:t>Стандартна ширина аркуша — 120 см.</a:t>
            </a:r>
          </a:p>
        </p:txBody>
      </p:sp>
    </p:spTree>
    <p:extLst>
      <p:ext uri="{BB962C8B-B14F-4D97-AF65-F5344CB8AC3E}">
        <p14:creationId xmlns:p14="http://schemas.microsoft.com/office/powerpoint/2010/main" val="397474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3206"/>
          </a:xfrm>
        </p:spPr>
        <p:txBody>
          <a:bodyPr>
            <a:normAutofit/>
          </a:bodyPr>
          <a:lstStyle/>
          <a:p>
            <a:r>
              <a:rPr lang="uk-UA" sz="3200" dirty="0"/>
              <a:t>Гіпсоволокнисті плити (ГВП)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6508"/>
            <a:ext cx="5678104" cy="417939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Гіпсові оздоблювальні плити, які мають досить високу щільність </a:t>
            </a:r>
            <a:r>
              <a:rPr lang="uk-UA" dirty="0">
                <a:sym typeface="Symbol" panose="05050102010706020507" pitchFamily="18" charset="2"/>
              </a:rPr>
              <a:t></a:t>
            </a:r>
            <a:r>
              <a:rPr lang="uk-UA" dirty="0"/>
              <a:t> 1250 кг/м</a:t>
            </a:r>
            <a:r>
              <a:rPr lang="uk-UA" baseline="30000" dirty="0"/>
              <a:t>3</a:t>
            </a:r>
            <a:r>
              <a:rPr lang="uk-UA" dirty="0"/>
              <a:t>, що дозволяє використовувати їх при всіх видах оздоблення, навіть у якості підлогового покриття. </a:t>
            </a:r>
          </a:p>
          <a:p>
            <a:pPr marL="0" indent="0">
              <a:buNone/>
            </a:pPr>
            <a:r>
              <a:rPr lang="uk-UA" dirty="0"/>
              <a:t>Завдяки пластифікаторам така оздоблювальна плита гнучка та пружна.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" b="9949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9454" y="258152"/>
            <a:ext cx="5571196" cy="43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477672"/>
          </a:xfrm>
        </p:spPr>
        <p:txBody>
          <a:bodyPr>
            <a:normAutofit fontScale="90000"/>
          </a:bodyPr>
          <a:lstStyle/>
          <a:p>
            <a:r>
              <a:rPr lang="uk-UA" dirty="0"/>
              <a:t>Штучний мармур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3227" y="1024512"/>
            <a:ext cx="5588773" cy="29758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674" y="92990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На основі в'язких </a:t>
            </a:r>
            <a:r>
              <a:rPr lang="uk-UA" sz="2400" dirty="0" err="1"/>
              <a:t>фосфогіпсових</a:t>
            </a:r>
            <a:r>
              <a:rPr lang="uk-UA" sz="2400" dirty="0"/>
              <a:t> в'яжучих можливе отримання декоративних матеріалів, наприклад штучного мармуру з середньою щільністю 2400-2800 кг/м</a:t>
            </a:r>
            <a:r>
              <a:rPr lang="uk-UA" sz="2400" baseline="30000" dirty="0"/>
              <a:t>3</a:t>
            </a:r>
            <a:r>
              <a:rPr lang="uk-UA" sz="2400" dirty="0"/>
              <a:t> і межею міцності при стиску до 120 МПа. В'яжуче для таких матеріалів отримують шляхом випалу при 800-900 ° С сировинної суміші, що складається з фосфогіпсу, </a:t>
            </a:r>
            <a:r>
              <a:rPr lang="uk-UA" sz="2400" dirty="0" err="1"/>
              <a:t>кремнефтористих</a:t>
            </a:r>
            <a:r>
              <a:rPr lang="uk-UA" sz="2400" dirty="0"/>
              <a:t> солей і оксиду кальцію. Отримання високоміцних </a:t>
            </a:r>
            <a:r>
              <a:rPr lang="uk-UA" sz="2400" dirty="0" err="1"/>
              <a:t>декоративно</a:t>
            </a:r>
            <a:r>
              <a:rPr lang="uk-UA" sz="2400" dirty="0"/>
              <a:t>-облицювальних виробів можливе також з </a:t>
            </a:r>
            <a:r>
              <a:rPr lang="uk-UA" sz="2400" dirty="0" err="1"/>
              <a:t>напівгідратного</a:t>
            </a:r>
            <a:r>
              <a:rPr lang="uk-UA" sz="2400" dirty="0"/>
              <a:t> </a:t>
            </a:r>
            <a:r>
              <a:rPr lang="uk-UA" sz="2400" dirty="0" err="1"/>
              <a:t>фосфогіпсового</a:t>
            </a:r>
            <a:r>
              <a:rPr lang="uk-UA" sz="2400" dirty="0"/>
              <a:t> в'яжучого пресуванням з видаленням фільтраційної вологи.</a:t>
            </a:r>
          </a:p>
        </p:txBody>
      </p:sp>
    </p:spTree>
    <p:extLst>
      <p:ext uri="{BB962C8B-B14F-4D97-AF65-F5344CB8AC3E}">
        <p14:creationId xmlns:p14="http://schemas.microsoft.com/office/powerpoint/2010/main" val="42630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450376"/>
          </a:xfrm>
        </p:spPr>
        <p:txBody>
          <a:bodyPr>
            <a:noAutofit/>
          </a:bodyPr>
          <a:lstStyle/>
          <a:p>
            <a:r>
              <a:rPr lang="uk-UA" sz="3200" dirty="0" err="1"/>
              <a:t>Пінофосфогіпсові</a:t>
            </a:r>
            <a:r>
              <a:rPr lang="uk-UA" sz="3200" dirty="0"/>
              <a:t> блоки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" y="1214651"/>
            <a:ext cx="3455901" cy="2591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308" t="28871" r="29815" b="32464"/>
          <a:stretch/>
        </p:blipFill>
        <p:spPr>
          <a:xfrm>
            <a:off x="4158741" y="558477"/>
            <a:ext cx="8013925" cy="4599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0" t="80144"/>
          <a:stretch/>
        </p:blipFill>
        <p:spPr>
          <a:xfrm>
            <a:off x="4333733" y="5377218"/>
            <a:ext cx="7858267" cy="12383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09063" y="2513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/>
              <a:t>Технологічна схема виробництва </a:t>
            </a:r>
            <a:r>
              <a:rPr lang="uk-UA" sz="2000" b="1" dirty="0" err="1"/>
              <a:t>пінофосфоблоків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17972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5910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Схема комплексного виробництва сірчаної кислоти і портландцементу на основі фосфогіпсу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1542" t="37710" r="29577" b="31670"/>
          <a:stretch/>
        </p:blipFill>
        <p:spPr>
          <a:xfrm>
            <a:off x="521398" y="545909"/>
            <a:ext cx="11147438" cy="4935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3725" r="3930"/>
          <a:stretch/>
        </p:blipFill>
        <p:spPr>
          <a:xfrm>
            <a:off x="1431735" y="5663393"/>
            <a:ext cx="10237101" cy="10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91319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Схема виробництва гранульованого </a:t>
            </a:r>
            <a:r>
              <a:rPr lang="uk-UA" sz="2800" dirty="0" err="1"/>
              <a:t>борогіпсу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1191" t="37083" r="31693" b="26226"/>
          <a:stretch/>
        </p:blipFill>
        <p:spPr>
          <a:xfrm>
            <a:off x="1937982" y="491319"/>
            <a:ext cx="8577618" cy="4767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81994" r="1190"/>
          <a:stretch/>
        </p:blipFill>
        <p:spPr>
          <a:xfrm>
            <a:off x="1927564" y="5504978"/>
            <a:ext cx="8588036" cy="10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17" y="0"/>
            <a:ext cx="10515600" cy="450376"/>
          </a:xfrm>
        </p:spPr>
        <p:txBody>
          <a:bodyPr>
            <a:noAutofit/>
          </a:bodyPr>
          <a:lstStyle/>
          <a:p>
            <a:r>
              <a:rPr lang="uk-UA" sz="2800" dirty="0"/>
              <a:t>Технологічна схема виробництва будівельного гіпсу з </a:t>
            </a:r>
            <a:r>
              <a:rPr lang="uk-UA" sz="2800" dirty="0" err="1"/>
              <a:t>сульфогіпсу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1012" t="37397" r="32281" b="19289"/>
          <a:stretch/>
        </p:blipFill>
        <p:spPr>
          <a:xfrm>
            <a:off x="2593074" y="556780"/>
            <a:ext cx="7265836" cy="4820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2414" t="84692" r="32762" b="8964"/>
          <a:stretch/>
        </p:blipFill>
        <p:spPr>
          <a:xfrm>
            <a:off x="2593074" y="5691117"/>
            <a:ext cx="7063127" cy="7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3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96" t="31124" r="29838" b="26534"/>
          <a:stretch/>
        </p:blipFill>
        <p:spPr>
          <a:xfrm>
            <a:off x="1296536" y="109180"/>
            <a:ext cx="10508065" cy="65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9275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Основні напрямки використання гіпсомістких відходів: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924873"/>
            <a:ext cx="11914496" cy="5544166"/>
          </a:xfrm>
        </p:spPr>
        <p:txBody>
          <a:bodyPr>
            <a:normAutofit/>
          </a:bodyPr>
          <a:lstStyle/>
          <a:p>
            <a:r>
              <a:rPr lang="uk-UA" sz="3200" dirty="0"/>
              <a:t>сільське господарство для хімічної меліорації кислих та солонцевих ґрунтів та компостування з органічними добривами; </a:t>
            </a:r>
          </a:p>
          <a:p>
            <a:r>
              <a:rPr lang="uk-UA" sz="3200" dirty="0"/>
              <a:t>цементна промисловість як мінералізатор і регулятор швидкості схоплювання; </a:t>
            </a:r>
          </a:p>
          <a:p>
            <a:r>
              <a:rPr lang="uk-UA" sz="3200" dirty="0"/>
              <a:t>виробництво гіпсових в'яжучих та виробів, </a:t>
            </a:r>
          </a:p>
          <a:p>
            <a:r>
              <a:rPr lang="uk-UA" sz="3200" dirty="0"/>
              <a:t>наповнювачі у виробництві пластмас і скла; </a:t>
            </a:r>
          </a:p>
          <a:p>
            <a:r>
              <a:rPr lang="uk-UA" sz="3200" dirty="0"/>
              <a:t>будівництво автомобільних доріг, </a:t>
            </a:r>
          </a:p>
          <a:p>
            <a:r>
              <a:rPr lang="uk-UA" sz="3200" dirty="0"/>
              <a:t>виробництво сірчаної кислоти.</a:t>
            </a:r>
          </a:p>
        </p:txBody>
      </p:sp>
    </p:spTree>
    <p:extLst>
      <p:ext uri="{BB962C8B-B14F-4D97-AF65-F5344CB8AC3E}">
        <p14:creationId xmlns:p14="http://schemas.microsoft.com/office/powerpoint/2010/main" val="121820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1896" t="46179" r="30191" b="19006"/>
          <a:stretch/>
        </p:blipFill>
        <p:spPr>
          <a:xfrm>
            <a:off x="428484" y="423079"/>
            <a:ext cx="11763516" cy="60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7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0"/>
            <a:ext cx="10515600" cy="491319"/>
          </a:xfrm>
        </p:spPr>
        <p:txBody>
          <a:bodyPr>
            <a:normAutofit fontScale="90000"/>
          </a:bodyPr>
          <a:lstStyle/>
          <a:p>
            <a:r>
              <a:rPr lang="uk-UA" dirty="0"/>
              <a:t>Гіпсові в'яжучі на основі фосфогіпсу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949" y="788394"/>
            <a:ext cx="10515600" cy="5953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/>
              <a:t>Основні методи підготовки фосфогіпсу у виробництві гіпсових в'яжучих можна розділити на 4 групи:</a:t>
            </a:r>
          </a:p>
          <a:p>
            <a:endParaRPr lang="uk-UA" dirty="0"/>
          </a:p>
          <a:p>
            <a:r>
              <a:rPr lang="uk-UA" dirty="0"/>
              <a:t>1-а - промивання фосфогіпсу водою;</a:t>
            </a:r>
          </a:p>
          <a:p>
            <a:endParaRPr lang="uk-UA" dirty="0"/>
          </a:p>
          <a:p>
            <a:r>
              <a:rPr lang="uk-UA" dirty="0"/>
              <a:t>2-я - промивка у поєднанні з нейтралізацією та осадженням домішок у водній суспензії;</a:t>
            </a:r>
          </a:p>
          <a:p>
            <a:endParaRPr lang="uk-UA" dirty="0"/>
          </a:p>
          <a:p>
            <a:r>
              <a:rPr lang="uk-UA" dirty="0"/>
              <a:t>3-тя - метод термічного розкладання домішок;</a:t>
            </a:r>
          </a:p>
          <a:p>
            <a:endParaRPr lang="uk-UA" dirty="0"/>
          </a:p>
          <a:p>
            <a:r>
              <a:rPr lang="uk-UA" dirty="0"/>
              <a:t>4-та - введення нейтралізуючих, </a:t>
            </a:r>
            <a:r>
              <a:rPr lang="uk-UA" dirty="0" err="1"/>
              <a:t>мінералізуючих</a:t>
            </a:r>
            <a:r>
              <a:rPr lang="uk-UA" dirty="0"/>
              <a:t> і регулюючих кристалізацію добавок перед випалом і після нього.</a:t>
            </a:r>
          </a:p>
        </p:txBody>
      </p:sp>
    </p:spTree>
    <p:extLst>
      <p:ext uri="{BB962C8B-B14F-4D97-AF65-F5344CB8AC3E}">
        <p14:creationId xmlns:p14="http://schemas.microsoft.com/office/powerpoint/2010/main" val="406770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4967"/>
          </a:xfrm>
        </p:spPr>
        <p:txBody>
          <a:bodyPr>
            <a:noAutofit/>
          </a:bodyPr>
          <a:lstStyle/>
          <a:p>
            <a:pPr algn="ctr"/>
            <a:r>
              <a:rPr lang="uk-UA" sz="2400" dirty="0"/>
              <a:t>Принципові схеми процесів отримання гіпсових в'яжучих методами фірми </a:t>
            </a:r>
            <a:r>
              <a:rPr lang="en-US" sz="2400" dirty="0" err="1"/>
              <a:t>Knauf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83" t="28147" r="30844" b="10215"/>
          <a:stretch/>
        </p:blipFill>
        <p:spPr>
          <a:xfrm>
            <a:off x="2784144" y="504967"/>
            <a:ext cx="6668297" cy="63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9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96"/>
            <a:ext cx="12192000" cy="614149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Принципова схема переробки фосфогіпсу у вироби (стінові камені) без проміжного отримання порошкоподібного в'яжучого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55" t="34887" r="32168" b="26321"/>
          <a:stretch/>
        </p:blipFill>
        <p:spPr>
          <a:xfrm>
            <a:off x="2374709" y="805218"/>
            <a:ext cx="7792873" cy="5046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86055" r="1338"/>
          <a:stretch/>
        </p:blipFill>
        <p:spPr>
          <a:xfrm>
            <a:off x="2374709" y="5959362"/>
            <a:ext cx="8059284" cy="8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9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991"/>
          </a:xfrm>
        </p:spPr>
        <p:txBody>
          <a:bodyPr>
            <a:normAutofit/>
          </a:bodyPr>
          <a:lstStyle/>
          <a:p>
            <a:r>
              <a:rPr lang="uk-UA" sz="2800" dirty="0"/>
              <a:t>Основні роботи з використання </a:t>
            </a:r>
            <a:r>
              <a:rPr lang="uk-UA" sz="2800" dirty="0" err="1"/>
              <a:t>фосфонапівгідрату</a:t>
            </a:r>
            <a:r>
              <a:rPr lang="uk-UA" sz="2800" dirty="0"/>
              <a:t> для отримання гіпсових в'яжучих ведуться у трьох напрямках: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8298"/>
            <a:ext cx="12192000" cy="5513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• гідратація до </a:t>
            </a:r>
            <a:r>
              <a:rPr lang="uk-UA" dirty="0" err="1"/>
              <a:t>двоводного</a:t>
            </a:r>
            <a:r>
              <a:rPr lang="uk-UA" dirty="0"/>
              <a:t> гіпсу та отримання сировини для виробництва будівельного та високоміцного гіпсу;</a:t>
            </a:r>
          </a:p>
          <a:p>
            <a:pPr marL="0" indent="0">
              <a:buNone/>
            </a:pPr>
            <a:r>
              <a:rPr lang="uk-UA" dirty="0"/>
              <a:t>• активація із сушінням;</a:t>
            </a:r>
          </a:p>
          <a:p>
            <a:pPr marL="0" indent="0">
              <a:buNone/>
            </a:pPr>
            <a:r>
              <a:rPr lang="uk-UA" dirty="0"/>
              <a:t>• випалення до ангідриту з введенням активаторів твердіння.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Як активатори твердіння застосовують добавки різних фтористих </a:t>
            </a:r>
            <a:r>
              <a:rPr lang="uk-UA" dirty="0" err="1"/>
              <a:t>сполук</a:t>
            </a:r>
            <a:r>
              <a:rPr lang="uk-UA" dirty="0"/>
              <a:t>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 </a:t>
            </a:r>
            <a:r>
              <a:rPr lang="uk-UA" dirty="0" err="1"/>
              <a:t>фосфонапівгідрату</a:t>
            </a:r>
            <a:r>
              <a:rPr lang="uk-UA" dirty="0"/>
              <a:t> при його нейтралізації лужними добавками у поєднанні з механічною обробкою в бігунах можна отримувати суміші та пресувати з них різні вироби.</a:t>
            </a:r>
          </a:p>
        </p:txBody>
      </p:sp>
    </p:spTree>
    <p:extLst>
      <p:ext uri="{BB962C8B-B14F-4D97-AF65-F5344CB8AC3E}">
        <p14:creationId xmlns:p14="http://schemas.microsoft.com/office/powerpoint/2010/main" val="336915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23081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Фізико-механічні властивості в'яжучого, отриманого з </a:t>
            </a:r>
            <a:r>
              <a:rPr lang="uk-UA" sz="2800" dirty="0" err="1"/>
              <a:t>фосфонапівгідрату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09" t="55225" r="34953" b="29370"/>
          <a:stretch/>
        </p:blipFill>
        <p:spPr>
          <a:xfrm>
            <a:off x="1651378" y="739815"/>
            <a:ext cx="6826332" cy="1839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518" t="38947" r="35175" b="28404"/>
          <a:stretch/>
        </p:blipFill>
        <p:spPr>
          <a:xfrm>
            <a:off x="1460310" y="2579426"/>
            <a:ext cx="7017400" cy="39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6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2263"/>
          </a:xfrm>
        </p:spPr>
        <p:txBody>
          <a:bodyPr/>
          <a:lstStyle/>
          <a:p>
            <a:r>
              <a:rPr lang="uk-UA" sz="2800" dirty="0"/>
              <a:t>Технологічна схема виготовлення водостійкого в'яжучого на основі фосфогіпсу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709684"/>
            <a:ext cx="12037325" cy="5964071"/>
          </a:xfrm>
        </p:spPr>
        <p:txBody>
          <a:bodyPr>
            <a:normAutofit/>
          </a:bodyPr>
          <a:lstStyle/>
          <a:p>
            <a:r>
              <a:rPr lang="uk-UA" dirty="0"/>
              <a:t>приготування суспензії фосфогіпсу та подачу її на переробку;</a:t>
            </a:r>
          </a:p>
          <a:p>
            <a:r>
              <a:rPr lang="uk-UA" dirty="0"/>
              <a:t> фільтрація суспензії фосфогіпсу та підготовка робочої сировинної суміші з фосфогіпсу, добавок і води; </a:t>
            </a:r>
          </a:p>
          <a:p>
            <a:r>
              <a:rPr lang="uk-UA" dirty="0" err="1"/>
              <a:t>автоклавна</a:t>
            </a:r>
            <a:r>
              <a:rPr lang="uk-UA" dirty="0"/>
              <a:t> обробка сировинної суміші; </a:t>
            </a:r>
          </a:p>
          <a:p>
            <a:r>
              <a:rPr lang="uk-UA" dirty="0"/>
              <a:t>сушіння напівпродукту та його помел.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При питомій поверхні 3000-4500 см</a:t>
            </a:r>
            <a:r>
              <a:rPr lang="uk-UA" baseline="30000" dirty="0"/>
              <a:t>2</a:t>
            </a:r>
            <a:r>
              <a:rPr lang="uk-UA" dirty="0"/>
              <a:t>/г </a:t>
            </a:r>
            <a:r>
              <a:rPr lang="uk-UA" dirty="0" err="1"/>
              <a:t>водопотреба</a:t>
            </a:r>
            <a:r>
              <a:rPr lang="uk-UA" dirty="0"/>
              <a:t> в'яжучого становить 35-45 %, схоплювання починається через 30-60 хв, кінець його - через 80-120 хв, межа міцності на стиск через 3 год становить 6-7 МПа, а при постійній масі - 20-40 МПа, коефіцієнт розм'якшення 0,6-0,7.</a:t>
            </a:r>
          </a:p>
        </p:txBody>
      </p:sp>
    </p:spTree>
    <p:extLst>
      <p:ext uri="{BB962C8B-B14F-4D97-AF65-F5344CB8AC3E}">
        <p14:creationId xmlns:p14="http://schemas.microsoft.com/office/powerpoint/2010/main" val="54313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510" y="1"/>
            <a:ext cx="7988490" cy="368490"/>
          </a:xfrm>
        </p:spPr>
        <p:txBody>
          <a:bodyPr>
            <a:noAutofit/>
          </a:bodyPr>
          <a:lstStyle/>
          <a:p>
            <a:pPr algn="ctr"/>
            <a:r>
              <a:rPr lang="uk-UA" sz="2800" dirty="0"/>
              <a:t>Схема виробництва будівельного гіпсу з фосфогіпсу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lum contrast="20000"/>
          </a:blip>
          <a:stretch>
            <a:fillRect/>
          </a:stretch>
        </p:blipFill>
        <p:spPr>
          <a:xfrm>
            <a:off x="5264700" y="368491"/>
            <a:ext cx="6666914" cy="473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2622" t="57789" r="29617" b="23181"/>
          <a:stretch/>
        </p:blipFill>
        <p:spPr>
          <a:xfrm>
            <a:off x="5473832" y="5104265"/>
            <a:ext cx="6718168" cy="1753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811603"/>
            <a:ext cx="4802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Універсальний матеріал з порошковою структурою, що відрізняється миттєвим затвердінням. Його використовують при оздоблювальних роботах, створенні </a:t>
            </a:r>
            <a:r>
              <a:rPr lang="uk-UA" sz="2000" dirty="0" err="1"/>
              <a:t>гіпсокартонних</a:t>
            </a:r>
            <a:r>
              <a:rPr lang="uk-UA" sz="2000" dirty="0"/>
              <a:t>, гіпсоволокнистих і </a:t>
            </a:r>
            <a:r>
              <a:rPr lang="uk-UA" sz="2000" dirty="0" err="1"/>
              <a:t>гіпсостружкових</a:t>
            </a:r>
            <a:r>
              <a:rPr lang="uk-UA" sz="2000" dirty="0"/>
              <a:t> плит, ліпнини, вентиляційних коробів та інших виробів, необхідних для облицювання та декору приміщень.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" y="608590"/>
            <a:ext cx="4791871" cy="29629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897" y="184246"/>
            <a:ext cx="2042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Будівельний гіпс</a:t>
            </a:r>
          </a:p>
        </p:txBody>
      </p:sp>
    </p:spTree>
    <p:extLst>
      <p:ext uri="{BB962C8B-B14F-4D97-AF65-F5344CB8AC3E}">
        <p14:creationId xmlns:p14="http://schemas.microsoft.com/office/powerpoint/2010/main" val="507682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732</Words>
  <Application>Microsoft Office PowerPoint</Application>
  <PresentationFormat>Широкоэкранный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Будівельні матеріали  на основі  гіпсо- і вапномістких відходів</vt:lpstr>
      <vt:lpstr>Основні напрямки використання гіпсомістких відходів:</vt:lpstr>
      <vt:lpstr>Гіпсові в'яжучі на основі фосфогіпсу</vt:lpstr>
      <vt:lpstr>Принципові схеми процесів отримання гіпсових в'яжучих методами фірми Knauf</vt:lpstr>
      <vt:lpstr>Принципова схема переробки фосфогіпсу у вироби (стінові камені) без проміжного отримання порошкоподібного в'яжучого</vt:lpstr>
      <vt:lpstr>Основні роботи з використання фосфонапівгідрату для отримання гіпсових в'яжучих ведуться у трьох напрямках:</vt:lpstr>
      <vt:lpstr>Фізико-механічні властивості в'яжучого, отриманого з фосфонапівгідрату</vt:lpstr>
      <vt:lpstr>Технологічна схема виготовлення водостійкого в'яжучого на основі фосфогіпсу </vt:lpstr>
      <vt:lpstr>Схема виробництва будівельного гіпсу з фосфогіпсу</vt:lpstr>
      <vt:lpstr>Керамзитобетон</vt:lpstr>
      <vt:lpstr>Сухі будівельні суміші</vt:lpstr>
      <vt:lpstr>Перегородкові плити та панелі, гіпсокартонні листи </vt:lpstr>
      <vt:lpstr>Гіпсоволокнисті плити (ГВП)</vt:lpstr>
      <vt:lpstr>Штучний мармур</vt:lpstr>
      <vt:lpstr>Пінофосфогіпсові блоки</vt:lpstr>
      <vt:lpstr>Схема комплексного виробництва сірчаної кислоти і портландцементу на основі фосфогіпсу</vt:lpstr>
      <vt:lpstr>Схема виробництва гранульованого борогіпсу</vt:lpstr>
      <vt:lpstr>Технологічна схема виробництва будівельного гіпсу з сульфогіпсу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2022-12-09T06:45:36Z</dcterms:created>
  <dcterms:modified xsi:type="dcterms:W3CDTF">2023-09-25T11:19:54Z</dcterms:modified>
</cp:coreProperties>
</file>