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1" r:id="rId25"/>
    <p:sldId id="280" r:id="rId26"/>
    <p:sldId id="283" r:id="rId27"/>
    <p:sldId id="279" r:id="rId28"/>
    <p:sldId id="282" r:id="rId29"/>
    <p:sldId id="284" r:id="rId30"/>
    <p:sldId id="286" r:id="rId31"/>
    <p:sldId id="285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79" autoAdjust="0"/>
    <p:restoredTop sz="94660"/>
  </p:normalViewPr>
  <p:slideViewPr>
    <p:cSldViewPr snapToGrid="0">
      <p:cViewPr varScale="1">
        <p:scale>
          <a:sx n="89" d="100"/>
          <a:sy n="89" d="100"/>
        </p:scale>
        <p:origin x="3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30DC8B-5B7C-437F-844A-E4F67B646B53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DCCF58B8-2E11-4CE6-B9F5-876EA3F2286F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000" dirty="0"/>
            <a:t>руйнування</a:t>
          </a:r>
          <a:endParaRPr lang="ru-RU" sz="2000" dirty="0"/>
        </a:p>
      </dgm:t>
    </dgm:pt>
    <dgm:pt modelId="{939E79E9-B3C0-46BC-B4F8-D28C1B4734E9}" type="parTrans" cxnId="{A2D485FF-FCAF-4760-8D01-39D601087776}">
      <dgm:prSet/>
      <dgm:spPr/>
      <dgm:t>
        <a:bodyPr/>
        <a:lstStyle/>
        <a:p>
          <a:endParaRPr lang="ru-RU"/>
        </a:p>
      </dgm:t>
    </dgm:pt>
    <dgm:pt modelId="{72D8C5F2-BE67-4D79-9801-81DC4D6160AC}" type="sibTrans" cxnId="{A2D485FF-FCAF-4760-8D01-39D601087776}">
      <dgm:prSet/>
      <dgm:spPr/>
      <dgm:t>
        <a:bodyPr/>
        <a:lstStyle/>
        <a:p>
          <a:endParaRPr lang="ru-RU"/>
        </a:p>
      </dgm:t>
    </dgm:pt>
    <dgm:pt modelId="{55F271B7-A5B1-4B39-B58C-3D131E8C8EEC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000" dirty="0"/>
            <a:t>витягування арматури</a:t>
          </a:r>
          <a:endParaRPr lang="ru-RU" sz="2000" dirty="0"/>
        </a:p>
      </dgm:t>
    </dgm:pt>
    <dgm:pt modelId="{1F3BE8D3-73A1-45F7-A904-B3C6C5709F67}" type="parTrans" cxnId="{898EAA43-E8E3-4F78-B7F4-96C83F598DB5}">
      <dgm:prSet/>
      <dgm:spPr/>
      <dgm:t>
        <a:bodyPr/>
        <a:lstStyle/>
        <a:p>
          <a:endParaRPr lang="ru-RU"/>
        </a:p>
      </dgm:t>
    </dgm:pt>
    <dgm:pt modelId="{D65AF546-D557-42EE-91CD-AA66B2418D89}" type="sibTrans" cxnId="{898EAA43-E8E3-4F78-B7F4-96C83F598DB5}">
      <dgm:prSet/>
      <dgm:spPr/>
      <dgm:t>
        <a:bodyPr/>
        <a:lstStyle/>
        <a:p>
          <a:endParaRPr lang="ru-RU"/>
        </a:p>
      </dgm:t>
    </dgm:pt>
    <dgm:pt modelId="{ED9F8EAD-266A-474D-97D8-62FCAECD069C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000" dirty="0"/>
            <a:t>подрібнення бетону</a:t>
          </a:r>
          <a:endParaRPr lang="ru-RU" sz="2000" dirty="0"/>
        </a:p>
      </dgm:t>
    </dgm:pt>
    <dgm:pt modelId="{35646AFA-C215-408C-A904-9B72FB902E7F}" type="parTrans" cxnId="{2EDE664C-EFC9-4CFB-9FCB-C8D05A7EB21B}">
      <dgm:prSet/>
      <dgm:spPr/>
      <dgm:t>
        <a:bodyPr/>
        <a:lstStyle/>
        <a:p>
          <a:endParaRPr lang="ru-RU"/>
        </a:p>
      </dgm:t>
    </dgm:pt>
    <dgm:pt modelId="{DA70D445-E004-46D5-BDA5-8A4EFF2F44CE}" type="sibTrans" cxnId="{2EDE664C-EFC9-4CFB-9FCB-C8D05A7EB21B}">
      <dgm:prSet/>
      <dgm:spPr/>
      <dgm:t>
        <a:bodyPr/>
        <a:lstStyle/>
        <a:p>
          <a:endParaRPr lang="ru-RU"/>
        </a:p>
      </dgm:t>
    </dgm:pt>
    <dgm:pt modelId="{39FCE19E-6CA2-4425-8E68-6DA1670524C1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000" dirty="0"/>
            <a:t>фракціонування подрібненого заповнювача</a:t>
          </a:r>
          <a:endParaRPr lang="ru-RU" sz="2000" dirty="0"/>
        </a:p>
      </dgm:t>
    </dgm:pt>
    <dgm:pt modelId="{FC47B374-2791-4FB7-9CCF-3383B2730D89}" type="parTrans" cxnId="{E9685DCE-F8A6-4048-B67A-9CD9D138CA81}">
      <dgm:prSet/>
      <dgm:spPr/>
      <dgm:t>
        <a:bodyPr/>
        <a:lstStyle/>
        <a:p>
          <a:endParaRPr lang="ru-RU"/>
        </a:p>
      </dgm:t>
    </dgm:pt>
    <dgm:pt modelId="{27662FB5-715F-4942-A377-5DB0EE08FC0C}" type="sibTrans" cxnId="{E9685DCE-F8A6-4048-B67A-9CD9D138CA81}">
      <dgm:prSet/>
      <dgm:spPr/>
      <dgm:t>
        <a:bodyPr/>
        <a:lstStyle/>
        <a:p>
          <a:endParaRPr lang="ru-RU"/>
        </a:p>
      </dgm:t>
    </dgm:pt>
    <dgm:pt modelId="{43FAA14A-7083-4254-85DD-3FF7C5E3E6E3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000" dirty="0"/>
            <a:t>активація заповнювача</a:t>
          </a:r>
          <a:endParaRPr lang="ru-RU" sz="2000" dirty="0"/>
        </a:p>
      </dgm:t>
    </dgm:pt>
    <dgm:pt modelId="{F9456E04-BA4E-478D-9916-3F13B451BAD4}" type="parTrans" cxnId="{5D65C576-390E-4927-97FC-2DAE9D37E85B}">
      <dgm:prSet/>
      <dgm:spPr/>
      <dgm:t>
        <a:bodyPr/>
        <a:lstStyle/>
        <a:p>
          <a:endParaRPr lang="ru-RU"/>
        </a:p>
      </dgm:t>
    </dgm:pt>
    <dgm:pt modelId="{2C25D376-860D-4641-A191-2DA466798BAB}" type="sibTrans" cxnId="{5D65C576-390E-4927-97FC-2DAE9D37E85B}">
      <dgm:prSet/>
      <dgm:spPr/>
      <dgm:t>
        <a:bodyPr/>
        <a:lstStyle/>
        <a:p>
          <a:endParaRPr lang="ru-RU"/>
        </a:p>
      </dgm:t>
    </dgm:pt>
    <dgm:pt modelId="{95DEA7A9-DA11-42B2-AC46-5BD2F87C766B}" type="pres">
      <dgm:prSet presAssocID="{0730DC8B-5B7C-437F-844A-E4F67B646B53}" presName="linearFlow" presStyleCnt="0">
        <dgm:presLayoutVars>
          <dgm:resizeHandles val="exact"/>
        </dgm:presLayoutVars>
      </dgm:prSet>
      <dgm:spPr/>
    </dgm:pt>
    <dgm:pt modelId="{3A76A57E-BFBD-45A6-8AFD-35904E1CC5BB}" type="pres">
      <dgm:prSet presAssocID="{DCCF58B8-2E11-4CE6-B9F5-876EA3F2286F}" presName="node" presStyleLbl="node1" presStyleIdx="0" presStyleCnt="5">
        <dgm:presLayoutVars>
          <dgm:bulletEnabled val="1"/>
        </dgm:presLayoutVars>
      </dgm:prSet>
      <dgm:spPr/>
    </dgm:pt>
    <dgm:pt modelId="{E0027E95-5FA5-45E8-AEBB-447927DEC42C}" type="pres">
      <dgm:prSet presAssocID="{72D8C5F2-BE67-4D79-9801-81DC4D6160AC}" presName="sibTrans" presStyleLbl="sibTrans2D1" presStyleIdx="0" presStyleCnt="4"/>
      <dgm:spPr/>
    </dgm:pt>
    <dgm:pt modelId="{CD6BFE55-25B5-4F17-98E4-278C708A1EF4}" type="pres">
      <dgm:prSet presAssocID="{72D8C5F2-BE67-4D79-9801-81DC4D6160AC}" presName="connectorText" presStyleLbl="sibTrans2D1" presStyleIdx="0" presStyleCnt="4"/>
      <dgm:spPr/>
    </dgm:pt>
    <dgm:pt modelId="{B6071A27-D353-4A1A-9375-5E0B30925FB0}" type="pres">
      <dgm:prSet presAssocID="{55F271B7-A5B1-4B39-B58C-3D131E8C8EEC}" presName="node" presStyleLbl="node1" presStyleIdx="1" presStyleCnt="5">
        <dgm:presLayoutVars>
          <dgm:bulletEnabled val="1"/>
        </dgm:presLayoutVars>
      </dgm:prSet>
      <dgm:spPr/>
    </dgm:pt>
    <dgm:pt modelId="{4C02FB14-52F9-463F-A110-AA305C35A9F9}" type="pres">
      <dgm:prSet presAssocID="{D65AF546-D557-42EE-91CD-AA66B2418D89}" presName="sibTrans" presStyleLbl="sibTrans2D1" presStyleIdx="1" presStyleCnt="4"/>
      <dgm:spPr/>
    </dgm:pt>
    <dgm:pt modelId="{C6F2B0F0-8E7C-4949-8DF1-2A867FBCEE82}" type="pres">
      <dgm:prSet presAssocID="{D65AF546-D557-42EE-91CD-AA66B2418D89}" presName="connectorText" presStyleLbl="sibTrans2D1" presStyleIdx="1" presStyleCnt="4"/>
      <dgm:spPr/>
    </dgm:pt>
    <dgm:pt modelId="{07BEE8D4-8914-42E2-BD4F-5F9D04F19C14}" type="pres">
      <dgm:prSet presAssocID="{ED9F8EAD-266A-474D-97D8-62FCAECD069C}" presName="node" presStyleLbl="node1" presStyleIdx="2" presStyleCnt="5">
        <dgm:presLayoutVars>
          <dgm:bulletEnabled val="1"/>
        </dgm:presLayoutVars>
      </dgm:prSet>
      <dgm:spPr/>
    </dgm:pt>
    <dgm:pt modelId="{60C4C371-F981-4686-8F10-CC6A701F6FD9}" type="pres">
      <dgm:prSet presAssocID="{DA70D445-E004-46D5-BDA5-8A4EFF2F44CE}" presName="sibTrans" presStyleLbl="sibTrans2D1" presStyleIdx="2" presStyleCnt="4"/>
      <dgm:spPr/>
    </dgm:pt>
    <dgm:pt modelId="{9BEB8229-1BF9-4AEC-A74C-24BF1C6E2B4B}" type="pres">
      <dgm:prSet presAssocID="{DA70D445-E004-46D5-BDA5-8A4EFF2F44CE}" presName="connectorText" presStyleLbl="sibTrans2D1" presStyleIdx="2" presStyleCnt="4"/>
      <dgm:spPr/>
    </dgm:pt>
    <dgm:pt modelId="{01DACABF-C4DF-4428-AA65-9AC945628724}" type="pres">
      <dgm:prSet presAssocID="{39FCE19E-6CA2-4425-8E68-6DA1670524C1}" presName="node" presStyleLbl="node1" presStyleIdx="3" presStyleCnt="5">
        <dgm:presLayoutVars>
          <dgm:bulletEnabled val="1"/>
        </dgm:presLayoutVars>
      </dgm:prSet>
      <dgm:spPr/>
    </dgm:pt>
    <dgm:pt modelId="{CD3AE1BC-BD10-41B3-AA94-72FE291631B4}" type="pres">
      <dgm:prSet presAssocID="{27662FB5-715F-4942-A377-5DB0EE08FC0C}" presName="sibTrans" presStyleLbl="sibTrans2D1" presStyleIdx="3" presStyleCnt="4"/>
      <dgm:spPr/>
    </dgm:pt>
    <dgm:pt modelId="{61845625-ED7C-453F-99BE-4F61D7CDA9A5}" type="pres">
      <dgm:prSet presAssocID="{27662FB5-715F-4942-A377-5DB0EE08FC0C}" presName="connectorText" presStyleLbl="sibTrans2D1" presStyleIdx="3" presStyleCnt="4"/>
      <dgm:spPr/>
    </dgm:pt>
    <dgm:pt modelId="{468C7B37-64AD-445D-B03D-1E668936FF85}" type="pres">
      <dgm:prSet presAssocID="{43FAA14A-7083-4254-85DD-3FF7C5E3E6E3}" presName="node" presStyleLbl="node1" presStyleIdx="4" presStyleCnt="5">
        <dgm:presLayoutVars>
          <dgm:bulletEnabled val="1"/>
        </dgm:presLayoutVars>
      </dgm:prSet>
      <dgm:spPr/>
    </dgm:pt>
  </dgm:ptLst>
  <dgm:cxnLst>
    <dgm:cxn modelId="{A2D24810-6653-4975-A313-030B62738481}" type="presOf" srcId="{DA70D445-E004-46D5-BDA5-8A4EFF2F44CE}" destId="{60C4C371-F981-4686-8F10-CC6A701F6FD9}" srcOrd="0" destOrd="0" presId="urn:microsoft.com/office/officeart/2005/8/layout/process2"/>
    <dgm:cxn modelId="{BC37D715-83B5-41A6-904E-CA9FF2D53224}" type="presOf" srcId="{39FCE19E-6CA2-4425-8E68-6DA1670524C1}" destId="{01DACABF-C4DF-4428-AA65-9AC945628724}" srcOrd="0" destOrd="0" presId="urn:microsoft.com/office/officeart/2005/8/layout/process2"/>
    <dgm:cxn modelId="{898EAA43-E8E3-4F78-B7F4-96C83F598DB5}" srcId="{0730DC8B-5B7C-437F-844A-E4F67B646B53}" destId="{55F271B7-A5B1-4B39-B58C-3D131E8C8EEC}" srcOrd="1" destOrd="0" parTransId="{1F3BE8D3-73A1-45F7-A904-B3C6C5709F67}" sibTransId="{D65AF546-D557-42EE-91CD-AA66B2418D89}"/>
    <dgm:cxn modelId="{3726E243-D983-40E2-B5DA-8F7317E9A916}" type="presOf" srcId="{D65AF546-D557-42EE-91CD-AA66B2418D89}" destId="{C6F2B0F0-8E7C-4949-8DF1-2A867FBCEE82}" srcOrd="1" destOrd="0" presId="urn:microsoft.com/office/officeart/2005/8/layout/process2"/>
    <dgm:cxn modelId="{2EDE664C-EFC9-4CFB-9FCB-C8D05A7EB21B}" srcId="{0730DC8B-5B7C-437F-844A-E4F67B646B53}" destId="{ED9F8EAD-266A-474D-97D8-62FCAECD069C}" srcOrd="2" destOrd="0" parTransId="{35646AFA-C215-408C-A904-9B72FB902E7F}" sibTransId="{DA70D445-E004-46D5-BDA5-8A4EFF2F44CE}"/>
    <dgm:cxn modelId="{3686BE54-9E2B-47A1-AF02-5D5362536F13}" type="presOf" srcId="{72D8C5F2-BE67-4D79-9801-81DC4D6160AC}" destId="{CD6BFE55-25B5-4F17-98E4-278C708A1EF4}" srcOrd="1" destOrd="0" presId="urn:microsoft.com/office/officeart/2005/8/layout/process2"/>
    <dgm:cxn modelId="{5D65C576-390E-4927-97FC-2DAE9D37E85B}" srcId="{0730DC8B-5B7C-437F-844A-E4F67B646B53}" destId="{43FAA14A-7083-4254-85DD-3FF7C5E3E6E3}" srcOrd="4" destOrd="0" parTransId="{F9456E04-BA4E-478D-9916-3F13B451BAD4}" sibTransId="{2C25D376-860D-4641-A191-2DA466798BAB}"/>
    <dgm:cxn modelId="{AA184B79-FBD3-4305-93B3-D1B203229BDC}" type="presOf" srcId="{27662FB5-715F-4942-A377-5DB0EE08FC0C}" destId="{CD3AE1BC-BD10-41B3-AA94-72FE291631B4}" srcOrd="0" destOrd="0" presId="urn:microsoft.com/office/officeart/2005/8/layout/process2"/>
    <dgm:cxn modelId="{7E8FF6B3-4066-41D1-8BAC-6A8B9FA03208}" type="presOf" srcId="{DA70D445-E004-46D5-BDA5-8A4EFF2F44CE}" destId="{9BEB8229-1BF9-4AEC-A74C-24BF1C6E2B4B}" srcOrd="1" destOrd="0" presId="urn:microsoft.com/office/officeart/2005/8/layout/process2"/>
    <dgm:cxn modelId="{44678AC7-BE81-4F7A-9218-1AA346A83B5F}" type="presOf" srcId="{72D8C5F2-BE67-4D79-9801-81DC4D6160AC}" destId="{E0027E95-5FA5-45E8-AEBB-447927DEC42C}" srcOrd="0" destOrd="0" presId="urn:microsoft.com/office/officeart/2005/8/layout/process2"/>
    <dgm:cxn modelId="{347AB4C9-84A0-4523-8D23-B766535428A5}" type="presOf" srcId="{0730DC8B-5B7C-437F-844A-E4F67B646B53}" destId="{95DEA7A9-DA11-42B2-AC46-5BD2F87C766B}" srcOrd="0" destOrd="0" presId="urn:microsoft.com/office/officeart/2005/8/layout/process2"/>
    <dgm:cxn modelId="{E9685DCE-F8A6-4048-B67A-9CD9D138CA81}" srcId="{0730DC8B-5B7C-437F-844A-E4F67B646B53}" destId="{39FCE19E-6CA2-4425-8E68-6DA1670524C1}" srcOrd="3" destOrd="0" parTransId="{FC47B374-2791-4FB7-9CCF-3383B2730D89}" sibTransId="{27662FB5-715F-4942-A377-5DB0EE08FC0C}"/>
    <dgm:cxn modelId="{B7909AD9-14AD-4FF4-8DEC-7A1FDFB9E3B7}" type="presOf" srcId="{DCCF58B8-2E11-4CE6-B9F5-876EA3F2286F}" destId="{3A76A57E-BFBD-45A6-8AFD-35904E1CC5BB}" srcOrd="0" destOrd="0" presId="urn:microsoft.com/office/officeart/2005/8/layout/process2"/>
    <dgm:cxn modelId="{D6BBC7DA-1172-4875-B9C2-C87357FCE753}" type="presOf" srcId="{D65AF546-D557-42EE-91CD-AA66B2418D89}" destId="{4C02FB14-52F9-463F-A110-AA305C35A9F9}" srcOrd="0" destOrd="0" presId="urn:microsoft.com/office/officeart/2005/8/layout/process2"/>
    <dgm:cxn modelId="{068FBFE3-3160-4FCA-842C-3744EE0F893C}" type="presOf" srcId="{55F271B7-A5B1-4B39-B58C-3D131E8C8EEC}" destId="{B6071A27-D353-4A1A-9375-5E0B30925FB0}" srcOrd="0" destOrd="0" presId="urn:microsoft.com/office/officeart/2005/8/layout/process2"/>
    <dgm:cxn modelId="{F5A5FBE4-1F1A-4F69-BE11-89887B62906D}" type="presOf" srcId="{43FAA14A-7083-4254-85DD-3FF7C5E3E6E3}" destId="{468C7B37-64AD-445D-B03D-1E668936FF85}" srcOrd="0" destOrd="0" presId="urn:microsoft.com/office/officeart/2005/8/layout/process2"/>
    <dgm:cxn modelId="{B90FE6F3-B8F3-40F8-B116-D168708D4A83}" type="presOf" srcId="{ED9F8EAD-266A-474D-97D8-62FCAECD069C}" destId="{07BEE8D4-8914-42E2-BD4F-5F9D04F19C14}" srcOrd="0" destOrd="0" presId="urn:microsoft.com/office/officeart/2005/8/layout/process2"/>
    <dgm:cxn modelId="{7AECDDF4-41E8-49BB-B689-AD2CDB4BCC67}" type="presOf" srcId="{27662FB5-715F-4942-A377-5DB0EE08FC0C}" destId="{61845625-ED7C-453F-99BE-4F61D7CDA9A5}" srcOrd="1" destOrd="0" presId="urn:microsoft.com/office/officeart/2005/8/layout/process2"/>
    <dgm:cxn modelId="{A2D485FF-FCAF-4760-8D01-39D601087776}" srcId="{0730DC8B-5B7C-437F-844A-E4F67B646B53}" destId="{DCCF58B8-2E11-4CE6-B9F5-876EA3F2286F}" srcOrd="0" destOrd="0" parTransId="{939E79E9-B3C0-46BC-B4F8-D28C1B4734E9}" sibTransId="{72D8C5F2-BE67-4D79-9801-81DC4D6160AC}"/>
    <dgm:cxn modelId="{A4B866EC-4291-4980-A580-526939CE9637}" type="presParOf" srcId="{95DEA7A9-DA11-42B2-AC46-5BD2F87C766B}" destId="{3A76A57E-BFBD-45A6-8AFD-35904E1CC5BB}" srcOrd="0" destOrd="0" presId="urn:microsoft.com/office/officeart/2005/8/layout/process2"/>
    <dgm:cxn modelId="{EC6F9F0B-463F-48A6-903A-F55ABD8BEA32}" type="presParOf" srcId="{95DEA7A9-DA11-42B2-AC46-5BD2F87C766B}" destId="{E0027E95-5FA5-45E8-AEBB-447927DEC42C}" srcOrd="1" destOrd="0" presId="urn:microsoft.com/office/officeart/2005/8/layout/process2"/>
    <dgm:cxn modelId="{6ED75D0F-065F-4D1A-A428-400CB07C23AF}" type="presParOf" srcId="{E0027E95-5FA5-45E8-AEBB-447927DEC42C}" destId="{CD6BFE55-25B5-4F17-98E4-278C708A1EF4}" srcOrd="0" destOrd="0" presId="urn:microsoft.com/office/officeart/2005/8/layout/process2"/>
    <dgm:cxn modelId="{2D0D13A5-B539-4C05-8CC5-739F295CB71A}" type="presParOf" srcId="{95DEA7A9-DA11-42B2-AC46-5BD2F87C766B}" destId="{B6071A27-D353-4A1A-9375-5E0B30925FB0}" srcOrd="2" destOrd="0" presId="urn:microsoft.com/office/officeart/2005/8/layout/process2"/>
    <dgm:cxn modelId="{53D24BD0-E51C-4BD6-BB2C-F391CE74F139}" type="presParOf" srcId="{95DEA7A9-DA11-42B2-AC46-5BD2F87C766B}" destId="{4C02FB14-52F9-463F-A110-AA305C35A9F9}" srcOrd="3" destOrd="0" presId="urn:microsoft.com/office/officeart/2005/8/layout/process2"/>
    <dgm:cxn modelId="{9BB8CF30-4EFB-426E-BFC4-AD163956F2DB}" type="presParOf" srcId="{4C02FB14-52F9-463F-A110-AA305C35A9F9}" destId="{C6F2B0F0-8E7C-4949-8DF1-2A867FBCEE82}" srcOrd="0" destOrd="0" presId="urn:microsoft.com/office/officeart/2005/8/layout/process2"/>
    <dgm:cxn modelId="{B5D5F246-B474-4EA0-ABAA-E45E549FE738}" type="presParOf" srcId="{95DEA7A9-DA11-42B2-AC46-5BD2F87C766B}" destId="{07BEE8D4-8914-42E2-BD4F-5F9D04F19C14}" srcOrd="4" destOrd="0" presId="urn:microsoft.com/office/officeart/2005/8/layout/process2"/>
    <dgm:cxn modelId="{43D30972-36E2-42F7-8BC8-EBDDB230E3F1}" type="presParOf" srcId="{95DEA7A9-DA11-42B2-AC46-5BD2F87C766B}" destId="{60C4C371-F981-4686-8F10-CC6A701F6FD9}" srcOrd="5" destOrd="0" presId="urn:microsoft.com/office/officeart/2005/8/layout/process2"/>
    <dgm:cxn modelId="{E9288232-3852-41A8-9BB3-D4BDC9A42777}" type="presParOf" srcId="{60C4C371-F981-4686-8F10-CC6A701F6FD9}" destId="{9BEB8229-1BF9-4AEC-A74C-24BF1C6E2B4B}" srcOrd="0" destOrd="0" presId="urn:microsoft.com/office/officeart/2005/8/layout/process2"/>
    <dgm:cxn modelId="{BE2E6A40-C90B-4E2E-A1E0-3ED430AA2DE6}" type="presParOf" srcId="{95DEA7A9-DA11-42B2-AC46-5BD2F87C766B}" destId="{01DACABF-C4DF-4428-AA65-9AC945628724}" srcOrd="6" destOrd="0" presId="urn:microsoft.com/office/officeart/2005/8/layout/process2"/>
    <dgm:cxn modelId="{83C4324E-1922-41C8-AB97-54E326A96FBB}" type="presParOf" srcId="{95DEA7A9-DA11-42B2-AC46-5BD2F87C766B}" destId="{CD3AE1BC-BD10-41B3-AA94-72FE291631B4}" srcOrd="7" destOrd="0" presId="urn:microsoft.com/office/officeart/2005/8/layout/process2"/>
    <dgm:cxn modelId="{6A4F79C3-1350-4834-91DD-B1B24E803FD8}" type="presParOf" srcId="{CD3AE1BC-BD10-41B3-AA94-72FE291631B4}" destId="{61845625-ED7C-453F-99BE-4F61D7CDA9A5}" srcOrd="0" destOrd="0" presId="urn:microsoft.com/office/officeart/2005/8/layout/process2"/>
    <dgm:cxn modelId="{0953C81B-FFAC-4142-BC1B-3062F1D471A4}" type="presParOf" srcId="{95DEA7A9-DA11-42B2-AC46-5BD2F87C766B}" destId="{468C7B37-64AD-445D-B03D-1E668936FF85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76A57E-BFBD-45A6-8AFD-35904E1CC5BB}">
      <dsp:nvSpPr>
        <dsp:cNvPr id="0" name=""/>
        <dsp:cNvSpPr/>
      </dsp:nvSpPr>
      <dsp:spPr>
        <a:xfrm>
          <a:off x="4041023" y="3270"/>
          <a:ext cx="3059074" cy="764768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руйнування</a:t>
          </a:r>
          <a:endParaRPr lang="ru-RU" sz="2000" kern="1200" dirty="0"/>
        </a:p>
      </dsp:txBody>
      <dsp:txXfrm>
        <a:off x="4063422" y="25669"/>
        <a:ext cx="3014276" cy="719970"/>
      </dsp:txXfrm>
    </dsp:sp>
    <dsp:sp modelId="{E0027E95-5FA5-45E8-AEBB-447927DEC42C}">
      <dsp:nvSpPr>
        <dsp:cNvPr id="0" name=""/>
        <dsp:cNvSpPr/>
      </dsp:nvSpPr>
      <dsp:spPr>
        <a:xfrm rot="5400000">
          <a:off x="5427166" y="787158"/>
          <a:ext cx="286788" cy="3441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 rot="-5400000">
        <a:off x="5467317" y="815836"/>
        <a:ext cx="206487" cy="200752"/>
      </dsp:txXfrm>
    </dsp:sp>
    <dsp:sp modelId="{B6071A27-D353-4A1A-9375-5E0B30925FB0}">
      <dsp:nvSpPr>
        <dsp:cNvPr id="0" name=""/>
        <dsp:cNvSpPr/>
      </dsp:nvSpPr>
      <dsp:spPr>
        <a:xfrm>
          <a:off x="4041023" y="1150423"/>
          <a:ext cx="3059074" cy="764768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витягування арматури</a:t>
          </a:r>
          <a:endParaRPr lang="ru-RU" sz="2000" kern="1200" dirty="0"/>
        </a:p>
      </dsp:txBody>
      <dsp:txXfrm>
        <a:off x="4063422" y="1172822"/>
        <a:ext cx="3014276" cy="719970"/>
      </dsp:txXfrm>
    </dsp:sp>
    <dsp:sp modelId="{4C02FB14-52F9-463F-A110-AA305C35A9F9}">
      <dsp:nvSpPr>
        <dsp:cNvPr id="0" name=""/>
        <dsp:cNvSpPr/>
      </dsp:nvSpPr>
      <dsp:spPr>
        <a:xfrm rot="5400000">
          <a:off x="5427166" y="1934311"/>
          <a:ext cx="286788" cy="3441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 rot="-5400000">
        <a:off x="5467317" y="1962989"/>
        <a:ext cx="206487" cy="200752"/>
      </dsp:txXfrm>
    </dsp:sp>
    <dsp:sp modelId="{07BEE8D4-8914-42E2-BD4F-5F9D04F19C14}">
      <dsp:nvSpPr>
        <dsp:cNvPr id="0" name=""/>
        <dsp:cNvSpPr/>
      </dsp:nvSpPr>
      <dsp:spPr>
        <a:xfrm>
          <a:off x="4041023" y="2297576"/>
          <a:ext cx="3059074" cy="764768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подрібнення бетону</a:t>
          </a:r>
          <a:endParaRPr lang="ru-RU" sz="2000" kern="1200" dirty="0"/>
        </a:p>
      </dsp:txBody>
      <dsp:txXfrm>
        <a:off x="4063422" y="2319975"/>
        <a:ext cx="3014276" cy="719970"/>
      </dsp:txXfrm>
    </dsp:sp>
    <dsp:sp modelId="{60C4C371-F981-4686-8F10-CC6A701F6FD9}">
      <dsp:nvSpPr>
        <dsp:cNvPr id="0" name=""/>
        <dsp:cNvSpPr/>
      </dsp:nvSpPr>
      <dsp:spPr>
        <a:xfrm rot="5400000">
          <a:off x="5427166" y="3081464"/>
          <a:ext cx="286788" cy="3441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 rot="-5400000">
        <a:off x="5467317" y="3110142"/>
        <a:ext cx="206487" cy="200752"/>
      </dsp:txXfrm>
    </dsp:sp>
    <dsp:sp modelId="{01DACABF-C4DF-4428-AA65-9AC945628724}">
      <dsp:nvSpPr>
        <dsp:cNvPr id="0" name=""/>
        <dsp:cNvSpPr/>
      </dsp:nvSpPr>
      <dsp:spPr>
        <a:xfrm>
          <a:off x="4041023" y="3444729"/>
          <a:ext cx="3059074" cy="764768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фракціонування подрібненого заповнювача</a:t>
          </a:r>
          <a:endParaRPr lang="ru-RU" sz="2000" kern="1200" dirty="0"/>
        </a:p>
      </dsp:txBody>
      <dsp:txXfrm>
        <a:off x="4063422" y="3467128"/>
        <a:ext cx="3014276" cy="719970"/>
      </dsp:txXfrm>
    </dsp:sp>
    <dsp:sp modelId="{CD3AE1BC-BD10-41B3-AA94-72FE291631B4}">
      <dsp:nvSpPr>
        <dsp:cNvPr id="0" name=""/>
        <dsp:cNvSpPr/>
      </dsp:nvSpPr>
      <dsp:spPr>
        <a:xfrm rot="5400000">
          <a:off x="5427166" y="4228617"/>
          <a:ext cx="286788" cy="3441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 rot="-5400000">
        <a:off x="5467317" y="4257295"/>
        <a:ext cx="206487" cy="200752"/>
      </dsp:txXfrm>
    </dsp:sp>
    <dsp:sp modelId="{468C7B37-64AD-445D-B03D-1E668936FF85}">
      <dsp:nvSpPr>
        <dsp:cNvPr id="0" name=""/>
        <dsp:cNvSpPr/>
      </dsp:nvSpPr>
      <dsp:spPr>
        <a:xfrm>
          <a:off x="4041023" y="4591882"/>
          <a:ext cx="3059074" cy="764768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активація заповнювача</a:t>
          </a:r>
          <a:endParaRPr lang="ru-RU" sz="2000" kern="1200" dirty="0"/>
        </a:p>
      </dsp:txBody>
      <dsp:txXfrm>
        <a:off x="4063422" y="4614281"/>
        <a:ext cx="3014276" cy="7199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B94AD6-F367-4C98-A626-C0873545C96F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EE072C-8CCA-4AFC-A5A4-170FACFD22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814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E072C-8CCA-4AFC-A5A4-170FACFD2279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746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E0E9-E0DF-45A7-8820-2DB824305B22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64C92-0E4B-44C3-B60E-9F18D495BF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624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E0E9-E0DF-45A7-8820-2DB824305B22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64C92-0E4B-44C3-B60E-9F18D495BF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802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E0E9-E0DF-45A7-8820-2DB824305B22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64C92-0E4B-44C3-B60E-9F18D495BF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826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E0E9-E0DF-45A7-8820-2DB824305B22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64C92-0E4B-44C3-B60E-9F18D495BF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066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E0E9-E0DF-45A7-8820-2DB824305B22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64C92-0E4B-44C3-B60E-9F18D495BF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27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E0E9-E0DF-45A7-8820-2DB824305B22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64C92-0E4B-44C3-B60E-9F18D495BF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486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E0E9-E0DF-45A7-8820-2DB824305B22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64C92-0E4B-44C3-B60E-9F18D495BF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215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E0E9-E0DF-45A7-8820-2DB824305B22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64C92-0E4B-44C3-B60E-9F18D495BF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679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E0E9-E0DF-45A7-8820-2DB824305B22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64C92-0E4B-44C3-B60E-9F18D495BF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81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E0E9-E0DF-45A7-8820-2DB824305B22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64C92-0E4B-44C3-B60E-9F18D495BF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319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E0E9-E0DF-45A7-8820-2DB824305B22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64C92-0E4B-44C3-B60E-9F18D495BF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532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6E0E9-E0DF-45A7-8820-2DB824305B22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64C92-0E4B-44C3-B60E-9F18D495BF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189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108443"/>
          </a:xfrm>
        </p:spPr>
        <p:txBody>
          <a:bodyPr>
            <a:normAutofit/>
          </a:bodyPr>
          <a:lstStyle/>
          <a:p>
            <a:r>
              <a:rPr lang="uk-UA" dirty="0"/>
              <a:t>Будівельні матеріали з відходів споживання та міського господарства</a:t>
            </a:r>
          </a:p>
        </p:txBody>
      </p:sp>
    </p:spTree>
    <p:extLst>
      <p:ext uri="{BB962C8B-B14F-4D97-AF65-F5344CB8AC3E}">
        <p14:creationId xmlns:p14="http://schemas.microsoft.com/office/powerpoint/2010/main" val="2167951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42308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Матеріали з </a:t>
            </a:r>
            <a:r>
              <a:rPr lang="uk-UA" dirty="0"/>
              <a:t>гумових</a:t>
            </a:r>
            <a:r>
              <a:rPr lang="ru-RU" dirty="0"/>
              <a:t> та </a:t>
            </a:r>
            <a:r>
              <a:rPr lang="uk-UA" dirty="0"/>
              <a:t>каучукових відходів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29339"/>
            <a:ext cx="6755642" cy="4351338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На основі </a:t>
            </a:r>
            <a:r>
              <a:rPr lang="uk-UA" dirty="0" err="1"/>
              <a:t>гумово</a:t>
            </a:r>
            <a:r>
              <a:rPr lang="uk-UA" dirty="0"/>
              <a:t>-бітумних в'яжучих при введенні наповнювачів одержують мастики для заповнення швів бетонних покриттів.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735" y="2436844"/>
            <a:ext cx="3977292" cy="42522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7034" t="25791" r="19682" b="1851"/>
          <a:stretch/>
        </p:blipFill>
        <p:spPr>
          <a:xfrm>
            <a:off x="7070570" y="1187367"/>
            <a:ext cx="4966755" cy="378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100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712" y="18169"/>
            <a:ext cx="11195145" cy="759753"/>
          </a:xfrm>
        </p:spPr>
        <p:txBody>
          <a:bodyPr/>
          <a:lstStyle/>
          <a:p>
            <a:pPr algn="ctr"/>
            <a:r>
              <a:rPr lang="ru-RU" sz="4000" dirty="0">
                <a:solidFill>
                  <a:prstClr val="black"/>
                </a:solidFill>
              </a:rPr>
              <a:t>Матеріали з </a:t>
            </a:r>
            <a:r>
              <a:rPr lang="uk-UA" sz="4000" dirty="0">
                <a:solidFill>
                  <a:prstClr val="black"/>
                </a:solidFill>
              </a:rPr>
              <a:t>гумових</a:t>
            </a:r>
            <a:r>
              <a:rPr lang="ru-RU" sz="4000" dirty="0">
                <a:solidFill>
                  <a:prstClr val="black"/>
                </a:solidFill>
              </a:rPr>
              <a:t> та </a:t>
            </a:r>
            <a:r>
              <a:rPr lang="uk-UA" sz="4000" dirty="0">
                <a:solidFill>
                  <a:prstClr val="black"/>
                </a:solidFill>
              </a:rPr>
              <a:t>каучукових відходів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9774" y="1140375"/>
            <a:ext cx="5715000" cy="30003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140375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800" dirty="0"/>
              <a:t>Гумо-бітумні в'яжучі дозволяють отримувати асфальтобетони з високими експлуатаційними властивостями, підвищеною зносостійкістю та теплостійкістю, стійкістю до старіння. </a:t>
            </a:r>
          </a:p>
          <a:p>
            <a:r>
              <a:rPr lang="ru-RU" sz="2800" dirty="0"/>
              <a:t>Асфальтобетон, </a:t>
            </a:r>
            <a:r>
              <a:rPr lang="ru-RU" sz="2800" dirty="0" err="1"/>
              <a:t>приготований</a:t>
            </a:r>
            <a:r>
              <a:rPr lang="ru-RU" sz="2800" dirty="0"/>
              <a:t> на </a:t>
            </a:r>
            <a:r>
              <a:rPr lang="ru-RU" sz="2800" dirty="0" err="1"/>
              <a:t>гумово-бітумному</a:t>
            </a:r>
            <a:r>
              <a:rPr lang="ru-RU" sz="2800" dirty="0"/>
              <a:t> </a:t>
            </a:r>
            <a:r>
              <a:rPr lang="ru-RU" sz="2800" dirty="0" err="1"/>
              <a:t>в'яжучому</a:t>
            </a:r>
            <a:r>
              <a:rPr lang="ru-RU" sz="2800" dirty="0"/>
              <a:t>, </a:t>
            </a:r>
            <a:r>
              <a:rPr lang="ru-RU" sz="2800" dirty="0" err="1"/>
              <a:t>відрізняється</a:t>
            </a:r>
            <a:r>
              <a:rPr lang="ru-RU" sz="2800" dirty="0"/>
              <a:t> </a:t>
            </a:r>
            <a:r>
              <a:rPr lang="ru-RU" sz="2800" dirty="0" err="1"/>
              <a:t>також</a:t>
            </a:r>
            <a:r>
              <a:rPr lang="ru-RU" sz="2800" dirty="0"/>
              <a:t> </a:t>
            </a:r>
            <a:r>
              <a:rPr lang="ru-RU" sz="2800" dirty="0" err="1"/>
              <a:t>меншим</a:t>
            </a:r>
            <a:r>
              <a:rPr lang="ru-RU" sz="2800" dirty="0"/>
              <a:t> </a:t>
            </a:r>
            <a:r>
              <a:rPr lang="ru-RU" sz="2800" dirty="0" err="1"/>
              <a:t>водонасиченням</a:t>
            </a:r>
            <a:r>
              <a:rPr lang="ru-RU" sz="2800" dirty="0"/>
              <a:t> і </a:t>
            </a:r>
            <a:r>
              <a:rPr lang="ru-RU" sz="2800" dirty="0" err="1"/>
              <a:t>набуханням</a:t>
            </a:r>
            <a:r>
              <a:rPr lang="ru-RU" sz="2800" dirty="0"/>
              <a:t>. Для </a:t>
            </a:r>
            <a:r>
              <a:rPr lang="ru-RU" sz="2800" dirty="0" err="1"/>
              <a:t>нього</a:t>
            </a:r>
            <a:r>
              <a:rPr lang="ru-RU" sz="2800" dirty="0"/>
              <a:t> характерна </a:t>
            </a:r>
            <a:r>
              <a:rPr lang="ru-RU" sz="2800" dirty="0" err="1"/>
              <a:t>менша</a:t>
            </a:r>
            <a:r>
              <a:rPr lang="ru-RU" sz="2800" dirty="0"/>
              <a:t> </a:t>
            </a:r>
            <a:r>
              <a:rPr lang="ru-RU" sz="2800" dirty="0" err="1"/>
              <a:t>міцність</a:t>
            </a:r>
            <a:r>
              <a:rPr lang="ru-RU" sz="2800" dirty="0"/>
              <a:t> при 0 ° С та </a:t>
            </a:r>
            <a:r>
              <a:rPr lang="ru-RU" sz="2800" dirty="0" err="1"/>
              <a:t>менша</a:t>
            </a:r>
            <a:r>
              <a:rPr lang="ru-RU" sz="2800" dirty="0"/>
              <a:t> </a:t>
            </a:r>
            <a:r>
              <a:rPr lang="ru-RU" sz="2800" dirty="0" err="1"/>
              <a:t>жорсткість</a:t>
            </a:r>
            <a:r>
              <a:rPr lang="ru-RU" sz="2800" dirty="0"/>
              <a:t>.</a:t>
            </a:r>
            <a:endParaRPr lang="uk-UA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096000" y="414075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/>
              <a:t>Асфальтобетон</a:t>
            </a:r>
          </a:p>
        </p:txBody>
      </p:sp>
    </p:spTree>
    <p:extLst>
      <p:ext uri="{BB962C8B-B14F-4D97-AF65-F5344CB8AC3E}">
        <p14:creationId xmlns:p14="http://schemas.microsoft.com/office/powerpoint/2010/main" val="721934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73206"/>
          </a:xfrm>
        </p:spPr>
        <p:txBody>
          <a:bodyPr>
            <a:normAutofit/>
          </a:bodyPr>
          <a:lstStyle/>
          <a:p>
            <a:pPr algn="ctr"/>
            <a:r>
              <a:rPr lang="uk-UA" sz="3200" dirty="0"/>
              <a:t>Матеріали з гумових та каучукових відходів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09679"/>
            <a:ext cx="7145006" cy="611420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sz="3600" b="1" cap="all" dirty="0"/>
              <a:t>Ізол</a:t>
            </a:r>
            <a:r>
              <a:rPr lang="uk-UA" dirty="0"/>
              <a:t> ‒ безосновний рулонний гідроізоляційний матеріал, що отримують з гумо-бітумного в'яжучого з технологічними добавками. </a:t>
            </a:r>
          </a:p>
          <a:p>
            <a:pPr marL="0" indent="0">
              <a:buNone/>
            </a:pPr>
            <a:r>
              <a:rPr lang="uk-UA" sz="2600" dirty="0"/>
              <a:t>Призначений для гідроізоляції будівельних конструкцій, мостів і тунелів, а також для захисту зовнішньої поверхні сталевих труб теплових мереж при температурі до 140 ° С.</a:t>
            </a:r>
          </a:p>
          <a:p>
            <a:pPr marL="0" indent="0">
              <a:buNone/>
            </a:pPr>
            <a:endParaRPr lang="uk-UA" sz="3600" b="1" dirty="0"/>
          </a:p>
          <a:p>
            <a:pPr marL="0" indent="0">
              <a:buNone/>
            </a:pPr>
            <a:r>
              <a:rPr lang="uk-UA" sz="3600" b="1" cap="all" dirty="0" err="1"/>
              <a:t>Брізол</a:t>
            </a:r>
            <a:r>
              <a:rPr lang="uk-UA" dirty="0"/>
              <a:t> – це гідроізоляційний рулонний безосновний матеріал, виготовлений з подрібненої старої гуми і бітуму з добавками азбесту і пластифікатора.</a:t>
            </a:r>
          </a:p>
          <a:p>
            <a:pPr marL="0" indent="0">
              <a:buNone/>
            </a:pPr>
            <a:r>
              <a:rPr lang="uk-UA" sz="2600" dirty="0"/>
              <a:t>Застосовують для гідроізоляції магістральних трубопроводів; приклеюється гарячою </a:t>
            </a:r>
            <a:r>
              <a:rPr lang="uk-UA" sz="2600" dirty="0" err="1"/>
              <a:t>бітумо</a:t>
            </a:r>
            <a:r>
              <a:rPr lang="uk-UA" sz="2600" dirty="0"/>
              <a:t>-гумовою мастикою. Температура розм'якшення 140°; </a:t>
            </a:r>
            <a:r>
              <a:rPr lang="uk-UA" sz="2600" dirty="0" err="1"/>
              <a:t>водопоглинання</a:t>
            </a:r>
            <a:r>
              <a:rPr lang="uk-UA" sz="2600" dirty="0"/>
              <a:t> не більше 1 %, у </a:t>
            </a:r>
            <a:r>
              <a:rPr lang="uk-UA" sz="2600" dirty="0" err="1"/>
              <a:t>водонасиченому</a:t>
            </a:r>
            <a:r>
              <a:rPr lang="uk-UA" sz="2600" dirty="0"/>
              <a:t> стані не втрачає міцності і монолітності. 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1462" b="27808"/>
          <a:stretch/>
        </p:blipFill>
        <p:spPr>
          <a:xfrm>
            <a:off x="7259673" y="457903"/>
            <a:ext cx="4817660" cy="29412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7948" t="430" r="531" b="11828"/>
          <a:stretch/>
        </p:blipFill>
        <p:spPr>
          <a:xfrm>
            <a:off x="7145006" y="3684896"/>
            <a:ext cx="5046994" cy="313898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800361" y="674411"/>
            <a:ext cx="7919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/>
              <a:t>Ізол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004617" y="3283889"/>
            <a:ext cx="11654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/>
              <a:t>Брізол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44839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453741"/>
          </a:xfrm>
        </p:spPr>
        <p:txBody>
          <a:bodyPr>
            <a:noAutofit/>
          </a:bodyPr>
          <a:lstStyle/>
          <a:p>
            <a:pPr algn="ctr"/>
            <a:r>
              <a:rPr lang="uk-UA" sz="3200" dirty="0"/>
              <a:t>Схема виробництва </a:t>
            </a:r>
            <a:r>
              <a:rPr lang="uk-UA" sz="3200" dirty="0" err="1"/>
              <a:t>брізолу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955" t="25478" r="28560" b="38806"/>
          <a:stretch/>
        </p:blipFill>
        <p:spPr>
          <a:xfrm>
            <a:off x="1417699" y="453741"/>
            <a:ext cx="9356601" cy="45289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195" t="68691" r="1748" b="-853"/>
          <a:stretch/>
        </p:blipFill>
        <p:spPr>
          <a:xfrm>
            <a:off x="1187356" y="5097135"/>
            <a:ext cx="9586944" cy="176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425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382137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Матеріали з гумових та каучукових відходів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557" b="89387" l="444" r="99408"/>
                    </a14:imgEffect>
                  </a14:imgLayer>
                </a14:imgProps>
              </a:ext>
            </a:extLst>
          </a:blip>
          <a:srcRect l="-376" t="11414" r="-92" b="10524"/>
          <a:stretch/>
        </p:blipFill>
        <p:spPr>
          <a:xfrm>
            <a:off x="5722962" y="734663"/>
            <a:ext cx="6469038" cy="315263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734663"/>
            <a:ext cx="5722962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cap="all" dirty="0" err="1"/>
              <a:t>Пороізол</a:t>
            </a:r>
            <a:r>
              <a:rPr lang="uk-UA" sz="2400" dirty="0"/>
              <a:t> – це герметизуючий </a:t>
            </a:r>
            <a:r>
              <a:rPr lang="uk-UA" sz="2400" dirty="0" err="1"/>
              <a:t>прокладочний</a:t>
            </a:r>
            <a:r>
              <a:rPr lang="uk-UA" sz="2400" dirty="0"/>
              <a:t> матеріал у вигляді джгутів із пористої гуми. </a:t>
            </a:r>
          </a:p>
          <a:p>
            <a:endParaRPr lang="uk-UA" sz="2400" dirty="0"/>
          </a:p>
          <a:p>
            <a:pPr algn="just"/>
            <a:r>
              <a:rPr lang="uk-UA" sz="2400" dirty="0"/>
              <a:t>Виготовляють шляхом вулканізації газонаповненої гуми переважно з утильних виробів (наприклад, старі автопокришки), модифікованої нафтовими дистилятами. </a:t>
            </a:r>
          </a:p>
          <a:p>
            <a:endParaRPr lang="uk-UA" sz="2400" dirty="0"/>
          </a:p>
          <a:p>
            <a:r>
              <a:rPr lang="uk-UA" sz="2400" dirty="0"/>
              <a:t>Температуростійкість </a:t>
            </a:r>
            <a:r>
              <a:rPr lang="uk-UA" sz="2400" dirty="0" err="1"/>
              <a:t>пороізолу</a:t>
            </a:r>
            <a:r>
              <a:rPr lang="uk-UA" sz="2400" dirty="0"/>
              <a:t> від - 40 до 70 °С. </a:t>
            </a:r>
          </a:p>
          <a:p>
            <a:endParaRPr lang="uk-UA" sz="2400" dirty="0"/>
          </a:p>
          <a:p>
            <a:r>
              <a:rPr lang="uk-UA" sz="2400" dirty="0"/>
              <a:t>У шви будівельних конструкцій, що герметизуються, </a:t>
            </a:r>
            <a:r>
              <a:rPr lang="uk-UA" sz="2400" dirty="0" err="1"/>
              <a:t>пороізол</a:t>
            </a:r>
            <a:r>
              <a:rPr lang="uk-UA" sz="2400" dirty="0"/>
              <a:t> укладають на </a:t>
            </a:r>
            <a:r>
              <a:rPr lang="uk-UA" sz="2400" dirty="0" err="1"/>
              <a:t>гумовобітумних</a:t>
            </a:r>
            <a:r>
              <a:rPr lang="uk-UA" sz="2400" dirty="0"/>
              <a:t> мастиках. </a:t>
            </a:r>
          </a:p>
        </p:txBody>
      </p:sp>
    </p:spTree>
    <p:extLst>
      <p:ext uri="{BB962C8B-B14F-4D97-AF65-F5344CB8AC3E}">
        <p14:creationId xmlns:p14="http://schemas.microsoft.com/office/powerpoint/2010/main" val="2293587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344559"/>
          </a:xfrm>
        </p:spPr>
        <p:txBody>
          <a:bodyPr>
            <a:noAutofit/>
          </a:bodyPr>
          <a:lstStyle/>
          <a:p>
            <a:pPr algn="ctr"/>
            <a:r>
              <a:rPr lang="uk-UA" sz="3200" dirty="0"/>
              <a:t>Матеріали з гумових та каучукових відходів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597326"/>
            <a:ext cx="4940490" cy="39746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b="1" dirty="0"/>
              <a:t>РЕЛІН</a:t>
            </a:r>
            <a:r>
              <a:rPr lang="uk-UA" dirty="0"/>
              <a:t> (гумовий лінолеум) ‒ двошаровий рулонний матеріал для покриття підлог у приміщеннях із підвищеною вологістю. </a:t>
            </a:r>
          </a:p>
          <a:p>
            <a:pPr marL="0" indent="0">
              <a:buNone/>
            </a:pPr>
            <a:endParaRPr lang="uk-UA" sz="900" dirty="0"/>
          </a:p>
          <a:p>
            <a:pPr marL="0" indent="0">
              <a:buNone/>
            </a:pPr>
            <a:r>
              <a:rPr lang="uk-UA" sz="2400" dirty="0"/>
              <a:t>Лицьовий шар виготовляють із кольорової гуми, а нижній ‒ із суміші подрібненої утильної гуми і бітуму.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469" y="692861"/>
            <a:ext cx="7170531" cy="387914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80977" y="5704764"/>
            <a:ext cx="122729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/>
              <a:t>Релін характеризується високою міцністю, зносостійкістю, еластичністю, низькою </a:t>
            </a:r>
            <a:r>
              <a:rPr lang="uk-UA" sz="2400" dirty="0" err="1"/>
              <a:t>шумо</a:t>
            </a:r>
            <a:r>
              <a:rPr lang="uk-UA" sz="2400" dirty="0"/>
              <a:t>- і теплопровідністю, стійкістю до дії води і миючих речовин.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-40489" y="4920303"/>
            <a:ext cx="11545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/>
              <a:t>Випускається у вигляді рулонних </a:t>
            </a:r>
            <a:r>
              <a:rPr lang="uk-UA" sz="2400" dirty="0" err="1"/>
              <a:t>полотен</a:t>
            </a:r>
            <a:r>
              <a:rPr lang="uk-UA" sz="2400" dirty="0"/>
              <a:t> товщиною від 3 до 6 мм.</a:t>
            </a:r>
          </a:p>
        </p:txBody>
      </p:sp>
    </p:spTree>
    <p:extLst>
      <p:ext uri="{BB962C8B-B14F-4D97-AF65-F5344CB8AC3E}">
        <p14:creationId xmlns:p14="http://schemas.microsoft.com/office/powerpoint/2010/main" val="318247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091915" cy="631162"/>
          </a:xfrm>
        </p:spPr>
        <p:txBody>
          <a:bodyPr>
            <a:normAutofit/>
          </a:bodyPr>
          <a:lstStyle/>
          <a:p>
            <a:pPr algn="ctr"/>
            <a:r>
              <a:rPr lang="uk-UA" sz="3200" dirty="0"/>
              <a:t>Матеріали з гумових та каучукових відходів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511" t="27680" r="28424" b="14597"/>
          <a:stretch/>
        </p:blipFill>
        <p:spPr>
          <a:xfrm>
            <a:off x="2377018" y="668741"/>
            <a:ext cx="7831507" cy="618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220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49275"/>
          </a:xfrm>
        </p:spPr>
        <p:txBody>
          <a:bodyPr>
            <a:normAutofit/>
          </a:bodyPr>
          <a:lstStyle/>
          <a:p>
            <a:pPr algn="ctr"/>
            <a:r>
              <a:rPr lang="uk-UA" sz="3200" dirty="0"/>
              <a:t>Матеріали з гумових та каучукових відходів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87606"/>
            <a:ext cx="8170460" cy="537039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uk-UA" dirty="0"/>
              <a:t>Функції гідроізоляційних плівок:</a:t>
            </a:r>
          </a:p>
          <a:p>
            <a:pPr marL="0" indent="0">
              <a:buNone/>
            </a:pPr>
            <a:r>
              <a:rPr lang="uk-UA" dirty="0"/>
              <a:t>надійно захищають будівельну конструкцію від випадання конденсату, який утворюється на внутрішній поверхні покрівельного покриття</a:t>
            </a:r>
          </a:p>
          <a:p>
            <a:pPr marL="0" indent="0">
              <a:buNone/>
            </a:pPr>
            <a:r>
              <a:rPr lang="uk-UA" dirty="0"/>
              <a:t>перешкоджають проникненню в теплоізоляційний матеріал вологи, яка різко знижує його властивості</a:t>
            </a:r>
          </a:p>
          <a:p>
            <a:pPr marL="0" indent="0">
              <a:buNone/>
            </a:pPr>
            <a:r>
              <a:rPr lang="uk-UA" dirty="0"/>
              <a:t>водяна пара не накопичується в теплоізоляції, а виводиться назовні</a:t>
            </a:r>
          </a:p>
          <a:p>
            <a:pPr marL="0" indent="0">
              <a:buNone/>
            </a:pPr>
            <a:r>
              <a:rPr lang="uk-UA" dirty="0"/>
              <a:t>захищає </a:t>
            </a:r>
            <a:r>
              <a:rPr lang="uk-UA" dirty="0" err="1"/>
              <a:t>підпокрівельний</a:t>
            </a:r>
            <a:r>
              <a:rPr lang="uk-UA" dirty="0"/>
              <a:t> простір від пилу, бруду, дощу, снігу, конденсату.</a:t>
            </a:r>
          </a:p>
          <a:p>
            <a:pPr marL="0" indent="0">
              <a:buNone/>
            </a:pPr>
            <a:endParaRPr lang="uk-UA" sz="1400" dirty="0"/>
          </a:p>
          <a:p>
            <a:pPr marL="0" indent="0">
              <a:buNone/>
            </a:pPr>
            <a:r>
              <a:rPr lang="uk-UA" dirty="0"/>
              <a:t>Гідроізоляційна плівка має наступні переваги: довговічність, водонепроникність, висока міцність, еластичність, яка не знижується при різких перепадах температур, відмінна теплостійкість, стійкість до корозії,  можливість укладання при негативних температурах, стійкість до впливу УФ-опромінення характеризує здатність не закритого покрівлею матеріалу витримувати сонячну радіацію без втрати міцності,  можливість використання в діапазоні температур від -40 до +50 С,  можливість укладання на будь-які підготовленій поверхні, включаючи метал,  простота монтажу, матеріал при сильному дощі чи </a:t>
            </a:r>
            <a:r>
              <a:rPr lang="uk-UA" dirty="0" err="1"/>
              <a:t>вітрі</a:t>
            </a:r>
            <a:r>
              <a:rPr lang="uk-UA" dirty="0"/>
              <a:t> не видає шуму.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051" t="7803" r="13182" b="7747"/>
          <a:stretch/>
        </p:blipFill>
        <p:spPr>
          <a:xfrm>
            <a:off x="8170460" y="1528549"/>
            <a:ext cx="3894161" cy="40218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519455"/>
            <a:ext cx="117461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cap="all" dirty="0"/>
              <a:t>Гідроізоляційні плівки</a:t>
            </a:r>
            <a:r>
              <a:rPr lang="uk-UA" sz="2400" dirty="0"/>
              <a:t> – призначені для захисту утеплювача від вологи і накладаються верхнім шаром на нього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1692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7580"/>
            <a:ext cx="12192000" cy="467388"/>
          </a:xfrm>
        </p:spPr>
        <p:txBody>
          <a:bodyPr>
            <a:noAutofit/>
          </a:bodyPr>
          <a:lstStyle/>
          <a:p>
            <a:pPr algn="ctr"/>
            <a:r>
              <a:rPr lang="uk-UA" sz="3200" dirty="0"/>
              <a:t>Матеріали з гумових та каучукових відходів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91831"/>
            <a:ext cx="7533564" cy="314215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uk-UA" sz="4000" b="1" cap="all" dirty="0"/>
              <a:t>"</a:t>
            </a:r>
            <a:r>
              <a:rPr lang="uk-UA" sz="4000" b="1" cap="all" dirty="0" err="1"/>
              <a:t>Герлен</a:t>
            </a:r>
            <a:r>
              <a:rPr lang="uk-UA" sz="4000" b="1" cap="all" dirty="0"/>
              <a:t>" (</a:t>
            </a:r>
            <a:r>
              <a:rPr lang="uk-UA" sz="4000" b="1" dirty="0" err="1"/>
              <a:t>герметизуюча</a:t>
            </a:r>
            <a:r>
              <a:rPr lang="uk-UA" sz="4000" b="1" dirty="0"/>
              <a:t> стрічка</a:t>
            </a:r>
            <a:r>
              <a:rPr lang="uk-UA" sz="4000" b="1" cap="all" dirty="0"/>
              <a:t>) </a:t>
            </a:r>
            <a:r>
              <a:rPr lang="uk-UA" sz="3400" dirty="0"/>
              <a:t>застосовується для герметизації швів, тріщин, бляшаних і шиферних покрівель, для герметизації деталей автомобілів та іншого. </a:t>
            </a:r>
          </a:p>
          <a:p>
            <a:pPr marL="0" indent="0">
              <a:buNone/>
            </a:pPr>
            <a:r>
              <a:rPr lang="uk-UA" sz="3400" dirty="0" err="1"/>
              <a:t>Герлен</a:t>
            </a:r>
            <a:r>
              <a:rPr lang="uk-UA" sz="3400" dirty="0"/>
              <a:t> являє собою стрічку завширшки до 20 см, дубльовану з одного боку полотном або алюмінієвою фольгою, або вкриту двостороннім клейким шаром. Цей матеріал добре розрізається ножом зі змінними лезами або ножицями і відмінно приклеюється практично до будь-якої поверхні. </a:t>
            </a:r>
            <a:r>
              <a:rPr lang="uk-UA" sz="3400" dirty="0" err="1"/>
              <a:t>Герлен</a:t>
            </a:r>
            <a:r>
              <a:rPr lang="uk-UA" sz="3400" dirty="0"/>
              <a:t> постачається в рулонах по 12 або 18 </a:t>
            </a:r>
            <a:r>
              <a:rPr lang="uk-UA" sz="3400" dirty="0" err="1"/>
              <a:t>п.м</a:t>
            </a:r>
            <a:r>
              <a:rPr lang="uk-UA" sz="3400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8568" t="15957" r="12846" b="13552"/>
          <a:stretch/>
        </p:blipFill>
        <p:spPr>
          <a:xfrm>
            <a:off x="7700946" y="627797"/>
            <a:ext cx="4336380" cy="38896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4020854"/>
            <a:ext cx="770094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Технічні характеристики: високе зчеплення із поверхнями з металу, а також із будь-якими будівельними матеріалами; хороша гідроізоляція; висока пароізоляція; тривалий термін служби - стрічка може зберігати свої експлуатаційні властивості протягом </a:t>
            </a:r>
          </a:p>
          <a:p>
            <a:r>
              <a:rPr lang="uk-UA" sz="2000" dirty="0"/>
              <a:t>20 років і довше; має теплоізоляційні властивості; забезпечує хорошу шумоізоляцію; підвищує віброізоляцію; може експлуатуватися за температур від -60 0С, до +140 градусів і навіть вище; відрізняється простотою в застосуванні.</a:t>
            </a:r>
          </a:p>
        </p:txBody>
      </p:sp>
    </p:spTree>
    <p:extLst>
      <p:ext uri="{BB962C8B-B14F-4D97-AF65-F5344CB8AC3E}">
        <p14:creationId xmlns:p14="http://schemas.microsoft.com/office/powerpoint/2010/main" val="638997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7580"/>
            <a:ext cx="12192000" cy="576570"/>
          </a:xfrm>
        </p:spPr>
        <p:txBody>
          <a:bodyPr>
            <a:normAutofit/>
          </a:bodyPr>
          <a:lstStyle/>
          <a:p>
            <a:pPr algn="ctr"/>
            <a:r>
              <a:rPr lang="uk-UA" sz="3200" dirty="0"/>
              <a:t>Матеріали з пластмасових відходів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362" t="45027" r="28407" b="40653"/>
          <a:stretch/>
        </p:blipFill>
        <p:spPr>
          <a:xfrm>
            <a:off x="-13648" y="1596789"/>
            <a:ext cx="12192000" cy="238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66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1973" y="0"/>
            <a:ext cx="10515600" cy="655093"/>
          </a:xfrm>
        </p:spPr>
        <p:txBody>
          <a:bodyPr>
            <a:normAutofit fontScale="90000"/>
          </a:bodyPr>
          <a:lstStyle/>
          <a:p>
            <a:r>
              <a:rPr lang="uk-UA" dirty="0"/>
              <a:t>Відходи міського господарства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2665" y="1279715"/>
            <a:ext cx="10515600" cy="4351338"/>
          </a:xfrm>
        </p:spPr>
        <p:txBody>
          <a:bodyPr/>
          <a:lstStyle/>
          <a:p>
            <a:r>
              <a:rPr lang="uk-UA" dirty="0"/>
              <a:t>тверді побутові відходи, </a:t>
            </a:r>
          </a:p>
          <a:p>
            <a:r>
              <a:rPr lang="uk-UA" dirty="0"/>
              <a:t>відходи від руйнування старих будівель, споруд та дорожніх покриттів, </a:t>
            </a:r>
          </a:p>
          <a:p>
            <a:r>
              <a:rPr lang="uk-UA" dirty="0"/>
              <a:t>будівельне сміття, </a:t>
            </a:r>
          </a:p>
          <a:p>
            <a:r>
              <a:rPr lang="uk-UA" dirty="0"/>
              <a:t>зношені шини, </a:t>
            </a:r>
          </a:p>
          <a:p>
            <a:r>
              <a:rPr lang="uk-UA" dirty="0"/>
              <a:t>макулатура, </a:t>
            </a:r>
          </a:p>
          <a:p>
            <a:r>
              <a:rPr lang="uk-UA" dirty="0"/>
              <a:t>ганчір'я, </a:t>
            </a:r>
          </a:p>
          <a:p>
            <a:r>
              <a:rPr lang="uk-UA" dirty="0"/>
              <a:t>склобій. </a:t>
            </a:r>
          </a:p>
        </p:txBody>
      </p:sp>
    </p:spTree>
    <p:extLst>
      <p:ext uri="{BB962C8B-B14F-4D97-AF65-F5344CB8AC3E}">
        <p14:creationId xmlns:p14="http://schemas.microsoft.com/office/powerpoint/2010/main" val="2162475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160" t="43366" r="27946" b="30797"/>
          <a:stretch/>
        </p:blipFill>
        <p:spPr>
          <a:xfrm>
            <a:off x="-60960" y="1445193"/>
            <a:ext cx="12252960" cy="4248443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37580"/>
            <a:ext cx="12192000" cy="576570"/>
          </a:xfrm>
        </p:spPr>
        <p:txBody>
          <a:bodyPr>
            <a:normAutofit/>
          </a:bodyPr>
          <a:lstStyle/>
          <a:p>
            <a:pPr algn="ctr"/>
            <a:r>
              <a:rPr lang="uk-UA" sz="3200" dirty="0"/>
              <a:t>Матеріали з пластмасових відходів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4350979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603" t="54647" r="27193" b="19320"/>
          <a:stretch/>
        </p:blipFill>
        <p:spPr>
          <a:xfrm>
            <a:off x="0" y="1419366"/>
            <a:ext cx="11964791" cy="4053385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37580"/>
            <a:ext cx="12192000" cy="576570"/>
          </a:xfrm>
        </p:spPr>
        <p:txBody>
          <a:bodyPr>
            <a:normAutofit/>
          </a:bodyPr>
          <a:lstStyle/>
          <a:p>
            <a:pPr algn="ctr"/>
            <a:r>
              <a:rPr lang="uk-UA" sz="3200" dirty="0"/>
              <a:t>Матеріали з пластмасових відходів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880753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846" t="6453" r="3231" b="2824"/>
          <a:stretch/>
        </p:blipFill>
        <p:spPr>
          <a:xfrm>
            <a:off x="6701051" y="1569493"/>
            <a:ext cx="5336275" cy="350747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19117" y="0"/>
            <a:ext cx="9553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Матеріали з пластмасових відходів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68323" y="1434742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800" dirty="0"/>
              <a:t>Полістиролбетон - різновид легкого бетону - є композиційним матеріалом, до складу якого входить портландцемент, пористий заповнювач - гранули спіненого полістиролу, вода, а також </a:t>
            </a:r>
            <a:r>
              <a:rPr lang="uk-UA" sz="2800" dirty="0" err="1"/>
              <a:t>повітропоглинальна</a:t>
            </a:r>
            <a:r>
              <a:rPr lang="uk-UA" sz="2800" dirty="0"/>
              <a:t> добавка (ПВО).</a:t>
            </a:r>
          </a:p>
        </p:txBody>
      </p:sp>
    </p:spTree>
    <p:extLst>
      <p:ext uri="{BB962C8B-B14F-4D97-AF65-F5344CB8AC3E}">
        <p14:creationId xmlns:p14="http://schemas.microsoft.com/office/powerpoint/2010/main" val="17828289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915" t="43034" r="28039" b="25339"/>
          <a:stretch/>
        </p:blipFill>
        <p:spPr>
          <a:xfrm>
            <a:off x="95534" y="385705"/>
            <a:ext cx="11805313" cy="499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209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86360" y="1130449"/>
            <a:ext cx="5100839" cy="510083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1153" y="1130449"/>
            <a:ext cx="58230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cap="all" dirty="0" err="1"/>
              <a:t>Холстопрошивне</a:t>
            </a:r>
            <a:r>
              <a:rPr lang="uk-UA" sz="2400" b="1" cap="all" dirty="0"/>
              <a:t> полотно </a:t>
            </a:r>
            <a:r>
              <a:rPr lang="uk-UA" sz="2400" dirty="0"/>
              <a:t>- це товстий нетканий матеріал, що виготовляється без залучення технологій ткацтва. </a:t>
            </a:r>
          </a:p>
          <a:p>
            <a:r>
              <a:rPr lang="uk-UA" sz="2400" dirty="0"/>
              <a:t>Являє собою нетканий масив волокон, скріплений через невеликі проміжки швами.</a:t>
            </a:r>
          </a:p>
          <a:p>
            <a:r>
              <a:rPr lang="uk-UA" sz="2400" dirty="0"/>
              <a:t>Має високу щільність поверхні, завдяки своїй пухкій структурі, воно гігроскопічне і добре </a:t>
            </a:r>
            <a:r>
              <a:rPr lang="uk-UA" sz="2400" dirty="0" err="1"/>
              <a:t>теплоізолює</a:t>
            </a:r>
            <a:r>
              <a:rPr lang="uk-UA" sz="2400" dirty="0"/>
              <a:t>. Добре вбирає вологу, пил, швидко сохне і легко віджимається.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54824" y="159941"/>
            <a:ext cx="62456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dirty="0">
                <a:solidFill>
                  <a:prstClr val="black"/>
                </a:solidFill>
                <a:latin typeface="Calibri Light" panose="020F0302020204030204"/>
              </a:rPr>
              <a:t>Матеріали з пластмасових відходів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081451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20" t="12619" r="5896" b="16887"/>
          <a:stretch/>
        </p:blipFill>
        <p:spPr>
          <a:xfrm>
            <a:off x="6096000" y="576491"/>
            <a:ext cx="5859439" cy="30674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19117" y="0"/>
            <a:ext cx="9553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Матеріали з пластмасових відходів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984884"/>
            <a:ext cx="628251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cap="all" dirty="0"/>
              <a:t>Склопластик</a:t>
            </a:r>
            <a:r>
              <a:rPr lang="uk-UA" sz="2800" dirty="0"/>
              <a:t> - це композитний матеріал, що складається з двох основних компонентів: синтетичного в'яжучого і скляного волокна (наповнювача).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3631762"/>
            <a:ext cx="498278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/>
              <a:t>Основні переваги склопластику: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/>
              <a:t>надзвичайна надійність і легкість;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/>
              <a:t>стійкість до корозії;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/>
              <a:t>довговічність;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/>
              <a:t>невеликий коефіцієнт теплового розширення;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/>
              <a:t>стійкість до дії вологи;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/>
              <a:t>невелика теплопровідність.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406" y="4232320"/>
            <a:ext cx="6858594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772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510" t="6352" r="6244" b="7717"/>
          <a:stretch/>
        </p:blipFill>
        <p:spPr>
          <a:xfrm>
            <a:off x="6591869" y="982639"/>
            <a:ext cx="5158853" cy="494439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14991" y="0"/>
            <a:ext cx="58801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dirty="0">
                <a:solidFill>
                  <a:prstClr val="black"/>
                </a:solidFill>
                <a:latin typeface="Calibri Light" panose="020F0302020204030204"/>
              </a:rPr>
              <a:t>Матеріали з полімерних відходів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582760" y="5465369"/>
            <a:ext cx="26092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/>
              <a:t>Полімерний бетон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1598" y="1252672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400" b="1" cap="all" dirty="0" err="1"/>
              <a:t>Полімербетон</a:t>
            </a:r>
            <a:r>
              <a:rPr lang="uk-UA" dirty="0"/>
              <a:t> — </a:t>
            </a:r>
            <a:r>
              <a:rPr lang="uk-UA" sz="2400" dirty="0"/>
              <a:t>композиційний матеріал, що складається з високомолекулярних смол, дрібного й великого заповнювача, тонкомолотого наповнювача й добавок. </a:t>
            </a:r>
          </a:p>
          <a:p>
            <a:endParaRPr lang="uk-UA" sz="2400" dirty="0"/>
          </a:p>
          <a:p>
            <a:r>
              <a:rPr lang="uk-UA" sz="2400" dirty="0"/>
              <a:t>Сполучними в полімерному бетоні можуть бути: </a:t>
            </a:r>
            <a:r>
              <a:rPr lang="uk-UA" sz="2400" dirty="0" err="1"/>
              <a:t>фуранові</a:t>
            </a:r>
            <a:r>
              <a:rPr lang="uk-UA" sz="2400" dirty="0"/>
              <a:t>, поліефірні, епоксидні полімери. </a:t>
            </a:r>
          </a:p>
          <a:p>
            <a:endParaRPr lang="uk-UA" sz="2400" dirty="0"/>
          </a:p>
          <a:p>
            <a:r>
              <a:rPr lang="uk-UA" sz="2400" dirty="0"/>
              <a:t>Одержують шляхом інтенсивного перемішування підігрітих заповнювачів, смол і добавок з наступним зануренням у форму, ущільненням і витримкою при температурі до 100 градусів. </a:t>
            </a:r>
          </a:p>
        </p:txBody>
      </p:sp>
    </p:spTree>
    <p:extLst>
      <p:ext uri="{BB962C8B-B14F-4D97-AF65-F5344CB8AC3E}">
        <p14:creationId xmlns:p14="http://schemas.microsoft.com/office/powerpoint/2010/main" val="1176724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19117" y="0"/>
            <a:ext cx="9553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Вторинне використання бетонів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8325231"/>
              </p:ext>
            </p:extLst>
          </p:nvPr>
        </p:nvGraphicFramePr>
        <p:xfrm>
          <a:off x="464024" y="1498078"/>
          <a:ext cx="11141122" cy="5359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0" y="994208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/>
              <a:t>Технологічна лінія з утилізації залізобетонних конструкцій</a:t>
            </a:r>
          </a:p>
        </p:txBody>
      </p:sp>
    </p:spTree>
    <p:extLst>
      <p:ext uri="{BB962C8B-B14F-4D97-AF65-F5344CB8AC3E}">
        <p14:creationId xmlns:p14="http://schemas.microsoft.com/office/powerpoint/2010/main" val="27386629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2513"/>
          </a:xfrm>
        </p:spPr>
        <p:txBody>
          <a:bodyPr>
            <a:noAutofit/>
          </a:bodyPr>
          <a:lstStyle/>
          <a:p>
            <a:pPr algn="ctr"/>
            <a:r>
              <a:rPr lang="uk-UA" sz="3200" dirty="0"/>
              <a:t>Технологічна лінія з виробництва фракціонованого вторинного заповнювача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35" t="-241" r="1323" b="31866"/>
          <a:stretch/>
        </p:blipFill>
        <p:spPr>
          <a:xfrm>
            <a:off x="1893867" y="925442"/>
            <a:ext cx="8404265" cy="46265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-150" t="79100"/>
          <a:stretch/>
        </p:blipFill>
        <p:spPr>
          <a:xfrm>
            <a:off x="1542196" y="5644963"/>
            <a:ext cx="9430603" cy="121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441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450376"/>
          </a:xfrm>
        </p:spPr>
        <p:txBody>
          <a:bodyPr>
            <a:noAutofit/>
          </a:bodyPr>
          <a:lstStyle/>
          <a:p>
            <a:pPr algn="ctr"/>
            <a:r>
              <a:rPr lang="uk-UA" sz="3200" dirty="0"/>
              <a:t>Технологічна схема переробки відходів будівництва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39835" t="27118" r="40389" b="29798"/>
          <a:stretch/>
        </p:blipFill>
        <p:spPr>
          <a:xfrm>
            <a:off x="423080" y="450377"/>
            <a:ext cx="6701051" cy="646930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663516" y="719499"/>
            <a:ext cx="4528484" cy="39703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1 – вібруючий подаючий конвеєр;</a:t>
            </a:r>
          </a:p>
          <a:p>
            <a:r>
              <a:rPr lang="uk-UA" dirty="0"/>
              <a:t>2- первинна щокова дробарка;</a:t>
            </a:r>
          </a:p>
          <a:p>
            <a:r>
              <a:rPr lang="uk-UA" dirty="0"/>
              <a:t>3 – магнітний відокремлювач металу;</a:t>
            </a:r>
          </a:p>
          <a:p>
            <a:r>
              <a:rPr lang="uk-UA" dirty="0"/>
              <a:t>4 – віброворонка;</a:t>
            </a:r>
          </a:p>
          <a:p>
            <a:r>
              <a:rPr lang="uk-UA" dirty="0"/>
              <a:t>5 – вторинна конусна дробарка;</a:t>
            </a:r>
          </a:p>
          <a:p>
            <a:r>
              <a:rPr lang="uk-UA" dirty="0"/>
              <a:t>6 – магнітний барабан;</a:t>
            </a:r>
          </a:p>
          <a:p>
            <a:r>
              <a:rPr lang="uk-UA" dirty="0"/>
              <a:t>7 – грохот для відокремлення сміття;</a:t>
            </a:r>
          </a:p>
          <a:p>
            <a:r>
              <a:rPr lang="uk-UA" dirty="0"/>
              <a:t>8 – сміття;</a:t>
            </a:r>
          </a:p>
          <a:p>
            <a:r>
              <a:rPr lang="uk-UA" dirty="0"/>
              <a:t>9 – попередній грохот;</a:t>
            </a:r>
          </a:p>
          <a:p>
            <a:r>
              <a:rPr lang="uk-UA" dirty="0"/>
              <a:t>10 – вібролоток;</a:t>
            </a:r>
          </a:p>
          <a:p>
            <a:r>
              <a:rPr lang="uk-UA" dirty="0"/>
              <a:t>11 – ударна дробарка;</a:t>
            </a:r>
          </a:p>
          <a:p>
            <a:r>
              <a:rPr lang="uk-UA" dirty="0"/>
              <a:t>12 – нефракціонований продукт переробки;</a:t>
            </a:r>
          </a:p>
          <a:p>
            <a:r>
              <a:rPr lang="uk-UA" dirty="0"/>
              <a:t>13 – грохот;</a:t>
            </a:r>
          </a:p>
          <a:p>
            <a:r>
              <a:rPr lang="uk-UA" dirty="0"/>
              <a:t>14 – пофракційне зберігання продукту</a:t>
            </a:r>
          </a:p>
        </p:txBody>
      </p:sp>
    </p:spTree>
    <p:extLst>
      <p:ext uri="{BB962C8B-B14F-4D97-AF65-F5344CB8AC3E}">
        <p14:creationId xmlns:p14="http://schemas.microsoft.com/office/powerpoint/2010/main" val="2602101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18615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Матеріали з макулатури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1026" y="859809"/>
            <a:ext cx="531807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/>
              <a:t>Руберойд</a:t>
            </a:r>
            <a:r>
              <a:rPr lang="uk-UA" sz="2400" dirty="0"/>
              <a:t> – це рулонний покрівельний та гідроізоляційний матеріал, що виготовляється просоченням покрівельного картону легкоплавкими нафтовими бітумами з подальшим покриттям його (з обох боків) шаром тугоплавкого бітуму та захисним (від злипання) посипанням азбестом, тальком, піском тощо.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09481" y="743803"/>
            <a:ext cx="6114197" cy="611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26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354842"/>
          </a:xfrm>
        </p:spPr>
        <p:txBody>
          <a:bodyPr>
            <a:noAutofit/>
          </a:bodyPr>
          <a:lstStyle/>
          <a:p>
            <a:pPr algn="ctr"/>
            <a:r>
              <a:rPr lang="uk-UA" sz="3200" dirty="0"/>
              <a:t>Регенерація асфальтобетону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04" y="859809"/>
            <a:ext cx="11941791" cy="5459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/>
              <a:t>Для розрахунку складу асфальтобетону необхідно визначити:</a:t>
            </a:r>
          </a:p>
          <a:p>
            <a:pPr marL="0" indent="0">
              <a:buNone/>
            </a:pPr>
            <a:endParaRPr lang="uk-UA" sz="1000" dirty="0"/>
          </a:p>
          <a:p>
            <a:r>
              <a:rPr lang="uk-UA" dirty="0"/>
              <a:t> гранулометричний склад і густину мінеральної частини старого асфальтобетону після екстрагування з нього бітуму, </a:t>
            </a:r>
          </a:p>
          <a:p>
            <a:r>
              <a:rPr lang="uk-UA" dirty="0"/>
              <a:t>в'язкість або температуру розм'якшення і глибину проникнення виділеного бітуму та його кількісний вміст. </a:t>
            </a:r>
          </a:p>
          <a:p>
            <a:r>
              <a:rPr lang="uk-UA" dirty="0"/>
              <a:t>необхідну кількість мінеральних складових і бітуму, що знову додаються. 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 algn="just">
              <a:buNone/>
            </a:pPr>
            <a:r>
              <a:rPr lang="uk-UA" dirty="0"/>
              <a:t>Регенерація на асфальтобетонному заводі дає економію засобів та матеріалів на 15-20%, регенерація на місці — приблизно 30 %, холодна регенерація — 30-40%.</a:t>
            </a:r>
          </a:p>
        </p:txBody>
      </p:sp>
    </p:spTree>
    <p:extLst>
      <p:ext uri="{BB962C8B-B14F-4D97-AF65-F5344CB8AC3E}">
        <p14:creationId xmlns:p14="http://schemas.microsoft.com/office/powerpoint/2010/main" val="41849646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382137"/>
          </a:xfrm>
        </p:spPr>
        <p:txBody>
          <a:bodyPr>
            <a:noAutofit/>
          </a:bodyPr>
          <a:lstStyle/>
          <a:p>
            <a:pPr algn="ctr"/>
            <a:r>
              <a:rPr lang="uk-UA" sz="3200" dirty="0"/>
              <a:t>Технологічна схема регенераційної </a:t>
            </a:r>
            <a:r>
              <a:rPr lang="uk-UA" sz="3200" dirty="0" err="1"/>
              <a:t>асфальто</a:t>
            </a:r>
            <a:r>
              <a:rPr lang="uk-UA" sz="3200" dirty="0"/>
              <a:t>-змішувальної установки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667" t="34901" r="30070" b="26371"/>
          <a:stretch/>
        </p:blipFill>
        <p:spPr>
          <a:xfrm>
            <a:off x="2486424" y="696036"/>
            <a:ext cx="8135868" cy="48449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548" t="84009" r="6460" b="199"/>
          <a:stretch/>
        </p:blipFill>
        <p:spPr>
          <a:xfrm>
            <a:off x="2576035" y="5636526"/>
            <a:ext cx="7956645" cy="100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906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504967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Матеріали з макулатури і текстильних виробів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5558" y="812685"/>
            <a:ext cx="5758938" cy="575893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" y="655991"/>
            <a:ext cx="566382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/>
              <a:t>Покрівельний картон </a:t>
            </a:r>
            <a:r>
              <a:rPr lang="uk-UA" sz="2400" dirty="0"/>
              <a:t>– це картон, що володіє високими вбираючими властивостями та призначений для виробництва бітумних і </a:t>
            </a:r>
            <a:r>
              <a:rPr lang="uk-UA" sz="2400" dirty="0" err="1"/>
              <a:t>бітумно</a:t>
            </a:r>
            <a:r>
              <a:rPr lang="uk-UA" sz="2400" dirty="0"/>
              <a:t>-полімерних покрівельних та гідроізоляційних матеріалів.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" y="3176895"/>
            <a:ext cx="50223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/>
              <a:t>Випускають марок: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/>
              <a:t>А-500, А-420, А-350, А-300,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/>
              <a:t>Б-500, Б-420, Б-350, Б-300. </a:t>
            </a:r>
          </a:p>
          <a:p>
            <a:endParaRPr lang="uk-UA" sz="2400" dirty="0"/>
          </a:p>
          <a:p>
            <a:r>
              <a:rPr lang="uk-UA" sz="2400" dirty="0"/>
              <a:t>Цифра при позначенні марки вказує масу 1 м</a:t>
            </a:r>
            <a:r>
              <a:rPr lang="uk-UA" sz="2400" baseline="30000" dirty="0"/>
              <a:t>2</a:t>
            </a:r>
            <a:r>
              <a:rPr lang="uk-UA" sz="2400" dirty="0"/>
              <a:t> картону, літера групу, що характеризується міцністю на розрив, водопоглиненням і швидкістю просочення. </a:t>
            </a:r>
          </a:p>
        </p:txBody>
      </p:sp>
    </p:spTree>
    <p:extLst>
      <p:ext uri="{BB962C8B-B14F-4D97-AF65-F5344CB8AC3E}">
        <p14:creationId xmlns:p14="http://schemas.microsoft.com/office/powerpoint/2010/main" val="3159268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90218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Матеріали з макулатури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973" t="20005" r="6051"/>
          <a:stretch/>
        </p:blipFill>
        <p:spPr>
          <a:xfrm>
            <a:off x="6200002" y="590218"/>
            <a:ext cx="5578016" cy="352112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0480" y="887106"/>
            <a:ext cx="5628057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/>
              <a:t>Гіпсоволокнисті плити (ГВП) </a:t>
            </a:r>
            <a:r>
              <a:rPr lang="uk-UA" sz="2400" dirty="0"/>
              <a:t>‒ гіпсові оздоблювальні плити, які мають досить високу щільність ‒ 1250 кг/м</a:t>
            </a:r>
            <a:r>
              <a:rPr lang="uk-UA" sz="2400" baseline="30000" dirty="0"/>
              <a:t>3</a:t>
            </a:r>
            <a:r>
              <a:rPr lang="uk-UA" sz="2400" dirty="0"/>
              <a:t>, що дозволяє використовувати їх при всіх видах оздоблення, навіть у якості підлогового покриття.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3184" y="3380125"/>
            <a:ext cx="6096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dirty="0"/>
              <a:t>Особливості гіпсоволокнистої плити:</a:t>
            </a:r>
          </a:p>
          <a:p>
            <a:endParaRPr lang="uk-UA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dirty="0"/>
              <a:t>екологічна чистота матеріалу;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dirty="0"/>
              <a:t>підвищена щільність;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dirty="0"/>
              <a:t>простота монтажу;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dirty="0"/>
              <a:t>ідеально рівна поверхня під декоративне оздоблювання;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dirty="0"/>
              <a:t>не потребує додаткових робіт з оштукатурювання;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dirty="0"/>
              <a:t>перешкоджає поширенню полум'я;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dirty="0"/>
              <a:t>плита стійка до дефектів та пошкоджень;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dirty="0"/>
              <a:t>не потребує обробки ґрунтовкою.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7440" t="34319" r="6590" b="24288"/>
          <a:stretch/>
        </p:blipFill>
        <p:spPr>
          <a:xfrm>
            <a:off x="6701049" y="4300727"/>
            <a:ext cx="4917913" cy="236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71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453741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Матеріали з текстильних виробів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9525" y="1205496"/>
            <a:ext cx="6880835" cy="440373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205496"/>
            <a:ext cx="494049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/>
              <a:t>Нетканий матеріал </a:t>
            </a:r>
            <a:r>
              <a:rPr lang="uk-UA" sz="2400" dirty="0"/>
              <a:t>це матеріал, схожий на тканину, виготовлений із штапельного волокна та довгих волокон, скріплених між собою за допомогою хімічної, механічної, термічної або розчинної обробки.</a:t>
            </a:r>
          </a:p>
        </p:txBody>
      </p:sp>
    </p:spTree>
    <p:extLst>
      <p:ext uri="{BB962C8B-B14F-4D97-AF65-F5344CB8AC3E}">
        <p14:creationId xmlns:p14="http://schemas.microsoft.com/office/powerpoint/2010/main" val="2709258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9320" y="46962"/>
            <a:ext cx="10515600" cy="494684"/>
          </a:xfrm>
        </p:spPr>
        <p:txBody>
          <a:bodyPr>
            <a:normAutofit fontScale="90000"/>
          </a:bodyPr>
          <a:lstStyle/>
          <a:p>
            <a:r>
              <a:rPr lang="uk-UA" dirty="0"/>
              <a:t>Матеріали з макулатури і текстильних виробів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000" b="87000" l="10800" r="912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9692" t="14431" r="8653" b="13431"/>
          <a:stretch/>
        </p:blipFill>
        <p:spPr>
          <a:xfrm>
            <a:off x="6741994" y="1697664"/>
            <a:ext cx="5343037" cy="37762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697664"/>
            <a:ext cx="7075369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/>
              <a:t>Властивості легкого </a:t>
            </a:r>
            <a:r>
              <a:rPr lang="uk-UA" sz="2800" b="1" dirty="0" err="1"/>
              <a:t>аерованого</a:t>
            </a:r>
            <a:r>
              <a:rPr lang="uk-UA" sz="2800" b="1" dirty="0"/>
              <a:t> бетону </a:t>
            </a:r>
            <a:r>
              <a:rPr lang="uk-UA" sz="2400" dirty="0"/>
              <a:t>оптимального складу (портландцемент ‒ 400 кг/м</a:t>
            </a:r>
            <a:r>
              <a:rPr lang="uk-UA" sz="2400" baseline="30000" dirty="0"/>
              <a:t>3</a:t>
            </a:r>
            <a:r>
              <a:rPr lang="uk-UA" sz="2400" dirty="0"/>
              <a:t>, паперовий наповнювач ‒ 120 кг/м</a:t>
            </a:r>
            <a:r>
              <a:rPr lang="uk-UA" sz="2400" baseline="30000" dirty="0"/>
              <a:t>3</a:t>
            </a:r>
            <a:r>
              <a:rPr lang="uk-UA" sz="2400" dirty="0"/>
              <a:t>, вода ‒ 580кг/м</a:t>
            </a:r>
            <a:r>
              <a:rPr lang="uk-UA" sz="2400" baseline="30000" dirty="0"/>
              <a:t>3</a:t>
            </a:r>
            <a:r>
              <a:rPr lang="uk-UA" sz="2400" dirty="0"/>
              <a:t>):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/>
              <a:t>середня щільність ‒1100-1200 кг/м3,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/>
              <a:t>межа міцності при стисканні ‒ 3,5-5 МПа,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/>
              <a:t>межа міцності при згині ‒ 2,6-3 МПа,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/>
              <a:t>теплопровідність ‒ 0,26-0,3 Вт/м° С,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 err="1"/>
              <a:t>водопоглинання</a:t>
            </a:r>
            <a:r>
              <a:rPr lang="uk-UA" sz="2400" dirty="0"/>
              <a:t> ‒ 23-25 %,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/>
              <a:t>коефіцієнт розм'якшення ‒ не менше 0,8,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/>
              <a:t>морозостійкість ‒ 25 циклів.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7473" y="816319"/>
            <a:ext cx="12024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/>
              <a:t>Волокнисті відходи можуть бути використані як наповнювачі легких </a:t>
            </a:r>
            <a:r>
              <a:rPr lang="uk-UA" sz="2400" dirty="0" err="1"/>
              <a:t>аерованих</a:t>
            </a:r>
            <a:r>
              <a:rPr lang="uk-UA" sz="2400" dirty="0"/>
              <a:t> бетонів.</a:t>
            </a:r>
          </a:p>
        </p:txBody>
      </p:sp>
    </p:spTree>
    <p:extLst>
      <p:ext uri="{BB962C8B-B14F-4D97-AF65-F5344CB8AC3E}">
        <p14:creationId xmlns:p14="http://schemas.microsoft.com/office/powerpoint/2010/main" val="1045283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436728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Матеріали з гумових відходів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3968" y="883930"/>
            <a:ext cx="6604378" cy="12724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400" dirty="0"/>
              <a:t>На основі гумових відходів розроблено технології рулонних та плиткових матеріалів, які використовують як теплоізоляційні, </a:t>
            </a:r>
            <a:r>
              <a:rPr lang="uk-UA" sz="2400" dirty="0" err="1"/>
              <a:t>вібро</a:t>
            </a:r>
            <a:r>
              <a:rPr lang="uk-UA" sz="2400" dirty="0"/>
              <a:t>-, </a:t>
            </a:r>
            <a:r>
              <a:rPr lang="uk-UA" sz="2400" dirty="0" err="1"/>
              <a:t>шумопоглинаючі</a:t>
            </a:r>
            <a:r>
              <a:rPr lang="uk-UA" sz="2400" dirty="0"/>
              <a:t>, декоративні та підлогові покриття.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7425" y="436729"/>
            <a:ext cx="4286250" cy="32861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3968" y="3017881"/>
            <a:ext cx="523960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/>
              <a:t>Рулонні матеріали випускаються у вигляді </a:t>
            </a:r>
            <a:r>
              <a:rPr lang="ru-RU" sz="2400" dirty="0"/>
              <a:t>полотен </a:t>
            </a:r>
            <a:r>
              <a:rPr lang="uk-UA" sz="2400" dirty="0"/>
              <a:t>товщиною</a:t>
            </a:r>
            <a:r>
              <a:rPr lang="ru-RU" sz="2400" dirty="0"/>
              <a:t> до 10 мм, шириною до 1,2 м і </a:t>
            </a:r>
            <a:r>
              <a:rPr lang="uk-UA" sz="2400" dirty="0"/>
              <a:t>довжиною понад </a:t>
            </a:r>
            <a:r>
              <a:rPr lang="ru-RU" sz="2400" dirty="0"/>
              <a:t>10 м.</a:t>
            </a:r>
          </a:p>
          <a:p>
            <a:endParaRPr lang="ru-RU" sz="2400" dirty="0"/>
          </a:p>
          <a:p>
            <a:r>
              <a:rPr lang="ru-RU" sz="2400" dirty="0"/>
              <a:t>Плитку </a:t>
            </a:r>
            <a:r>
              <a:rPr lang="uk-UA" sz="2400" dirty="0"/>
              <a:t>виготовляють розміром </a:t>
            </a:r>
            <a:r>
              <a:rPr lang="ru-RU" sz="2400" dirty="0"/>
              <a:t>600</a:t>
            </a:r>
            <a:r>
              <a:rPr lang="en-US" sz="2400" dirty="0"/>
              <a:t>x600 </a:t>
            </a:r>
            <a:r>
              <a:rPr lang="ru-RU" sz="2400" dirty="0"/>
              <a:t>мм і </a:t>
            </a:r>
            <a:r>
              <a:rPr lang="uk-UA" sz="2400" dirty="0"/>
              <a:t>товщиною близько </a:t>
            </a:r>
            <a:r>
              <a:rPr lang="ru-RU" sz="2400" dirty="0"/>
              <a:t>8 мм.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671129" y="1006760"/>
            <a:ext cx="14432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/>
              <a:t>Руберойд</a:t>
            </a:r>
            <a:endParaRPr lang="ru-RU" sz="20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30657" r="1147" b="17352"/>
          <a:stretch/>
        </p:blipFill>
        <p:spPr>
          <a:xfrm>
            <a:off x="6439713" y="3875963"/>
            <a:ext cx="5241674" cy="275684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304614" y="5791837"/>
            <a:ext cx="17981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/>
              <a:t>Гумова плитка</a:t>
            </a:r>
          </a:p>
        </p:txBody>
      </p:sp>
    </p:spTree>
    <p:extLst>
      <p:ext uri="{BB962C8B-B14F-4D97-AF65-F5344CB8AC3E}">
        <p14:creationId xmlns:p14="http://schemas.microsoft.com/office/powerpoint/2010/main" val="1972776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41279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Матеріали з </a:t>
            </a:r>
            <a:r>
              <a:rPr lang="uk-UA" dirty="0"/>
              <a:t>гумових</a:t>
            </a:r>
            <a:r>
              <a:rPr lang="ru-RU" dirty="0"/>
              <a:t> та </a:t>
            </a:r>
            <a:r>
              <a:rPr lang="uk-UA" dirty="0"/>
              <a:t>каучукових</a:t>
            </a:r>
            <a:r>
              <a:rPr lang="ru-RU" dirty="0"/>
              <a:t> </a:t>
            </a:r>
            <a:r>
              <a:rPr lang="uk-UA" dirty="0"/>
              <a:t>відходів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536" y="870280"/>
            <a:ext cx="7574506" cy="57761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sz="2600" dirty="0"/>
              <a:t>При оптимальних технологічних параметрах на основі зношеної гуми отримують </a:t>
            </a:r>
            <a:r>
              <a:rPr lang="uk-UA" sz="2600" dirty="0" err="1"/>
              <a:t>гумово</a:t>
            </a:r>
            <a:r>
              <a:rPr lang="uk-UA" sz="2600" dirty="0"/>
              <a:t>-бітумні та </a:t>
            </a:r>
            <a:r>
              <a:rPr lang="uk-UA" sz="2600" dirty="0" err="1"/>
              <a:t>гумово</a:t>
            </a:r>
            <a:r>
              <a:rPr lang="uk-UA" sz="2600" dirty="0"/>
              <a:t>-дьогтьові в'яжучі високої якості.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sz="2600" dirty="0"/>
              <a:t>Процес пластифікації гумової крихти ведуть пропусканням набряклої в нафтовому бітумі гуми через апарат-пластифікатор, об'єднаний з шестерним насосом, при температурі 225-235 °С. Набрякла гума поступово пластифікується, і органічні компоненти переходять у розчин. Тривалість термомеханічної обробки становить від 30 хв до кількох годин залежно від виду каучуку та розчинника. Зниження температури та скорочення часу пластифікації погіршує властивості готового продукту. </a:t>
            </a:r>
            <a:r>
              <a:rPr lang="uk-UA" sz="2600" dirty="0" err="1"/>
              <a:t>Термопластифікація</a:t>
            </a:r>
            <a:r>
              <a:rPr lang="uk-UA" sz="2600" dirty="0"/>
              <a:t> гуми може бути проведена в лопатевому або роторно-ексцентриковому змішувачі.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764" t="7517" r="5254" b="8519"/>
          <a:stretch/>
        </p:blipFill>
        <p:spPr>
          <a:xfrm>
            <a:off x="7656394" y="996287"/>
            <a:ext cx="4285397" cy="39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581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1558</TotalTime>
  <Words>1585</Words>
  <Application>Microsoft Office PowerPoint</Application>
  <PresentationFormat>Широкоэкранный</PresentationFormat>
  <Paragraphs>156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Тема Office</vt:lpstr>
      <vt:lpstr>Будівельні матеріали з відходів споживання та міського господарства</vt:lpstr>
      <vt:lpstr>Відходи міського господарства </vt:lpstr>
      <vt:lpstr>Матеріали з макулатури</vt:lpstr>
      <vt:lpstr>Матеріали з макулатури і текстильних виробів</vt:lpstr>
      <vt:lpstr>Матеріали з макулатури</vt:lpstr>
      <vt:lpstr>Матеріали з текстильних виробів</vt:lpstr>
      <vt:lpstr>Матеріали з макулатури і текстильних виробів</vt:lpstr>
      <vt:lpstr>Матеріали з гумових відходів</vt:lpstr>
      <vt:lpstr>Матеріали з гумових та каучукових відходів</vt:lpstr>
      <vt:lpstr>Матеріали з гумових та каучукових відходів</vt:lpstr>
      <vt:lpstr>Матеріали з гумових та каучукових відходів</vt:lpstr>
      <vt:lpstr>Матеріали з гумових та каучукових відходів</vt:lpstr>
      <vt:lpstr>Схема виробництва брізолу</vt:lpstr>
      <vt:lpstr>Матеріали з гумових та каучукових відходів</vt:lpstr>
      <vt:lpstr>Матеріали з гумових та каучукових відходів</vt:lpstr>
      <vt:lpstr>Матеріали з гумових та каучукових відходів</vt:lpstr>
      <vt:lpstr>Матеріали з гумових та каучукових відходів</vt:lpstr>
      <vt:lpstr>Матеріали з гумових та каучукових відходів</vt:lpstr>
      <vt:lpstr>Матеріали з пластмасових відходів</vt:lpstr>
      <vt:lpstr>Матеріали з пластмасових відходів</vt:lpstr>
      <vt:lpstr>Матеріали з пластмасових відходів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Технологічна лінія з виробництва фракціонованого вторинного заповнювача</vt:lpstr>
      <vt:lpstr>Технологічна схема переробки відходів будівництва</vt:lpstr>
      <vt:lpstr>Регенерація асфальтобетону</vt:lpstr>
      <vt:lpstr>Технологічна схема регенераційної асфальто-змішувальної установки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Будівельні матеріали з відходів споживання та міського господарства</dc:title>
  <dc:creator>Пользователь Windows</dc:creator>
  <cp:lastModifiedBy>Пользователь Windows</cp:lastModifiedBy>
  <cp:revision>51</cp:revision>
  <dcterms:created xsi:type="dcterms:W3CDTF">2022-11-17T07:09:28Z</dcterms:created>
  <dcterms:modified xsi:type="dcterms:W3CDTF">2023-11-30T09:16:09Z</dcterms:modified>
</cp:coreProperties>
</file>